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Lst>
  <p:notesMasterIdLst>
    <p:notesMasterId r:id="rId50"/>
  </p:notesMasterIdLst>
  <p:sldIdLst>
    <p:sldId id="287" r:id="rId6"/>
    <p:sldId id="259" r:id="rId7"/>
    <p:sldId id="289" r:id="rId8"/>
    <p:sldId id="290" r:id="rId9"/>
    <p:sldId id="292" r:id="rId10"/>
    <p:sldId id="1266" r:id="rId11"/>
    <p:sldId id="1387" r:id="rId12"/>
    <p:sldId id="257" r:id="rId13"/>
    <p:sldId id="261" r:id="rId14"/>
    <p:sldId id="258" r:id="rId15"/>
    <p:sldId id="1408" r:id="rId16"/>
    <p:sldId id="260" r:id="rId17"/>
    <p:sldId id="1409" r:id="rId18"/>
    <p:sldId id="1319" r:id="rId19"/>
    <p:sldId id="1389" r:id="rId20"/>
    <p:sldId id="1405" r:id="rId21"/>
    <p:sldId id="1364" r:id="rId22"/>
    <p:sldId id="1410" r:id="rId23"/>
    <p:sldId id="1388" r:id="rId24"/>
    <p:sldId id="1397" r:id="rId25"/>
    <p:sldId id="1398" r:id="rId26"/>
    <p:sldId id="1399" r:id="rId27"/>
    <p:sldId id="1400" r:id="rId28"/>
    <p:sldId id="1401" r:id="rId29"/>
    <p:sldId id="1402" r:id="rId30"/>
    <p:sldId id="1403" r:id="rId31"/>
    <p:sldId id="288" r:id="rId32"/>
    <p:sldId id="1412" r:id="rId33"/>
    <p:sldId id="1411" r:id="rId34"/>
    <p:sldId id="1378" r:id="rId35"/>
    <p:sldId id="1406" r:id="rId36"/>
    <p:sldId id="1407" r:id="rId37"/>
    <p:sldId id="1318" r:id="rId38"/>
    <p:sldId id="269" r:id="rId39"/>
    <p:sldId id="1375" r:id="rId40"/>
    <p:sldId id="1357" r:id="rId41"/>
    <p:sldId id="303" r:id="rId42"/>
    <p:sldId id="1391" r:id="rId43"/>
    <p:sldId id="272" r:id="rId44"/>
    <p:sldId id="274" r:id="rId45"/>
    <p:sldId id="301" r:id="rId46"/>
    <p:sldId id="1379" r:id="rId47"/>
    <p:sldId id="1380" r:id="rId48"/>
    <p:sldId id="302" r:id="rId49"/>
  </p:sldIdLst>
  <p:sldSz cx="12192000"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106" d="100"/>
          <a:sy n="106" d="100"/>
        </p:scale>
        <p:origin x="228" y="114"/>
      </p:cViewPr>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WD Budget 2020</c:v>
                </c:pt>
              </c:strCache>
            </c:strRef>
          </c:tx>
          <c:spPr>
            <a:solidFill>
              <a:schemeClr val="accent1"/>
            </a:solidFill>
            <a:ln w="19050">
              <a:solidFill>
                <a:schemeClr val="lt1"/>
              </a:solidFill>
            </a:ln>
            <a:effectLst/>
          </c:spPr>
          <c:invertIfNegative val="0"/>
          <c:cat>
            <c:strRef>
              <c:f>Sheet1!$A$2:$A$6</c:f>
              <c:strCache>
                <c:ptCount val="4"/>
                <c:pt idx="0">
                  <c:v>Operations</c:v>
                </c:pt>
                <c:pt idx="1">
                  <c:v>Admin</c:v>
                </c:pt>
                <c:pt idx="2">
                  <c:v>Non-op</c:v>
                </c:pt>
                <c:pt idx="3">
                  <c:v>Depreciation</c:v>
                </c:pt>
              </c:strCache>
            </c:strRef>
          </c:cat>
          <c:val>
            <c:numRef>
              <c:f>Sheet1!$B$2:$B$6</c:f>
              <c:numCache>
                <c:formatCode>General</c:formatCode>
                <c:ptCount val="5"/>
                <c:pt idx="0">
                  <c:v>4004190</c:v>
                </c:pt>
                <c:pt idx="1">
                  <c:v>2393500</c:v>
                </c:pt>
                <c:pt idx="2">
                  <c:v>3005467</c:v>
                </c:pt>
                <c:pt idx="3">
                  <c:v>3500000</c:v>
                </c:pt>
              </c:numCache>
            </c:numRef>
          </c:val>
          <c:extLst>
            <c:ext xmlns:c16="http://schemas.microsoft.com/office/drawing/2014/chart" uri="{C3380CC4-5D6E-409C-BE32-E72D297353CC}">
              <c16:uniqueId val="{00000000-980B-41F1-9D3D-E00A85D764DC}"/>
            </c:ext>
          </c:extLst>
        </c:ser>
        <c:ser>
          <c:idx val="1"/>
          <c:order val="1"/>
          <c:tx>
            <c:strRef>
              <c:f>Sheet1!$C$1</c:f>
              <c:strCache>
                <c:ptCount val="1"/>
                <c:pt idx="0">
                  <c:v>WD Budget 2025</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700E-40AE-933D-6AB11C22118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700E-40AE-933D-6AB11C221184}"/>
              </c:ext>
            </c:extLst>
          </c:dPt>
          <c:dPt>
            <c:idx val="2"/>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5-700E-40AE-933D-6AB11C221184}"/>
              </c:ext>
            </c:extLst>
          </c:dPt>
          <c:dPt>
            <c:idx val="3"/>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7-700E-40AE-933D-6AB11C221184}"/>
              </c:ext>
            </c:extLst>
          </c:dPt>
          <c:dPt>
            <c:idx val="4"/>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9-700E-40AE-933D-6AB11C221184}"/>
              </c:ext>
            </c:extLst>
          </c:dPt>
          <c:cat>
            <c:strRef>
              <c:f>Sheet1!$A$2:$A$6</c:f>
              <c:strCache>
                <c:ptCount val="4"/>
                <c:pt idx="0">
                  <c:v>Operations</c:v>
                </c:pt>
                <c:pt idx="1">
                  <c:v>Admin</c:v>
                </c:pt>
                <c:pt idx="2">
                  <c:v>Non-op</c:v>
                </c:pt>
                <c:pt idx="3">
                  <c:v>Depreciation</c:v>
                </c:pt>
              </c:strCache>
            </c:strRef>
          </c:cat>
          <c:val>
            <c:numRef>
              <c:f>Sheet1!$C$2:$C$6</c:f>
              <c:numCache>
                <c:formatCode>General</c:formatCode>
                <c:ptCount val="5"/>
                <c:pt idx="0">
                  <c:v>5435538</c:v>
                </c:pt>
                <c:pt idx="1">
                  <c:v>5472367</c:v>
                </c:pt>
                <c:pt idx="2">
                  <c:v>5658909</c:v>
                </c:pt>
                <c:pt idx="3">
                  <c:v>3300000</c:v>
                </c:pt>
              </c:numCache>
            </c:numRef>
          </c:val>
          <c:extLst>
            <c:ext xmlns:c16="http://schemas.microsoft.com/office/drawing/2014/chart" uri="{C3380CC4-5D6E-409C-BE32-E72D297353CC}">
              <c16:uniqueId val="{0000000A-1155-4605-9C97-2EE47EA2CBA4}"/>
            </c:ext>
          </c:extLst>
        </c:ser>
        <c:dLbls>
          <c:showLegendKey val="0"/>
          <c:showVal val="0"/>
          <c:showCatName val="0"/>
          <c:showSerName val="0"/>
          <c:showPercent val="0"/>
          <c:showBubbleSize val="0"/>
        </c:dLbls>
        <c:gapWidth val="100"/>
        <c:axId val="487711360"/>
        <c:axId val="175824336"/>
      </c:barChart>
      <c:catAx>
        <c:axId val="487711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5824336"/>
        <c:crosses val="autoZero"/>
        <c:auto val="1"/>
        <c:lblAlgn val="ctr"/>
        <c:lblOffset val="100"/>
        <c:noMultiLvlLbl val="0"/>
      </c:catAx>
      <c:valAx>
        <c:axId val="175824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7711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WD Budget 2025</c:v>
                </c:pt>
              </c:strCache>
            </c:strRef>
          </c:tx>
          <c:spPr>
            <a:solidFill>
              <a:schemeClr val="accent1"/>
            </a:solidFill>
            <a:ln w="19050">
              <a:solidFill>
                <a:schemeClr val="lt1"/>
              </a:solidFill>
            </a:ln>
            <a:effectLst/>
          </c:spPr>
          <c:invertIfNegative val="0"/>
          <c:cat>
            <c:strRef>
              <c:f>Sheet1!$A$2:$A$5</c:f>
              <c:strCache>
                <c:ptCount val="4"/>
                <c:pt idx="0">
                  <c:v>Operations</c:v>
                </c:pt>
                <c:pt idx="1">
                  <c:v>Admin</c:v>
                </c:pt>
                <c:pt idx="2">
                  <c:v>Non-op</c:v>
                </c:pt>
                <c:pt idx="3">
                  <c:v>Depreciation</c:v>
                </c:pt>
              </c:strCache>
            </c:strRef>
          </c:cat>
          <c:val>
            <c:numRef>
              <c:f>Sheet1!$B$2:$B$5</c:f>
              <c:numCache>
                <c:formatCode>General</c:formatCode>
                <c:ptCount val="4"/>
                <c:pt idx="0">
                  <c:v>5435538</c:v>
                </c:pt>
                <c:pt idx="1">
                  <c:v>5472367</c:v>
                </c:pt>
                <c:pt idx="2">
                  <c:v>5658909</c:v>
                </c:pt>
                <c:pt idx="3">
                  <c:v>3300000</c:v>
                </c:pt>
              </c:numCache>
            </c:numRef>
          </c:val>
          <c:extLst>
            <c:ext xmlns:c16="http://schemas.microsoft.com/office/drawing/2014/chart" uri="{C3380CC4-5D6E-409C-BE32-E72D297353CC}">
              <c16:uniqueId val="{00000000-980B-41F1-9D3D-E00A85D764DC}"/>
            </c:ext>
          </c:extLst>
        </c:ser>
        <c:ser>
          <c:idx val="1"/>
          <c:order val="1"/>
          <c:tx>
            <c:strRef>
              <c:f>Sheet1!$C$1</c:f>
              <c:strCache>
                <c:ptCount val="1"/>
                <c:pt idx="0">
                  <c:v>WD Actual 2025</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C883-4DC9-9D39-C36FDD21E411}"/>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C883-4DC9-9D39-C36FDD21E411}"/>
              </c:ext>
            </c:extLst>
          </c:dPt>
          <c:dPt>
            <c:idx val="2"/>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5-C883-4DC9-9D39-C36FDD21E411}"/>
              </c:ext>
            </c:extLst>
          </c:dPt>
          <c:dPt>
            <c:idx val="3"/>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7-C883-4DC9-9D39-C36FDD21E411}"/>
              </c:ext>
            </c:extLst>
          </c:dPt>
          <c:cat>
            <c:strRef>
              <c:f>Sheet1!$A$2:$A$5</c:f>
              <c:strCache>
                <c:ptCount val="4"/>
                <c:pt idx="0">
                  <c:v>Operations</c:v>
                </c:pt>
                <c:pt idx="1">
                  <c:v>Admin</c:v>
                </c:pt>
                <c:pt idx="2">
                  <c:v>Non-op</c:v>
                </c:pt>
                <c:pt idx="3">
                  <c:v>Depreciation</c:v>
                </c:pt>
              </c:strCache>
            </c:strRef>
          </c:cat>
          <c:val>
            <c:numRef>
              <c:f>Sheet1!$C$2:$C$5</c:f>
              <c:numCache>
                <c:formatCode>General</c:formatCode>
                <c:ptCount val="4"/>
                <c:pt idx="0">
                  <c:v>453819</c:v>
                </c:pt>
                <c:pt idx="1">
                  <c:v>495947</c:v>
                </c:pt>
                <c:pt idx="2">
                  <c:v>662629</c:v>
                </c:pt>
                <c:pt idx="3">
                  <c:v>550000</c:v>
                </c:pt>
              </c:numCache>
            </c:numRef>
          </c:val>
          <c:extLst>
            <c:ext xmlns:c16="http://schemas.microsoft.com/office/drawing/2014/chart" uri="{C3380CC4-5D6E-409C-BE32-E72D297353CC}">
              <c16:uniqueId val="{0000000A-FE0D-40ED-B75E-946AB6AEC3D4}"/>
            </c:ext>
          </c:extLst>
        </c:ser>
        <c:dLbls>
          <c:showLegendKey val="0"/>
          <c:showVal val="0"/>
          <c:showCatName val="0"/>
          <c:showSerName val="0"/>
          <c:showPercent val="0"/>
          <c:showBubbleSize val="0"/>
        </c:dLbls>
        <c:gapWidth val="100"/>
        <c:axId val="2019692624"/>
        <c:axId val="175832272"/>
      </c:barChart>
      <c:catAx>
        <c:axId val="2019692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5832272"/>
        <c:crosses val="autoZero"/>
        <c:auto val="1"/>
        <c:lblAlgn val="ctr"/>
        <c:lblOffset val="100"/>
        <c:noMultiLvlLbl val="0"/>
      </c:catAx>
      <c:valAx>
        <c:axId val="17583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969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598FB-8EDE-4EE1-9AA1-20C2A75464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ADFFD0E-A20C-419C-B1A8-AFD34B038251}">
      <dgm:prSet/>
      <dgm:spPr/>
      <dgm:t>
        <a:bodyPr/>
        <a:lstStyle/>
        <a:p>
          <a:r>
            <a:rPr lang="en-US" dirty="0"/>
            <a:t>5 Towers $10,000 total.</a:t>
          </a:r>
        </a:p>
      </dgm:t>
    </dgm:pt>
    <dgm:pt modelId="{7989F6F3-678D-4EB5-ADCA-389D8DF44FF5}" type="parTrans" cxnId="{AF3FCE5D-C805-45D8-88F0-C1ED1B6045DA}">
      <dgm:prSet/>
      <dgm:spPr/>
      <dgm:t>
        <a:bodyPr/>
        <a:lstStyle/>
        <a:p>
          <a:endParaRPr lang="en-US"/>
        </a:p>
      </dgm:t>
    </dgm:pt>
    <dgm:pt modelId="{5B125D2E-4FB6-4DB7-91E5-A603F722AF25}" type="sibTrans" cxnId="{AF3FCE5D-C805-45D8-88F0-C1ED1B6045DA}">
      <dgm:prSet/>
      <dgm:spPr/>
      <dgm:t>
        <a:bodyPr/>
        <a:lstStyle/>
        <a:p>
          <a:endParaRPr lang="en-US"/>
        </a:p>
      </dgm:t>
    </dgm:pt>
    <dgm:pt modelId="{F0728E29-79BB-423A-B1C3-F759290914C1}">
      <dgm:prSet/>
      <dgm:spPr/>
      <dgm:t>
        <a:bodyPr/>
        <a:lstStyle/>
        <a:p>
          <a:r>
            <a:rPr lang="en-US" dirty="0"/>
            <a:t>Concrete, Rebar, and Forms $7,500 total.</a:t>
          </a:r>
        </a:p>
      </dgm:t>
    </dgm:pt>
    <dgm:pt modelId="{0817D202-6405-48AF-893D-7D3CC410FCE5}" type="parTrans" cxnId="{BFA7E469-88BD-4E31-80E2-550814803449}">
      <dgm:prSet/>
      <dgm:spPr/>
      <dgm:t>
        <a:bodyPr/>
        <a:lstStyle/>
        <a:p>
          <a:endParaRPr lang="en-US"/>
        </a:p>
      </dgm:t>
    </dgm:pt>
    <dgm:pt modelId="{7E94EDB2-424B-4898-9C48-3C8B2ACAB064}" type="sibTrans" cxnId="{BFA7E469-88BD-4E31-80E2-550814803449}">
      <dgm:prSet/>
      <dgm:spPr/>
      <dgm:t>
        <a:bodyPr/>
        <a:lstStyle/>
        <a:p>
          <a:endParaRPr lang="en-US"/>
        </a:p>
      </dgm:t>
    </dgm:pt>
    <dgm:pt modelId="{1AC719E4-575A-4737-86B2-96077CF0C713}">
      <dgm:prSet/>
      <dgm:spPr/>
      <dgm:t>
        <a:bodyPr/>
        <a:lstStyle/>
        <a:p>
          <a:r>
            <a:rPr lang="en-US" dirty="0"/>
            <a:t>Electrical $1,200 total.</a:t>
          </a:r>
        </a:p>
      </dgm:t>
    </dgm:pt>
    <dgm:pt modelId="{CB9017DA-0119-4A9B-A464-A214482C4F12}" type="parTrans" cxnId="{7C28B647-3D98-4E85-B875-DBFC7448F310}">
      <dgm:prSet/>
      <dgm:spPr/>
      <dgm:t>
        <a:bodyPr/>
        <a:lstStyle/>
        <a:p>
          <a:endParaRPr lang="en-US"/>
        </a:p>
      </dgm:t>
    </dgm:pt>
    <dgm:pt modelId="{0A70B0E5-BEBF-4DEF-90AD-CC17EE8E937F}" type="sibTrans" cxnId="{7C28B647-3D98-4E85-B875-DBFC7448F310}">
      <dgm:prSet/>
      <dgm:spPr/>
      <dgm:t>
        <a:bodyPr/>
        <a:lstStyle/>
        <a:p>
          <a:endParaRPr lang="en-US"/>
        </a:p>
      </dgm:t>
    </dgm:pt>
    <dgm:pt modelId="{01ABC4E7-62BF-4207-BE58-288104FB334A}">
      <dgm:prSet/>
      <dgm:spPr/>
      <dgm:t>
        <a:bodyPr/>
        <a:lstStyle/>
        <a:p>
          <a:r>
            <a:rPr lang="en-US" dirty="0"/>
            <a:t>Communication Cable $400 total. </a:t>
          </a:r>
        </a:p>
      </dgm:t>
    </dgm:pt>
    <dgm:pt modelId="{1AE3B7A4-A649-4953-8FE3-C23AE5A53D06}" type="parTrans" cxnId="{5479A85B-AD5D-4251-B33B-07B85BCB7C52}">
      <dgm:prSet/>
      <dgm:spPr/>
      <dgm:t>
        <a:bodyPr/>
        <a:lstStyle/>
        <a:p>
          <a:endParaRPr lang="en-US"/>
        </a:p>
      </dgm:t>
    </dgm:pt>
    <dgm:pt modelId="{962E270C-AC56-4414-BCB8-239C64346C7E}" type="sibTrans" cxnId="{5479A85B-AD5D-4251-B33B-07B85BCB7C52}">
      <dgm:prSet/>
      <dgm:spPr/>
      <dgm:t>
        <a:bodyPr/>
        <a:lstStyle/>
        <a:p>
          <a:endParaRPr lang="en-US"/>
        </a:p>
      </dgm:t>
    </dgm:pt>
    <dgm:pt modelId="{225C7AB8-9DF8-4B8D-A6E8-C91CA68B12F7}">
      <dgm:prSet/>
      <dgm:spPr/>
      <dgm:t>
        <a:bodyPr/>
        <a:lstStyle/>
        <a:p>
          <a:r>
            <a:rPr lang="en-US" dirty="0"/>
            <a:t>Equipment Rental $2,068.11 total.</a:t>
          </a:r>
        </a:p>
      </dgm:t>
    </dgm:pt>
    <dgm:pt modelId="{114C2F14-CCD3-4E6D-BCA7-0C85423C1DC2}" type="parTrans" cxnId="{25B65C40-75EB-415A-AB8E-F79A8F8327E1}">
      <dgm:prSet/>
      <dgm:spPr/>
      <dgm:t>
        <a:bodyPr/>
        <a:lstStyle/>
        <a:p>
          <a:endParaRPr lang="en-US"/>
        </a:p>
      </dgm:t>
    </dgm:pt>
    <dgm:pt modelId="{8A49B5E7-E1B2-40B3-B667-748EDBE1D6DF}" type="sibTrans" cxnId="{25B65C40-75EB-415A-AB8E-F79A8F8327E1}">
      <dgm:prSet/>
      <dgm:spPr/>
      <dgm:t>
        <a:bodyPr/>
        <a:lstStyle/>
        <a:p>
          <a:endParaRPr lang="en-US"/>
        </a:p>
      </dgm:t>
    </dgm:pt>
    <dgm:pt modelId="{0716EB38-2B94-4BDC-9BEA-84202D2AA6DB}">
      <dgm:prSet/>
      <dgm:spPr/>
      <dgm:t>
        <a:bodyPr/>
        <a:lstStyle/>
        <a:p>
          <a:r>
            <a:rPr lang="en-US" dirty="0"/>
            <a:t>Labor (In-House) $31,841.60 total.</a:t>
          </a:r>
        </a:p>
      </dgm:t>
    </dgm:pt>
    <dgm:pt modelId="{AC902990-B35D-4A29-92AE-F46B5B73C567}" type="parTrans" cxnId="{7993605C-5F11-4973-B1BE-5F33D396BF2B}">
      <dgm:prSet/>
      <dgm:spPr/>
      <dgm:t>
        <a:bodyPr/>
        <a:lstStyle/>
        <a:p>
          <a:endParaRPr lang="en-US"/>
        </a:p>
      </dgm:t>
    </dgm:pt>
    <dgm:pt modelId="{217CE37E-C6CF-4616-A69C-45C73BEB8F7C}" type="sibTrans" cxnId="{7993605C-5F11-4973-B1BE-5F33D396BF2B}">
      <dgm:prSet/>
      <dgm:spPr/>
      <dgm:t>
        <a:bodyPr/>
        <a:lstStyle/>
        <a:p>
          <a:endParaRPr lang="en-US"/>
        </a:p>
      </dgm:t>
    </dgm:pt>
    <dgm:pt modelId="{E0574CA8-1C07-4C91-8F4C-284E521C8CA1}" type="pres">
      <dgm:prSet presAssocID="{81E598FB-8EDE-4EE1-9AA1-20C2A75464D5}" presName="diagram" presStyleCnt="0">
        <dgm:presLayoutVars>
          <dgm:dir/>
          <dgm:resizeHandles val="exact"/>
        </dgm:presLayoutVars>
      </dgm:prSet>
      <dgm:spPr/>
    </dgm:pt>
    <dgm:pt modelId="{0366DF1F-9EDC-4160-9152-777A698C4D46}" type="pres">
      <dgm:prSet presAssocID="{4ADFFD0E-A20C-419C-B1A8-AFD34B038251}" presName="node" presStyleLbl="node1" presStyleIdx="0" presStyleCnt="6">
        <dgm:presLayoutVars>
          <dgm:bulletEnabled val="1"/>
        </dgm:presLayoutVars>
      </dgm:prSet>
      <dgm:spPr/>
    </dgm:pt>
    <dgm:pt modelId="{AA62FB3A-75FC-47FB-9172-031265EDA1C0}" type="pres">
      <dgm:prSet presAssocID="{5B125D2E-4FB6-4DB7-91E5-A603F722AF25}" presName="sibTrans" presStyleCnt="0"/>
      <dgm:spPr/>
    </dgm:pt>
    <dgm:pt modelId="{D0156A99-7DA9-42B8-8679-1137965704B5}" type="pres">
      <dgm:prSet presAssocID="{F0728E29-79BB-423A-B1C3-F759290914C1}" presName="node" presStyleLbl="node1" presStyleIdx="1" presStyleCnt="6">
        <dgm:presLayoutVars>
          <dgm:bulletEnabled val="1"/>
        </dgm:presLayoutVars>
      </dgm:prSet>
      <dgm:spPr/>
    </dgm:pt>
    <dgm:pt modelId="{277B5246-04AC-4488-A73B-F014DF037578}" type="pres">
      <dgm:prSet presAssocID="{7E94EDB2-424B-4898-9C48-3C8B2ACAB064}" presName="sibTrans" presStyleCnt="0"/>
      <dgm:spPr/>
    </dgm:pt>
    <dgm:pt modelId="{CFC44542-7288-4E0D-B5F3-B3625C6C6A68}" type="pres">
      <dgm:prSet presAssocID="{1AC719E4-575A-4737-86B2-96077CF0C713}" presName="node" presStyleLbl="node1" presStyleIdx="2" presStyleCnt="6">
        <dgm:presLayoutVars>
          <dgm:bulletEnabled val="1"/>
        </dgm:presLayoutVars>
      </dgm:prSet>
      <dgm:spPr/>
    </dgm:pt>
    <dgm:pt modelId="{6D544902-AAA6-46C5-AA41-2FE1D085564F}" type="pres">
      <dgm:prSet presAssocID="{0A70B0E5-BEBF-4DEF-90AD-CC17EE8E937F}" presName="sibTrans" presStyleCnt="0"/>
      <dgm:spPr/>
    </dgm:pt>
    <dgm:pt modelId="{042ACCFD-6964-43EF-A059-CC91340EC30E}" type="pres">
      <dgm:prSet presAssocID="{01ABC4E7-62BF-4207-BE58-288104FB334A}" presName="node" presStyleLbl="node1" presStyleIdx="3" presStyleCnt="6">
        <dgm:presLayoutVars>
          <dgm:bulletEnabled val="1"/>
        </dgm:presLayoutVars>
      </dgm:prSet>
      <dgm:spPr/>
    </dgm:pt>
    <dgm:pt modelId="{970022FD-AB36-42DA-BA42-FF1C616B72EB}" type="pres">
      <dgm:prSet presAssocID="{962E270C-AC56-4414-BCB8-239C64346C7E}" presName="sibTrans" presStyleCnt="0"/>
      <dgm:spPr/>
    </dgm:pt>
    <dgm:pt modelId="{E65BB6ED-7587-4597-9C48-3BF40A1D8362}" type="pres">
      <dgm:prSet presAssocID="{225C7AB8-9DF8-4B8D-A6E8-C91CA68B12F7}" presName="node" presStyleLbl="node1" presStyleIdx="4" presStyleCnt="6">
        <dgm:presLayoutVars>
          <dgm:bulletEnabled val="1"/>
        </dgm:presLayoutVars>
      </dgm:prSet>
      <dgm:spPr/>
    </dgm:pt>
    <dgm:pt modelId="{44B2F321-43FA-48B7-A1A6-3FC7312E8E36}" type="pres">
      <dgm:prSet presAssocID="{8A49B5E7-E1B2-40B3-B667-748EDBE1D6DF}" presName="sibTrans" presStyleCnt="0"/>
      <dgm:spPr/>
    </dgm:pt>
    <dgm:pt modelId="{7FE718FF-75B3-4516-BC34-6D28E85DAFC8}" type="pres">
      <dgm:prSet presAssocID="{0716EB38-2B94-4BDC-9BEA-84202D2AA6DB}" presName="node" presStyleLbl="node1" presStyleIdx="5" presStyleCnt="6">
        <dgm:presLayoutVars>
          <dgm:bulletEnabled val="1"/>
        </dgm:presLayoutVars>
      </dgm:prSet>
      <dgm:spPr/>
    </dgm:pt>
  </dgm:ptLst>
  <dgm:cxnLst>
    <dgm:cxn modelId="{D046B101-F6C8-4BA3-AD90-6E09857344FD}" type="presOf" srcId="{225C7AB8-9DF8-4B8D-A6E8-C91CA68B12F7}" destId="{E65BB6ED-7587-4597-9C48-3BF40A1D8362}" srcOrd="0" destOrd="0" presId="urn:microsoft.com/office/officeart/2005/8/layout/default"/>
    <dgm:cxn modelId="{BF605D0C-C872-4517-9C51-F03C7C5DE3BA}" type="presOf" srcId="{0716EB38-2B94-4BDC-9BEA-84202D2AA6DB}" destId="{7FE718FF-75B3-4516-BC34-6D28E85DAFC8}" srcOrd="0" destOrd="0" presId="urn:microsoft.com/office/officeart/2005/8/layout/default"/>
    <dgm:cxn modelId="{25FCBE31-27FC-454F-B3EA-A66ED64F73A5}" type="presOf" srcId="{81E598FB-8EDE-4EE1-9AA1-20C2A75464D5}" destId="{E0574CA8-1C07-4C91-8F4C-284E521C8CA1}" srcOrd="0" destOrd="0" presId="urn:microsoft.com/office/officeart/2005/8/layout/default"/>
    <dgm:cxn modelId="{25B65C40-75EB-415A-AB8E-F79A8F8327E1}" srcId="{81E598FB-8EDE-4EE1-9AA1-20C2A75464D5}" destId="{225C7AB8-9DF8-4B8D-A6E8-C91CA68B12F7}" srcOrd="4" destOrd="0" parTransId="{114C2F14-CCD3-4E6D-BCA7-0C85423C1DC2}" sibTransId="{8A49B5E7-E1B2-40B3-B667-748EDBE1D6DF}"/>
    <dgm:cxn modelId="{5479A85B-AD5D-4251-B33B-07B85BCB7C52}" srcId="{81E598FB-8EDE-4EE1-9AA1-20C2A75464D5}" destId="{01ABC4E7-62BF-4207-BE58-288104FB334A}" srcOrd="3" destOrd="0" parTransId="{1AE3B7A4-A649-4953-8FE3-C23AE5A53D06}" sibTransId="{962E270C-AC56-4414-BCB8-239C64346C7E}"/>
    <dgm:cxn modelId="{7993605C-5F11-4973-B1BE-5F33D396BF2B}" srcId="{81E598FB-8EDE-4EE1-9AA1-20C2A75464D5}" destId="{0716EB38-2B94-4BDC-9BEA-84202D2AA6DB}" srcOrd="5" destOrd="0" parTransId="{AC902990-B35D-4A29-92AE-F46B5B73C567}" sibTransId="{217CE37E-C6CF-4616-A69C-45C73BEB8F7C}"/>
    <dgm:cxn modelId="{AF3FCE5D-C805-45D8-88F0-C1ED1B6045DA}" srcId="{81E598FB-8EDE-4EE1-9AA1-20C2A75464D5}" destId="{4ADFFD0E-A20C-419C-B1A8-AFD34B038251}" srcOrd="0" destOrd="0" parTransId="{7989F6F3-678D-4EB5-ADCA-389D8DF44FF5}" sibTransId="{5B125D2E-4FB6-4DB7-91E5-A603F722AF25}"/>
    <dgm:cxn modelId="{3C99D764-F8FE-4F39-B171-23BCEACD6834}" type="presOf" srcId="{1AC719E4-575A-4737-86B2-96077CF0C713}" destId="{CFC44542-7288-4E0D-B5F3-B3625C6C6A68}" srcOrd="0" destOrd="0" presId="urn:microsoft.com/office/officeart/2005/8/layout/default"/>
    <dgm:cxn modelId="{73E4A045-DD3D-4054-B790-39E073BFEA3D}" type="presOf" srcId="{01ABC4E7-62BF-4207-BE58-288104FB334A}" destId="{042ACCFD-6964-43EF-A059-CC91340EC30E}" srcOrd="0" destOrd="0" presId="urn:microsoft.com/office/officeart/2005/8/layout/default"/>
    <dgm:cxn modelId="{7C28B647-3D98-4E85-B875-DBFC7448F310}" srcId="{81E598FB-8EDE-4EE1-9AA1-20C2A75464D5}" destId="{1AC719E4-575A-4737-86B2-96077CF0C713}" srcOrd="2" destOrd="0" parTransId="{CB9017DA-0119-4A9B-A464-A214482C4F12}" sibTransId="{0A70B0E5-BEBF-4DEF-90AD-CC17EE8E937F}"/>
    <dgm:cxn modelId="{BFA7E469-88BD-4E31-80E2-550814803449}" srcId="{81E598FB-8EDE-4EE1-9AA1-20C2A75464D5}" destId="{F0728E29-79BB-423A-B1C3-F759290914C1}" srcOrd="1" destOrd="0" parTransId="{0817D202-6405-48AF-893D-7D3CC410FCE5}" sibTransId="{7E94EDB2-424B-4898-9C48-3C8B2ACAB064}"/>
    <dgm:cxn modelId="{BBA84273-280B-4904-9B67-02576FB85636}" type="presOf" srcId="{F0728E29-79BB-423A-B1C3-F759290914C1}" destId="{D0156A99-7DA9-42B8-8679-1137965704B5}" srcOrd="0" destOrd="0" presId="urn:microsoft.com/office/officeart/2005/8/layout/default"/>
    <dgm:cxn modelId="{943E60F5-032A-4410-A2C3-BDE4CAE92B2A}" type="presOf" srcId="{4ADFFD0E-A20C-419C-B1A8-AFD34B038251}" destId="{0366DF1F-9EDC-4160-9152-777A698C4D46}" srcOrd="0" destOrd="0" presId="urn:microsoft.com/office/officeart/2005/8/layout/default"/>
    <dgm:cxn modelId="{625E59B9-2A03-473A-BC33-EBFE7982EEA4}" type="presParOf" srcId="{E0574CA8-1C07-4C91-8F4C-284E521C8CA1}" destId="{0366DF1F-9EDC-4160-9152-777A698C4D46}" srcOrd="0" destOrd="0" presId="urn:microsoft.com/office/officeart/2005/8/layout/default"/>
    <dgm:cxn modelId="{B0E932F3-77CD-4FC5-B8F5-D51E8364AAB5}" type="presParOf" srcId="{E0574CA8-1C07-4C91-8F4C-284E521C8CA1}" destId="{AA62FB3A-75FC-47FB-9172-031265EDA1C0}" srcOrd="1" destOrd="0" presId="urn:microsoft.com/office/officeart/2005/8/layout/default"/>
    <dgm:cxn modelId="{976E6740-B083-4361-9F8B-531BA10232A8}" type="presParOf" srcId="{E0574CA8-1C07-4C91-8F4C-284E521C8CA1}" destId="{D0156A99-7DA9-42B8-8679-1137965704B5}" srcOrd="2" destOrd="0" presId="urn:microsoft.com/office/officeart/2005/8/layout/default"/>
    <dgm:cxn modelId="{37A26772-D06B-406C-B5AD-698F1DCDD040}" type="presParOf" srcId="{E0574CA8-1C07-4C91-8F4C-284E521C8CA1}" destId="{277B5246-04AC-4488-A73B-F014DF037578}" srcOrd="3" destOrd="0" presId="urn:microsoft.com/office/officeart/2005/8/layout/default"/>
    <dgm:cxn modelId="{576461A8-D20D-40A3-A445-A5AECE141DE8}" type="presParOf" srcId="{E0574CA8-1C07-4C91-8F4C-284E521C8CA1}" destId="{CFC44542-7288-4E0D-B5F3-B3625C6C6A68}" srcOrd="4" destOrd="0" presId="urn:microsoft.com/office/officeart/2005/8/layout/default"/>
    <dgm:cxn modelId="{CEBA0F10-109B-4A5D-91D8-BC193A3FB884}" type="presParOf" srcId="{E0574CA8-1C07-4C91-8F4C-284E521C8CA1}" destId="{6D544902-AAA6-46C5-AA41-2FE1D085564F}" srcOrd="5" destOrd="0" presId="urn:microsoft.com/office/officeart/2005/8/layout/default"/>
    <dgm:cxn modelId="{C8469C7D-DAA7-4B44-B4E3-01CEC59DE9D7}" type="presParOf" srcId="{E0574CA8-1C07-4C91-8F4C-284E521C8CA1}" destId="{042ACCFD-6964-43EF-A059-CC91340EC30E}" srcOrd="6" destOrd="0" presId="urn:microsoft.com/office/officeart/2005/8/layout/default"/>
    <dgm:cxn modelId="{BF5B060D-25FE-4184-B2D9-DD7B0372F30C}" type="presParOf" srcId="{E0574CA8-1C07-4C91-8F4C-284E521C8CA1}" destId="{970022FD-AB36-42DA-BA42-FF1C616B72EB}" srcOrd="7" destOrd="0" presId="urn:microsoft.com/office/officeart/2005/8/layout/default"/>
    <dgm:cxn modelId="{712DB855-ECE4-4AD2-9245-D9BF2DB87997}" type="presParOf" srcId="{E0574CA8-1C07-4C91-8F4C-284E521C8CA1}" destId="{E65BB6ED-7587-4597-9C48-3BF40A1D8362}" srcOrd="8" destOrd="0" presId="urn:microsoft.com/office/officeart/2005/8/layout/default"/>
    <dgm:cxn modelId="{9ECD19D1-B653-4D9E-8D89-A58A01BEABFF}" type="presParOf" srcId="{E0574CA8-1C07-4C91-8F4C-284E521C8CA1}" destId="{44B2F321-43FA-48B7-A1A6-3FC7312E8E36}" srcOrd="9" destOrd="0" presId="urn:microsoft.com/office/officeart/2005/8/layout/default"/>
    <dgm:cxn modelId="{8E86DB8F-AC5D-47BB-809A-2A86ABEC0E36}" type="presParOf" srcId="{E0574CA8-1C07-4C91-8F4C-284E521C8CA1}" destId="{7FE718FF-75B3-4516-BC34-6D28E85DAFC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285327-04F4-4FE4-8074-0CFC2E4C668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817A5ACF-54F3-480E-978B-CA59FC1C00EC}">
      <dgm:prSet/>
      <dgm:spPr/>
      <dgm:t>
        <a:bodyPr/>
        <a:lstStyle/>
        <a:p>
          <a:r>
            <a:rPr lang="en-US" dirty="0"/>
            <a:t>Opterra Energy Services total $108,167.23</a:t>
          </a:r>
        </a:p>
      </dgm:t>
    </dgm:pt>
    <dgm:pt modelId="{84629BD9-2BE4-44CE-99F4-757A41D156C7}" type="parTrans" cxnId="{2A591C13-0171-498F-8C05-D86A325CEE5C}">
      <dgm:prSet/>
      <dgm:spPr/>
      <dgm:t>
        <a:bodyPr/>
        <a:lstStyle/>
        <a:p>
          <a:endParaRPr lang="en-US"/>
        </a:p>
      </dgm:t>
    </dgm:pt>
    <dgm:pt modelId="{6A9FA724-C9BF-4109-A8A0-6A718579912A}" type="sibTrans" cxnId="{2A591C13-0171-498F-8C05-D86A325CEE5C}">
      <dgm:prSet/>
      <dgm:spPr/>
      <dgm:t>
        <a:bodyPr/>
        <a:lstStyle/>
        <a:p>
          <a:endParaRPr lang="en-US" dirty="0"/>
        </a:p>
      </dgm:t>
    </dgm:pt>
    <dgm:pt modelId="{9A424CF6-0F71-4438-AEBA-D54BB563CC86}">
      <dgm:prSet/>
      <dgm:spPr/>
      <dgm:t>
        <a:bodyPr/>
        <a:lstStyle/>
        <a:p>
          <a:r>
            <a:rPr lang="en-US" dirty="0"/>
            <a:t>Well 30 = $74,916</a:t>
          </a:r>
        </a:p>
      </dgm:t>
    </dgm:pt>
    <dgm:pt modelId="{5A5EC409-76CD-4D12-88E8-7BE94E7BF853}" type="parTrans" cxnId="{0DD37233-0592-438A-B35B-E928D5F30524}">
      <dgm:prSet/>
      <dgm:spPr/>
      <dgm:t>
        <a:bodyPr/>
        <a:lstStyle/>
        <a:p>
          <a:endParaRPr lang="en-US"/>
        </a:p>
      </dgm:t>
    </dgm:pt>
    <dgm:pt modelId="{93F0FD44-FAD1-4ABA-9FA7-E1D8018BB188}" type="sibTrans" cxnId="{0DD37233-0592-438A-B35B-E928D5F30524}">
      <dgm:prSet/>
      <dgm:spPr/>
      <dgm:t>
        <a:bodyPr/>
        <a:lstStyle/>
        <a:p>
          <a:endParaRPr lang="en-US" dirty="0"/>
        </a:p>
      </dgm:t>
    </dgm:pt>
    <dgm:pt modelId="{E13F3EB2-A182-49B6-8D4F-292BB886ACF0}">
      <dgm:prSet/>
      <dgm:spPr/>
      <dgm:t>
        <a:bodyPr/>
        <a:lstStyle/>
        <a:p>
          <a:r>
            <a:rPr lang="en-US" dirty="0"/>
            <a:t>Well 31 = 16,319.15</a:t>
          </a:r>
        </a:p>
      </dgm:t>
    </dgm:pt>
    <dgm:pt modelId="{05A8AF93-6B9C-49A1-999B-233E4CB10523}" type="parTrans" cxnId="{60F83039-99E5-45F6-A117-956817E15282}">
      <dgm:prSet/>
      <dgm:spPr/>
      <dgm:t>
        <a:bodyPr/>
        <a:lstStyle/>
        <a:p>
          <a:endParaRPr lang="en-US"/>
        </a:p>
      </dgm:t>
    </dgm:pt>
    <dgm:pt modelId="{19C61715-C1F4-4091-B03F-E6660FD93F24}" type="sibTrans" cxnId="{60F83039-99E5-45F6-A117-956817E15282}">
      <dgm:prSet/>
      <dgm:spPr/>
      <dgm:t>
        <a:bodyPr/>
        <a:lstStyle/>
        <a:p>
          <a:endParaRPr lang="en-US" dirty="0"/>
        </a:p>
      </dgm:t>
    </dgm:pt>
    <dgm:pt modelId="{4853FA26-5D0A-45B3-8626-9D3BC04A8E2D}">
      <dgm:prSet/>
      <dgm:spPr/>
      <dgm:t>
        <a:bodyPr/>
        <a:lstStyle/>
        <a:p>
          <a:r>
            <a:rPr lang="en-US" dirty="0"/>
            <a:t>Well 33 = 16,393.70</a:t>
          </a:r>
        </a:p>
      </dgm:t>
    </dgm:pt>
    <dgm:pt modelId="{7CE4879D-0F6A-4E5E-B92A-8104BA5F2B89}" type="parTrans" cxnId="{82C7C211-F344-4B85-8150-0214E16F1EB2}">
      <dgm:prSet/>
      <dgm:spPr/>
      <dgm:t>
        <a:bodyPr/>
        <a:lstStyle/>
        <a:p>
          <a:endParaRPr lang="en-US"/>
        </a:p>
      </dgm:t>
    </dgm:pt>
    <dgm:pt modelId="{0B303EC4-9970-4238-8EEC-1B001B22567C}" type="sibTrans" cxnId="{82C7C211-F344-4B85-8150-0214E16F1EB2}">
      <dgm:prSet/>
      <dgm:spPr/>
      <dgm:t>
        <a:bodyPr/>
        <a:lstStyle/>
        <a:p>
          <a:endParaRPr lang="en-US"/>
        </a:p>
      </dgm:t>
    </dgm:pt>
    <dgm:pt modelId="{2895F635-DB19-4E65-8DE8-0EFF09BC099E}" type="pres">
      <dgm:prSet presAssocID="{E6285327-04F4-4FE4-8074-0CFC2E4C6685}" presName="outerComposite" presStyleCnt="0">
        <dgm:presLayoutVars>
          <dgm:chMax val="5"/>
          <dgm:dir/>
          <dgm:resizeHandles val="exact"/>
        </dgm:presLayoutVars>
      </dgm:prSet>
      <dgm:spPr/>
    </dgm:pt>
    <dgm:pt modelId="{3F88791E-CF93-4204-8BAD-5123313DA82E}" type="pres">
      <dgm:prSet presAssocID="{E6285327-04F4-4FE4-8074-0CFC2E4C6685}" presName="dummyMaxCanvas" presStyleCnt="0">
        <dgm:presLayoutVars/>
      </dgm:prSet>
      <dgm:spPr/>
    </dgm:pt>
    <dgm:pt modelId="{EFC8C995-D96E-4A3D-821C-0A02D0EC920E}" type="pres">
      <dgm:prSet presAssocID="{E6285327-04F4-4FE4-8074-0CFC2E4C6685}" presName="FourNodes_1" presStyleLbl="node1" presStyleIdx="0" presStyleCnt="4">
        <dgm:presLayoutVars>
          <dgm:bulletEnabled val="1"/>
        </dgm:presLayoutVars>
      </dgm:prSet>
      <dgm:spPr/>
    </dgm:pt>
    <dgm:pt modelId="{1F3A44F6-9FC7-437C-9982-83CD10B4EFC1}" type="pres">
      <dgm:prSet presAssocID="{E6285327-04F4-4FE4-8074-0CFC2E4C6685}" presName="FourNodes_2" presStyleLbl="node1" presStyleIdx="1" presStyleCnt="4">
        <dgm:presLayoutVars>
          <dgm:bulletEnabled val="1"/>
        </dgm:presLayoutVars>
      </dgm:prSet>
      <dgm:spPr/>
    </dgm:pt>
    <dgm:pt modelId="{D2D98D11-1152-48CD-9251-01CD49D57FD2}" type="pres">
      <dgm:prSet presAssocID="{E6285327-04F4-4FE4-8074-0CFC2E4C6685}" presName="FourNodes_3" presStyleLbl="node1" presStyleIdx="2" presStyleCnt="4">
        <dgm:presLayoutVars>
          <dgm:bulletEnabled val="1"/>
        </dgm:presLayoutVars>
      </dgm:prSet>
      <dgm:spPr/>
    </dgm:pt>
    <dgm:pt modelId="{9D4201F0-F3F2-4047-8E79-75C2F6266092}" type="pres">
      <dgm:prSet presAssocID="{E6285327-04F4-4FE4-8074-0CFC2E4C6685}" presName="FourNodes_4" presStyleLbl="node1" presStyleIdx="3" presStyleCnt="4">
        <dgm:presLayoutVars>
          <dgm:bulletEnabled val="1"/>
        </dgm:presLayoutVars>
      </dgm:prSet>
      <dgm:spPr/>
    </dgm:pt>
    <dgm:pt modelId="{AB3519B0-DF3C-4A96-8CD8-8FCF8654108F}" type="pres">
      <dgm:prSet presAssocID="{E6285327-04F4-4FE4-8074-0CFC2E4C6685}" presName="FourConn_1-2" presStyleLbl="fgAccFollowNode1" presStyleIdx="0" presStyleCnt="3">
        <dgm:presLayoutVars>
          <dgm:bulletEnabled val="1"/>
        </dgm:presLayoutVars>
      </dgm:prSet>
      <dgm:spPr/>
    </dgm:pt>
    <dgm:pt modelId="{CCE79B34-BCDC-41DF-BE9C-049390BF92CC}" type="pres">
      <dgm:prSet presAssocID="{E6285327-04F4-4FE4-8074-0CFC2E4C6685}" presName="FourConn_2-3" presStyleLbl="fgAccFollowNode1" presStyleIdx="1" presStyleCnt="3">
        <dgm:presLayoutVars>
          <dgm:bulletEnabled val="1"/>
        </dgm:presLayoutVars>
      </dgm:prSet>
      <dgm:spPr/>
    </dgm:pt>
    <dgm:pt modelId="{B42755B2-1AAA-4FC2-94EA-042E1D09C203}" type="pres">
      <dgm:prSet presAssocID="{E6285327-04F4-4FE4-8074-0CFC2E4C6685}" presName="FourConn_3-4" presStyleLbl="fgAccFollowNode1" presStyleIdx="2" presStyleCnt="3">
        <dgm:presLayoutVars>
          <dgm:bulletEnabled val="1"/>
        </dgm:presLayoutVars>
      </dgm:prSet>
      <dgm:spPr/>
    </dgm:pt>
    <dgm:pt modelId="{987BD959-E133-4712-A4BC-B8591C61D4ED}" type="pres">
      <dgm:prSet presAssocID="{E6285327-04F4-4FE4-8074-0CFC2E4C6685}" presName="FourNodes_1_text" presStyleLbl="node1" presStyleIdx="3" presStyleCnt="4">
        <dgm:presLayoutVars>
          <dgm:bulletEnabled val="1"/>
        </dgm:presLayoutVars>
      </dgm:prSet>
      <dgm:spPr/>
    </dgm:pt>
    <dgm:pt modelId="{462B8FCA-55FE-4B22-BEA2-ECBC773EC5FC}" type="pres">
      <dgm:prSet presAssocID="{E6285327-04F4-4FE4-8074-0CFC2E4C6685}" presName="FourNodes_2_text" presStyleLbl="node1" presStyleIdx="3" presStyleCnt="4">
        <dgm:presLayoutVars>
          <dgm:bulletEnabled val="1"/>
        </dgm:presLayoutVars>
      </dgm:prSet>
      <dgm:spPr/>
    </dgm:pt>
    <dgm:pt modelId="{3B077F75-9E80-4478-8F7B-549F687C831E}" type="pres">
      <dgm:prSet presAssocID="{E6285327-04F4-4FE4-8074-0CFC2E4C6685}" presName="FourNodes_3_text" presStyleLbl="node1" presStyleIdx="3" presStyleCnt="4">
        <dgm:presLayoutVars>
          <dgm:bulletEnabled val="1"/>
        </dgm:presLayoutVars>
      </dgm:prSet>
      <dgm:spPr/>
    </dgm:pt>
    <dgm:pt modelId="{212A09C0-D8EC-4280-B119-2DEF0CE777EE}" type="pres">
      <dgm:prSet presAssocID="{E6285327-04F4-4FE4-8074-0CFC2E4C6685}" presName="FourNodes_4_text" presStyleLbl="node1" presStyleIdx="3" presStyleCnt="4">
        <dgm:presLayoutVars>
          <dgm:bulletEnabled val="1"/>
        </dgm:presLayoutVars>
      </dgm:prSet>
      <dgm:spPr/>
    </dgm:pt>
  </dgm:ptLst>
  <dgm:cxnLst>
    <dgm:cxn modelId="{82C7C211-F344-4B85-8150-0214E16F1EB2}" srcId="{E6285327-04F4-4FE4-8074-0CFC2E4C6685}" destId="{4853FA26-5D0A-45B3-8626-9D3BC04A8E2D}" srcOrd="3" destOrd="0" parTransId="{7CE4879D-0F6A-4E5E-B92A-8104BA5F2B89}" sibTransId="{0B303EC4-9970-4238-8EEC-1B001B22567C}"/>
    <dgm:cxn modelId="{2A591C13-0171-498F-8C05-D86A325CEE5C}" srcId="{E6285327-04F4-4FE4-8074-0CFC2E4C6685}" destId="{817A5ACF-54F3-480E-978B-CA59FC1C00EC}" srcOrd="0" destOrd="0" parTransId="{84629BD9-2BE4-44CE-99F4-757A41D156C7}" sibTransId="{6A9FA724-C9BF-4109-A8A0-6A718579912A}"/>
    <dgm:cxn modelId="{8AFC0B23-0DE0-4CC6-9905-77717AC96035}" type="presOf" srcId="{6A9FA724-C9BF-4109-A8A0-6A718579912A}" destId="{AB3519B0-DF3C-4A96-8CD8-8FCF8654108F}" srcOrd="0" destOrd="0" presId="urn:microsoft.com/office/officeart/2005/8/layout/vProcess5"/>
    <dgm:cxn modelId="{D4D7C52B-266E-4299-8E09-AE835AC7785A}" type="presOf" srcId="{93F0FD44-FAD1-4ABA-9FA7-E1D8018BB188}" destId="{CCE79B34-BCDC-41DF-BE9C-049390BF92CC}" srcOrd="0" destOrd="0" presId="urn:microsoft.com/office/officeart/2005/8/layout/vProcess5"/>
    <dgm:cxn modelId="{0DD37233-0592-438A-B35B-E928D5F30524}" srcId="{E6285327-04F4-4FE4-8074-0CFC2E4C6685}" destId="{9A424CF6-0F71-4438-AEBA-D54BB563CC86}" srcOrd="1" destOrd="0" parTransId="{5A5EC409-76CD-4D12-88E8-7BE94E7BF853}" sibTransId="{93F0FD44-FAD1-4ABA-9FA7-E1D8018BB188}"/>
    <dgm:cxn modelId="{60F83039-99E5-45F6-A117-956817E15282}" srcId="{E6285327-04F4-4FE4-8074-0CFC2E4C6685}" destId="{E13F3EB2-A182-49B6-8D4F-292BB886ACF0}" srcOrd="2" destOrd="0" parTransId="{05A8AF93-6B9C-49A1-999B-233E4CB10523}" sibTransId="{19C61715-C1F4-4091-B03F-E6660FD93F24}"/>
    <dgm:cxn modelId="{9634E842-E27F-412B-A640-E6A5DAE9B2B0}" type="presOf" srcId="{E6285327-04F4-4FE4-8074-0CFC2E4C6685}" destId="{2895F635-DB19-4E65-8DE8-0EFF09BC099E}" srcOrd="0" destOrd="0" presId="urn:microsoft.com/office/officeart/2005/8/layout/vProcess5"/>
    <dgm:cxn modelId="{E1A07785-B3BD-46B1-9306-BD56C07C431D}" type="presOf" srcId="{817A5ACF-54F3-480E-978B-CA59FC1C00EC}" destId="{EFC8C995-D96E-4A3D-821C-0A02D0EC920E}" srcOrd="0" destOrd="0" presId="urn:microsoft.com/office/officeart/2005/8/layout/vProcess5"/>
    <dgm:cxn modelId="{2AC37086-C35B-4B00-B525-F0505FFDBE0B}" type="presOf" srcId="{E13F3EB2-A182-49B6-8D4F-292BB886ACF0}" destId="{D2D98D11-1152-48CD-9251-01CD49D57FD2}" srcOrd="0" destOrd="0" presId="urn:microsoft.com/office/officeart/2005/8/layout/vProcess5"/>
    <dgm:cxn modelId="{36AA2092-0619-409E-B03A-F0C1B4C7D6CA}" type="presOf" srcId="{817A5ACF-54F3-480E-978B-CA59FC1C00EC}" destId="{987BD959-E133-4712-A4BC-B8591C61D4ED}" srcOrd="1" destOrd="0" presId="urn:microsoft.com/office/officeart/2005/8/layout/vProcess5"/>
    <dgm:cxn modelId="{69372598-237E-47AB-A722-FDD1B220F413}" type="presOf" srcId="{9A424CF6-0F71-4438-AEBA-D54BB563CC86}" destId="{1F3A44F6-9FC7-437C-9982-83CD10B4EFC1}" srcOrd="0" destOrd="0" presId="urn:microsoft.com/office/officeart/2005/8/layout/vProcess5"/>
    <dgm:cxn modelId="{573874A9-7076-4D1A-8324-ED73F45EB301}" type="presOf" srcId="{9A424CF6-0F71-4438-AEBA-D54BB563CC86}" destId="{462B8FCA-55FE-4B22-BEA2-ECBC773EC5FC}" srcOrd="1" destOrd="0" presId="urn:microsoft.com/office/officeart/2005/8/layout/vProcess5"/>
    <dgm:cxn modelId="{231AFAB3-BDAF-4321-922B-FD1A6481F387}" type="presOf" srcId="{E13F3EB2-A182-49B6-8D4F-292BB886ACF0}" destId="{3B077F75-9E80-4478-8F7B-549F687C831E}" srcOrd="1" destOrd="0" presId="urn:microsoft.com/office/officeart/2005/8/layout/vProcess5"/>
    <dgm:cxn modelId="{7EF653DF-546B-4D80-BB58-B04E25BFDB0D}" type="presOf" srcId="{4853FA26-5D0A-45B3-8626-9D3BC04A8E2D}" destId="{9D4201F0-F3F2-4047-8E79-75C2F6266092}" srcOrd="0" destOrd="0" presId="urn:microsoft.com/office/officeart/2005/8/layout/vProcess5"/>
    <dgm:cxn modelId="{CC85FEE5-2D15-466E-B0EB-DD2AE9571FEC}" type="presOf" srcId="{19C61715-C1F4-4091-B03F-E6660FD93F24}" destId="{B42755B2-1AAA-4FC2-94EA-042E1D09C203}" srcOrd="0" destOrd="0" presId="urn:microsoft.com/office/officeart/2005/8/layout/vProcess5"/>
    <dgm:cxn modelId="{E827BBF9-06DA-41A3-A86B-238BDFB643A2}" type="presOf" srcId="{4853FA26-5D0A-45B3-8626-9D3BC04A8E2D}" destId="{212A09C0-D8EC-4280-B119-2DEF0CE777EE}" srcOrd="1" destOrd="0" presId="urn:microsoft.com/office/officeart/2005/8/layout/vProcess5"/>
    <dgm:cxn modelId="{6964C0E0-B3EC-4907-AC24-6DC62713D66B}" type="presParOf" srcId="{2895F635-DB19-4E65-8DE8-0EFF09BC099E}" destId="{3F88791E-CF93-4204-8BAD-5123313DA82E}" srcOrd="0" destOrd="0" presId="urn:microsoft.com/office/officeart/2005/8/layout/vProcess5"/>
    <dgm:cxn modelId="{52853AF1-2DE3-46AC-9C75-63EE222327F6}" type="presParOf" srcId="{2895F635-DB19-4E65-8DE8-0EFF09BC099E}" destId="{EFC8C995-D96E-4A3D-821C-0A02D0EC920E}" srcOrd="1" destOrd="0" presId="urn:microsoft.com/office/officeart/2005/8/layout/vProcess5"/>
    <dgm:cxn modelId="{4687BB60-9687-423B-AE66-FDF9390A084D}" type="presParOf" srcId="{2895F635-DB19-4E65-8DE8-0EFF09BC099E}" destId="{1F3A44F6-9FC7-437C-9982-83CD10B4EFC1}" srcOrd="2" destOrd="0" presId="urn:microsoft.com/office/officeart/2005/8/layout/vProcess5"/>
    <dgm:cxn modelId="{25D9F6BB-559E-4029-B45F-8E3657C7D047}" type="presParOf" srcId="{2895F635-DB19-4E65-8DE8-0EFF09BC099E}" destId="{D2D98D11-1152-48CD-9251-01CD49D57FD2}" srcOrd="3" destOrd="0" presId="urn:microsoft.com/office/officeart/2005/8/layout/vProcess5"/>
    <dgm:cxn modelId="{C5354B28-7FE7-431B-9F76-8FA672240DA2}" type="presParOf" srcId="{2895F635-DB19-4E65-8DE8-0EFF09BC099E}" destId="{9D4201F0-F3F2-4047-8E79-75C2F6266092}" srcOrd="4" destOrd="0" presId="urn:microsoft.com/office/officeart/2005/8/layout/vProcess5"/>
    <dgm:cxn modelId="{43E3912A-FC13-4F8F-89D7-E8740A484529}" type="presParOf" srcId="{2895F635-DB19-4E65-8DE8-0EFF09BC099E}" destId="{AB3519B0-DF3C-4A96-8CD8-8FCF8654108F}" srcOrd="5" destOrd="0" presId="urn:microsoft.com/office/officeart/2005/8/layout/vProcess5"/>
    <dgm:cxn modelId="{2FA936B5-F2BF-467A-A466-5CFC30BDC5F8}" type="presParOf" srcId="{2895F635-DB19-4E65-8DE8-0EFF09BC099E}" destId="{CCE79B34-BCDC-41DF-BE9C-049390BF92CC}" srcOrd="6" destOrd="0" presId="urn:microsoft.com/office/officeart/2005/8/layout/vProcess5"/>
    <dgm:cxn modelId="{935F9966-353F-4F57-A9C0-66CBB3C42C12}" type="presParOf" srcId="{2895F635-DB19-4E65-8DE8-0EFF09BC099E}" destId="{B42755B2-1AAA-4FC2-94EA-042E1D09C203}" srcOrd="7" destOrd="0" presId="urn:microsoft.com/office/officeart/2005/8/layout/vProcess5"/>
    <dgm:cxn modelId="{F0E69D14-CEB8-484E-8338-0EE69C7F60CE}" type="presParOf" srcId="{2895F635-DB19-4E65-8DE8-0EFF09BC099E}" destId="{987BD959-E133-4712-A4BC-B8591C61D4ED}" srcOrd="8" destOrd="0" presId="urn:microsoft.com/office/officeart/2005/8/layout/vProcess5"/>
    <dgm:cxn modelId="{569AF01E-6242-4E32-B8F9-47AC7918866C}" type="presParOf" srcId="{2895F635-DB19-4E65-8DE8-0EFF09BC099E}" destId="{462B8FCA-55FE-4B22-BEA2-ECBC773EC5FC}" srcOrd="9" destOrd="0" presId="urn:microsoft.com/office/officeart/2005/8/layout/vProcess5"/>
    <dgm:cxn modelId="{D0C2EBB4-CC77-4825-9B49-BD6DDABD074A}" type="presParOf" srcId="{2895F635-DB19-4E65-8DE8-0EFF09BC099E}" destId="{3B077F75-9E80-4478-8F7B-549F687C831E}" srcOrd="10" destOrd="0" presId="urn:microsoft.com/office/officeart/2005/8/layout/vProcess5"/>
    <dgm:cxn modelId="{2B10E083-1CDA-4943-8558-7BB6E45BE12D}" type="presParOf" srcId="{2895F635-DB19-4E65-8DE8-0EFF09BC099E}" destId="{212A09C0-D8EC-4280-B119-2DEF0CE777E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6DF1F-9EDC-4160-9152-777A698C4D46}">
      <dsp:nvSpPr>
        <dsp:cNvPr id="0" name=""/>
        <dsp:cNvSpPr/>
      </dsp:nvSpPr>
      <dsp:spPr>
        <a:xfrm>
          <a:off x="930572" y="3032"/>
          <a:ext cx="2833338" cy="170000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5 Towers $10,000 total.</a:t>
          </a:r>
        </a:p>
      </dsp:txBody>
      <dsp:txXfrm>
        <a:off x="930572" y="3032"/>
        <a:ext cx="2833338" cy="1700003"/>
      </dsp:txXfrm>
    </dsp:sp>
    <dsp:sp modelId="{D0156A99-7DA9-42B8-8679-1137965704B5}">
      <dsp:nvSpPr>
        <dsp:cNvPr id="0" name=""/>
        <dsp:cNvSpPr/>
      </dsp:nvSpPr>
      <dsp:spPr>
        <a:xfrm>
          <a:off x="4047245" y="3032"/>
          <a:ext cx="2833338" cy="1700003"/>
        </a:xfrm>
        <a:prstGeom prst="rect">
          <a:avLst/>
        </a:prstGeom>
        <a:solidFill>
          <a:schemeClr val="accent2">
            <a:hueOff val="1288723"/>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Concrete, Rebar, and Forms $7,500 total.</a:t>
          </a:r>
        </a:p>
      </dsp:txBody>
      <dsp:txXfrm>
        <a:off x="4047245" y="3032"/>
        <a:ext cx="2833338" cy="1700003"/>
      </dsp:txXfrm>
    </dsp:sp>
    <dsp:sp modelId="{CFC44542-7288-4E0D-B5F3-B3625C6C6A68}">
      <dsp:nvSpPr>
        <dsp:cNvPr id="0" name=""/>
        <dsp:cNvSpPr/>
      </dsp:nvSpPr>
      <dsp:spPr>
        <a:xfrm>
          <a:off x="7163917" y="3032"/>
          <a:ext cx="2833338" cy="1700003"/>
        </a:xfrm>
        <a:prstGeom prst="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Electrical $1,200 total.</a:t>
          </a:r>
        </a:p>
      </dsp:txBody>
      <dsp:txXfrm>
        <a:off x="7163917" y="3032"/>
        <a:ext cx="2833338" cy="1700003"/>
      </dsp:txXfrm>
    </dsp:sp>
    <dsp:sp modelId="{042ACCFD-6964-43EF-A059-CC91340EC30E}">
      <dsp:nvSpPr>
        <dsp:cNvPr id="0" name=""/>
        <dsp:cNvSpPr/>
      </dsp:nvSpPr>
      <dsp:spPr>
        <a:xfrm>
          <a:off x="930572" y="1986369"/>
          <a:ext cx="2833338" cy="1700003"/>
        </a:xfrm>
        <a:prstGeom prst="rect">
          <a:avLst/>
        </a:prstGeom>
        <a:solidFill>
          <a:schemeClr val="accent2">
            <a:hueOff val="3866169"/>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Communication Cable $400 total. </a:t>
          </a:r>
        </a:p>
      </dsp:txBody>
      <dsp:txXfrm>
        <a:off x="930572" y="1986369"/>
        <a:ext cx="2833338" cy="1700003"/>
      </dsp:txXfrm>
    </dsp:sp>
    <dsp:sp modelId="{E65BB6ED-7587-4597-9C48-3BF40A1D8362}">
      <dsp:nvSpPr>
        <dsp:cNvPr id="0" name=""/>
        <dsp:cNvSpPr/>
      </dsp:nvSpPr>
      <dsp:spPr>
        <a:xfrm>
          <a:off x="4047245" y="1986369"/>
          <a:ext cx="2833338" cy="1700003"/>
        </a:xfrm>
        <a:prstGeom prst="rect">
          <a:avLst/>
        </a:prstGeom>
        <a:solidFill>
          <a:schemeClr val="accent2">
            <a:hueOff val="5154891"/>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Equipment Rental $2,068.11 total.</a:t>
          </a:r>
        </a:p>
      </dsp:txBody>
      <dsp:txXfrm>
        <a:off x="4047245" y="1986369"/>
        <a:ext cx="2833338" cy="1700003"/>
      </dsp:txXfrm>
    </dsp:sp>
    <dsp:sp modelId="{7FE718FF-75B3-4516-BC34-6D28E85DAFC8}">
      <dsp:nvSpPr>
        <dsp:cNvPr id="0" name=""/>
        <dsp:cNvSpPr/>
      </dsp:nvSpPr>
      <dsp:spPr>
        <a:xfrm>
          <a:off x="7163917" y="1986369"/>
          <a:ext cx="2833338" cy="1700003"/>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Labor (In-House) $31,841.60 total.</a:t>
          </a:r>
        </a:p>
      </dsp:txBody>
      <dsp:txXfrm>
        <a:off x="7163917" y="1986369"/>
        <a:ext cx="2833338" cy="1700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8C995-D96E-4A3D-821C-0A02D0EC920E}">
      <dsp:nvSpPr>
        <dsp:cNvPr id="0" name=""/>
        <dsp:cNvSpPr/>
      </dsp:nvSpPr>
      <dsp:spPr>
        <a:xfrm>
          <a:off x="0" y="0"/>
          <a:ext cx="8742263" cy="81166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Opterra Energy Services total $108,167.23</a:t>
          </a:r>
        </a:p>
      </dsp:txBody>
      <dsp:txXfrm>
        <a:off x="23773" y="23773"/>
        <a:ext cx="7797822" cy="764123"/>
      </dsp:txXfrm>
    </dsp:sp>
    <dsp:sp modelId="{1F3A44F6-9FC7-437C-9982-83CD10B4EFC1}">
      <dsp:nvSpPr>
        <dsp:cNvPr id="0" name=""/>
        <dsp:cNvSpPr/>
      </dsp:nvSpPr>
      <dsp:spPr>
        <a:xfrm>
          <a:off x="732164" y="959245"/>
          <a:ext cx="8742263" cy="811669"/>
        </a:xfrm>
        <a:prstGeom prst="roundRect">
          <a:avLst>
            <a:gd name="adj" fmla="val 10000"/>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Well 30 = $74,916</a:t>
          </a:r>
        </a:p>
      </dsp:txBody>
      <dsp:txXfrm>
        <a:off x="755937" y="983018"/>
        <a:ext cx="7434967" cy="764123"/>
      </dsp:txXfrm>
    </dsp:sp>
    <dsp:sp modelId="{D2D98D11-1152-48CD-9251-01CD49D57FD2}">
      <dsp:nvSpPr>
        <dsp:cNvPr id="0" name=""/>
        <dsp:cNvSpPr/>
      </dsp:nvSpPr>
      <dsp:spPr>
        <a:xfrm>
          <a:off x="1453401" y="1918490"/>
          <a:ext cx="8742263" cy="811669"/>
        </a:xfrm>
        <a:prstGeom prst="roundRect">
          <a:avLst>
            <a:gd name="adj" fmla="val 10000"/>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Well 31 = 16,319.15</a:t>
          </a:r>
        </a:p>
      </dsp:txBody>
      <dsp:txXfrm>
        <a:off x="1477174" y="1942263"/>
        <a:ext cx="7445895" cy="764123"/>
      </dsp:txXfrm>
    </dsp:sp>
    <dsp:sp modelId="{9D4201F0-F3F2-4047-8E79-75C2F6266092}">
      <dsp:nvSpPr>
        <dsp:cNvPr id="0" name=""/>
        <dsp:cNvSpPr/>
      </dsp:nvSpPr>
      <dsp:spPr>
        <a:xfrm>
          <a:off x="2185565" y="2877735"/>
          <a:ext cx="8742263" cy="811669"/>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Well 33 = 16,393.70</a:t>
          </a:r>
        </a:p>
      </dsp:txBody>
      <dsp:txXfrm>
        <a:off x="2209338" y="2901508"/>
        <a:ext cx="7434967" cy="764123"/>
      </dsp:txXfrm>
    </dsp:sp>
    <dsp:sp modelId="{AB3519B0-DF3C-4A96-8CD8-8FCF8654108F}">
      <dsp:nvSpPr>
        <dsp:cNvPr id="0" name=""/>
        <dsp:cNvSpPr/>
      </dsp:nvSpPr>
      <dsp:spPr>
        <a:xfrm>
          <a:off x="8214678" y="621664"/>
          <a:ext cx="527584" cy="527584"/>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8333384" y="621664"/>
        <a:ext cx="290172" cy="397007"/>
      </dsp:txXfrm>
    </dsp:sp>
    <dsp:sp modelId="{CCE79B34-BCDC-41DF-BE9C-049390BF92CC}">
      <dsp:nvSpPr>
        <dsp:cNvPr id="0" name=""/>
        <dsp:cNvSpPr/>
      </dsp:nvSpPr>
      <dsp:spPr>
        <a:xfrm>
          <a:off x="8946842" y="1580910"/>
          <a:ext cx="527584" cy="527584"/>
        </a:xfrm>
        <a:prstGeom prst="downArrow">
          <a:avLst>
            <a:gd name="adj1" fmla="val 55000"/>
            <a:gd name="adj2" fmla="val 45000"/>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9065548" y="1580910"/>
        <a:ext cx="290172" cy="397007"/>
      </dsp:txXfrm>
    </dsp:sp>
    <dsp:sp modelId="{B42755B2-1AAA-4FC2-94EA-042E1D09C203}">
      <dsp:nvSpPr>
        <dsp:cNvPr id="0" name=""/>
        <dsp:cNvSpPr/>
      </dsp:nvSpPr>
      <dsp:spPr>
        <a:xfrm>
          <a:off x="9668079" y="2540155"/>
          <a:ext cx="527584" cy="527584"/>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9786785" y="2540155"/>
        <a:ext cx="290172" cy="3970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494D2-CAAC-458B-8019-DD82204A6295}"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6031A-56E9-43B5-9384-D916F543189D}" type="slidenum">
              <a:rPr lang="en-US" smtClean="0"/>
              <a:t>‹#›</a:t>
            </a:fld>
            <a:endParaRPr lang="en-US"/>
          </a:p>
        </p:txBody>
      </p:sp>
    </p:spTree>
    <p:extLst>
      <p:ext uri="{BB962C8B-B14F-4D97-AF65-F5344CB8AC3E}">
        <p14:creationId xmlns:p14="http://schemas.microsoft.com/office/powerpoint/2010/main" val="113039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FFF35-7CE7-44AA-A9A5-2843902A2CB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242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23A0-1976-4BC0-B885-EE912DF272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9E502-2165-4DD5-9D4F-2243CD8760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575F8F-5D90-4196-BA6C-2E266E4CCF21}"/>
              </a:ext>
            </a:extLst>
          </p:cNvPr>
          <p:cNvSpPr>
            <a:spLocks noGrp="1"/>
          </p:cNvSpPr>
          <p:nvPr>
            <p:ph type="dt" sz="half" idx="10"/>
          </p:nvPr>
        </p:nvSpPr>
        <p:spPr/>
        <p:txBody>
          <a:bodyPr/>
          <a:lstStyle/>
          <a:p>
            <a:fld id="{57CBC9F0-2EB5-444B-9719-4F463A8E74B4}" type="datetimeFigureOut">
              <a:rPr lang="en-US" smtClean="0"/>
              <a:t>10/15/2025</a:t>
            </a:fld>
            <a:endParaRPr lang="en-US"/>
          </a:p>
        </p:txBody>
      </p:sp>
      <p:sp>
        <p:nvSpPr>
          <p:cNvPr id="5" name="Footer Placeholder 4">
            <a:extLst>
              <a:ext uri="{FF2B5EF4-FFF2-40B4-BE49-F238E27FC236}">
                <a16:creationId xmlns:a16="http://schemas.microsoft.com/office/drawing/2014/main" id="{CB4B9141-0F1A-4297-A25E-CDAECAC59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4D7F5-A328-40F4-A64B-3C3F5CB8C3E1}"/>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140143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7A42-B7EC-496D-AFAB-CF9787925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B3B5D9-1DC9-4B74-9012-C9A632074C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E421D-3173-4A26-89FE-9DFF8C9083B9}"/>
              </a:ext>
            </a:extLst>
          </p:cNvPr>
          <p:cNvSpPr>
            <a:spLocks noGrp="1"/>
          </p:cNvSpPr>
          <p:nvPr>
            <p:ph type="dt" sz="half" idx="10"/>
          </p:nvPr>
        </p:nvSpPr>
        <p:spPr/>
        <p:txBody>
          <a:bodyPr/>
          <a:lstStyle/>
          <a:p>
            <a:fld id="{57CBC9F0-2EB5-444B-9719-4F463A8E74B4}" type="datetimeFigureOut">
              <a:rPr lang="en-US" smtClean="0"/>
              <a:t>10/15/2025</a:t>
            </a:fld>
            <a:endParaRPr lang="en-US"/>
          </a:p>
        </p:txBody>
      </p:sp>
      <p:sp>
        <p:nvSpPr>
          <p:cNvPr id="5" name="Footer Placeholder 4">
            <a:extLst>
              <a:ext uri="{FF2B5EF4-FFF2-40B4-BE49-F238E27FC236}">
                <a16:creationId xmlns:a16="http://schemas.microsoft.com/office/drawing/2014/main" id="{1BE656EA-6167-4478-99D9-44F0521A1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97DCB-5C29-4EC0-8C9C-28E04936C6EF}"/>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38934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CFBAD4-1B7D-45D9-8E25-85E4A01798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2CB75-787A-4E84-9766-D5CCAC99F3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4B77F-93EB-4C17-90DE-3834B04A2941}"/>
              </a:ext>
            </a:extLst>
          </p:cNvPr>
          <p:cNvSpPr>
            <a:spLocks noGrp="1"/>
          </p:cNvSpPr>
          <p:nvPr>
            <p:ph type="dt" sz="half" idx="10"/>
          </p:nvPr>
        </p:nvSpPr>
        <p:spPr/>
        <p:txBody>
          <a:bodyPr/>
          <a:lstStyle/>
          <a:p>
            <a:fld id="{57CBC9F0-2EB5-444B-9719-4F463A8E74B4}" type="datetimeFigureOut">
              <a:rPr lang="en-US" smtClean="0"/>
              <a:t>10/15/2025</a:t>
            </a:fld>
            <a:endParaRPr lang="en-US"/>
          </a:p>
        </p:txBody>
      </p:sp>
      <p:sp>
        <p:nvSpPr>
          <p:cNvPr id="5" name="Footer Placeholder 4">
            <a:extLst>
              <a:ext uri="{FF2B5EF4-FFF2-40B4-BE49-F238E27FC236}">
                <a16:creationId xmlns:a16="http://schemas.microsoft.com/office/drawing/2014/main" id="{3FBC65E7-10CD-4B40-99D7-F0680E395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B7FB9-CE4E-4CDB-BED3-7C941C01F0C6}"/>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3751787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TextLayout" userDrawn="1">
  <p:cSld name="TitleTextLayout">
    <p:spTree>
      <p:nvGrpSpPr>
        <p:cNvPr id="1" name=""/>
        <p:cNvGrpSpPr/>
        <p:nvPr/>
      </p:nvGrpSpPr>
      <p:grpSpPr>
        <a:xfrm>
          <a:off x="0" y="0"/>
          <a:ext cx="0" cy="0"/>
          <a:chOff x="0" y="0"/>
          <a:chExt cx="0" cy="0"/>
        </a:xfrm>
      </p:grpSpPr>
      <p:sp>
        <p:nvSpPr>
          <p:cNvPr id="6" name="ContextA">
            <a:extLst>
              <a:ext uri="{FF2B5EF4-FFF2-40B4-BE49-F238E27FC236}">
                <a16:creationId xmlns:a16="http://schemas.microsoft.com/office/drawing/2014/main" id="{F165B1B9-A4EA-4EE6-8BA7-30584895D2F7}"/>
              </a:ext>
            </a:extLst>
          </p:cNvPr>
          <p:cNvSpPr>
            <a:spLocks noGrp="1"/>
          </p:cNvSpPr>
          <p:nvPr>
            <p:ph type="title" idx="10" hasCustomPrompt="1"/>
          </p:nvPr>
        </p:nvSpPr>
        <p:spPr>
          <a:xfrm>
            <a:off x="457200" y="279400"/>
            <a:ext cx="11277600" cy="1143000"/>
          </a:xfrm>
        </p:spPr>
        <p:txBody>
          <a:bodyPr>
            <a:normAutofit/>
          </a:bodyPr>
          <a:lstStyle>
            <a:lvl1pPr algn="ctr">
              <a:defRPr sz="3200"/>
            </a:lvl1pPr>
          </a:lstStyle>
          <a:p>
            <a:r>
              <a:rPr lang="en-US"/>
              <a:t>Click to enter poll prompt.</a:t>
            </a:r>
          </a:p>
        </p:txBody>
      </p:sp>
      <p:sp>
        <p:nvSpPr>
          <p:cNvPr id="7" name="ContextB">
            <a:extLst>
              <a:ext uri="{FF2B5EF4-FFF2-40B4-BE49-F238E27FC236}">
                <a16:creationId xmlns:a16="http://schemas.microsoft.com/office/drawing/2014/main" id="{6B1B22E8-8252-4F2B-8069-F6ABFF7EF206}"/>
              </a:ext>
            </a:extLst>
          </p:cNvPr>
          <p:cNvSpPr>
            <a:spLocks noGrp="1"/>
          </p:cNvSpPr>
          <p:nvPr>
            <p:ph type="body" idx="11" hasCustomPrompt="1"/>
          </p:nvPr>
        </p:nvSpPr>
        <p:spPr>
          <a:xfrm>
            <a:off x="457200" y="1498600"/>
            <a:ext cx="5080000" cy="4445000"/>
          </a:xfrm>
        </p:spPr>
        <p:txBody>
          <a:bodyPr wrap="square">
            <a:noAutofit/>
          </a:bodyPr>
          <a:lstStyle>
            <a:lvl1pPr marL="514350" indent="-228600" algn="l" defTabSz="914400" rtl="0" eaLnBrk="1" latinLnBrk="0" hangingPunct="1">
              <a:lnSpc>
                <a:spcPct val="90000"/>
              </a:lnSpc>
              <a:spcBef>
                <a:spcPts val="0"/>
              </a:spcBef>
              <a:spcAft>
                <a:spcPts val="400"/>
              </a:spcAft>
              <a:buFont typeface="Arial" panose="020B0604020202020204" pitchFamily="34" charset="0"/>
              <a:buAutoNum type="arabicPeriod"/>
              <a:defRPr sz="2800"/>
            </a:lvl1pPr>
            <a:lvl2pPr marL="971550" indent="-228600" algn="l" defTabSz="914400" rtl="0" eaLnBrk="1" latinLnBrk="0" hangingPunct="1">
              <a:lnSpc>
                <a:spcPct val="90000"/>
              </a:lnSpc>
              <a:spcBef>
                <a:spcPts val="0"/>
              </a:spcBef>
              <a:spcAft>
                <a:spcPts val="400"/>
              </a:spcAft>
              <a:buFont typeface="Arial" panose="020B0604020202020204" pitchFamily="34" charset="0"/>
              <a:buAutoNum type="arabicPeriod"/>
              <a:defRPr sz="2800"/>
            </a:lvl2pPr>
            <a:lvl3pPr marL="1428750" indent="-228600" algn="l" defTabSz="914400" rtl="0" eaLnBrk="1" latinLnBrk="0" hangingPunct="1">
              <a:lnSpc>
                <a:spcPct val="90000"/>
              </a:lnSpc>
              <a:spcBef>
                <a:spcPts val="0"/>
              </a:spcBef>
              <a:spcAft>
                <a:spcPts val="400"/>
              </a:spcAft>
              <a:buFont typeface="Arial" panose="020B0604020202020204" pitchFamily="34" charset="0"/>
              <a:buAutoNum type="arabicPeriod"/>
              <a:defRPr sz="2800"/>
            </a:lvl3pPr>
            <a:lvl4pPr marL="1885950" indent="-228600" algn="l" defTabSz="914400" rtl="0" eaLnBrk="1" latinLnBrk="0" hangingPunct="1">
              <a:lnSpc>
                <a:spcPct val="90000"/>
              </a:lnSpc>
              <a:spcBef>
                <a:spcPts val="0"/>
              </a:spcBef>
              <a:spcAft>
                <a:spcPts val="400"/>
              </a:spcAft>
              <a:buFont typeface="Arial" panose="020B0604020202020204" pitchFamily="34" charset="0"/>
              <a:buAutoNum type="arabicPeriod"/>
              <a:defRPr sz="2800"/>
            </a:lvl4pPr>
            <a:lvl5pPr marL="2343150" indent="-228600" algn="l" defTabSz="914400" rtl="0" eaLnBrk="1" latinLnBrk="0" hangingPunct="1">
              <a:lnSpc>
                <a:spcPct val="90000"/>
              </a:lnSpc>
              <a:spcBef>
                <a:spcPts val="0"/>
              </a:spcBef>
              <a:spcAft>
                <a:spcPts val="400"/>
              </a:spcAft>
              <a:buFont typeface="Arial" panose="020B0604020202020204" pitchFamily="34" charset="0"/>
              <a:buAutoNum type="arabicPeriod"/>
              <a:defRPr sz="2800"/>
            </a:lvl5pPr>
          </a:lstStyle>
          <a:p>
            <a:pPr lvl="0"/>
            <a:r>
              <a:rPr lang="en-US"/>
              <a:t>Click to enter choices.</a:t>
            </a:r>
          </a:p>
        </p:txBody>
      </p:sp>
    </p:spTree>
    <p:extLst>
      <p:ext uri="{BB962C8B-B14F-4D97-AF65-F5344CB8AC3E}">
        <p14:creationId xmlns:p14="http://schemas.microsoft.com/office/powerpoint/2010/main" val="222967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9A0A-EC71-BE6B-5E4D-A2DB1154A8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E5606E-DB98-E50A-C455-2253D609B1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A0A054-FCD3-A600-1929-4E044610028B}"/>
              </a:ext>
            </a:extLst>
          </p:cNvPr>
          <p:cNvSpPr>
            <a:spLocks noGrp="1"/>
          </p:cNvSpPr>
          <p:nvPr>
            <p:ph type="dt" sz="half" idx="10"/>
          </p:nvPr>
        </p:nvSpPr>
        <p:spPr/>
        <p:txBody>
          <a:bodyPr/>
          <a:lstStyle/>
          <a:p>
            <a:fld id="{EC9805C2-3476-43CD-BD33-CF6307D65F0D}" type="datetimeFigureOut">
              <a:rPr lang="en-US" smtClean="0"/>
              <a:t>10/15/2025</a:t>
            </a:fld>
            <a:endParaRPr lang="en-US" dirty="0"/>
          </a:p>
        </p:txBody>
      </p:sp>
      <p:sp>
        <p:nvSpPr>
          <p:cNvPr id="5" name="Footer Placeholder 4">
            <a:extLst>
              <a:ext uri="{FF2B5EF4-FFF2-40B4-BE49-F238E27FC236}">
                <a16:creationId xmlns:a16="http://schemas.microsoft.com/office/drawing/2014/main" id="{974AE38C-BBF0-3063-0F6D-C3415BE8C9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D5C916-5226-CCDA-E83B-04E7E48D5AFD}"/>
              </a:ext>
            </a:extLst>
          </p:cNvPr>
          <p:cNvSpPr>
            <a:spLocks noGrp="1"/>
          </p:cNvSpPr>
          <p:nvPr>
            <p:ph type="sldNum" sz="quarter" idx="12"/>
          </p:nvPr>
        </p:nvSpPr>
        <p:spPr/>
        <p:txBody>
          <a:bodyPr/>
          <a:lstStyle/>
          <a:p>
            <a:fld id="{FBBA0FF9-8F26-4E11-81CE-76B1F653C4F2}" type="slidenum">
              <a:rPr lang="en-US" smtClean="0"/>
              <a:t>‹#›</a:t>
            </a:fld>
            <a:endParaRPr lang="en-US" dirty="0"/>
          </a:p>
        </p:txBody>
      </p:sp>
    </p:spTree>
    <p:extLst>
      <p:ext uri="{BB962C8B-B14F-4D97-AF65-F5344CB8AC3E}">
        <p14:creationId xmlns:p14="http://schemas.microsoft.com/office/powerpoint/2010/main" val="1485165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CAE4-95F5-812F-187F-BF9E8269B8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AB7EC-42D5-78B4-D634-0ACC8C6B79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888EB-94A2-4887-DFED-882661823688}"/>
              </a:ext>
            </a:extLst>
          </p:cNvPr>
          <p:cNvSpPr>
            <a:spLocks noGrp="1"/>
          </p:cNvSpPr>
          <p:nvPr>
            <p:ph type="dt" sz="half" idx="10"/>
          </p:nvPr>
        </p:nvSpPr>
        <p:spPr/>
        <p:txBody>
          <a:bodyPr/>
          <a:lstStyle/>
          <a:p>
            <a:fld id="{EC9805C2-3476-43CD-BD33-CF6307D65F0D}" type="datetimeFigureOut">
              <a:rPr lang="en-US" smtClean="0"/>
              <a:t>10/15/2025</a:t>
            </a:fld>
            <a:endParaRPr lang="en-US" dirty="0"/>
          </a:p>
        </p:txBody>
      </p:sp>
      <p:sp>
        <p:nvSpPr>
          <p:cNvPr id="5" name="Footer Placeholder 4">
            <a:extLst>
              <a:ext uri="{FF2B5EF4-FFF2-40B4-BE49-F238E27FC236}">
                <a16:creationId xmlns:a16="http://schemas.microsoft.com/office/drawing/2014/main" id="{557080CF-8C95-CE9F-F1CC-90E07A0719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0E5801-CC7A-87D8-F15F-B9265B3A077A}"/>
              </a:ext>
            </a:extLst>
          </p:cNvPr>
          <p:cNvSpPr>
            <a:spLocks noGrp="1"/>
          </p:cNvSpPr>
          <p:nvPr>
            <p:ph type="sldNum" sz="quarter" idx="12"/>
          </p:nvPr>
        </p:nvSpPr>
        <p:spPr/>
        <p:txBody>
          <a:bodyPr/>
          <a:lstStyle/>
          <a:p>
            <a:fld id="{FBBA0FF9-8F26-4E11-81CE-76B1F653C4F2}" type="slidenum">
              <a:rPr lang="en-US" smtClean="0"/>
              <a:t>‹#›</a:t>
            </a:fld>
            <a:endParaRPr lang="en-US" dirty="0"/>
          </a:p>
        </p:txBody>
      </p:sp>
    </p:spTree>
    <p:extLst>
      <p:ext uri="{BB962C8B-B14F-4D97-AF65-F5344CB8AC3E}">
        <p14:creationId xmlns:p14="http://schemas.microsoft.com/office/powerpoint/2010/main" val="2818517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ACF5-45E0-700F-42BD-5474E3E3B0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184372-6122-FFA0-FEF4-C979093C4D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E02E35-5EEF-6D71-1297-5ABC3E0DF0BE}"/>
              </a:ext>
            </a:extLst>
          </p:cNvPr>
          <p:cNvSpPr>
            <a:spLocks noGrp="1"/>
          </p:cNvSpPr>
          <p:nvPr>
            <p:ph type="dt" sz="half" idx="10"/>
          </p:nvPr>
        </p:nvSpPr>
        <p:spPr/>
        <p:txBody>
          <a:bodyPr/>
          <a:lstStyle/>
          <a:p>
            <a:fld id="{EC9805C2-3476-43CD-BD33-CF6307D65F0D}" type="datetimeFigureOut">
              <a:rPr lang="en-US" smtClean="0"/>
              <a:t>10/15/2025</a:t>
            </a:fld>
            <a:endParaRPr lang="en-US" dirty="0"/>
          </a:p>
        </p:txBody>
      </p:sp>
      <p:sp>
        <p:nvSpPr>
          <p:cNvPr id="5" name="Footer Placeholder 4">
            <a:extLst>
              <a:ext uri="{FF2B5EF4-FFF2-40B4-BE49-F238E27FC236}">
                <a16:creationId xmlns:a16="http://schemas.microsoft.com/office/drawing/2014/main" id="{4FAEBFAA-F592-C578-BCB4-BCE36DFFFC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0697C9-D770-C7D0-11D2-28FD38086951}"/>
              </a:ext>
            </a:extLst>
          </p:cNvPr>
          <p:cNvSpPr>
            <a:spLocks noGrp="1"/>
          </p:cNvSpPr>
          <p:nvPr>
            <p:ph type="sldNum" sz="quarter" idx="12"/>
          </p:nvPr>
        </p:nvSpPr>
        <p:spPr/>
        <p:txBody>
          <a:bodyPr/>
          <a:lstStyle/>
          <a:p>
            <a:fld id="{FBBA0FF9-8F26-4E11-81CE-76B1F653C4F2}" type="slidenum">
              <a:rPr lang="en-US" smtClean="0"/>
              <a:t>‹#›</a:t>
            </a:fld>
            <a:endParaRPr lang="en-US" dirty="0"/>
          </a:p>
        </p:txBody>
      </p:sp>
    </p:spTree>
    <p:extLst>
      <p:ext uri="{BB962C8B-B14F-4D97-AF65-F5344CB8AC3E}">
        <p14:creationId xmlns:p14="http://schemas.microsoft.com/office/powerpoint/2010/main" val="1813724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BFDD-D7C7-7615-6C2F-4F05E1CB49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03DC6-5327-B5C3-CDE8-46146814AA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DB0714-FD59-88D5-F8C4-2BE1C0962C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5CF53-E8E6-3C1E-EFBC-ED5F87655992}"/>
              </a:ext>
            </a:extLst>
          </p:cNvPr>
          <p:cNvSpPr>
            <a:spLocks noGrp="1"/>
          </p:cNvSpPr>
          <p:nvPr>
            <p:ph type="dt" sz="half" idx="10"/>
          </p:nvPr>
        </p:nvSpPr>
        <p:spPr/>
        <p:txBody>
          <a:bodyPr/>
          <a:lstStyle/>
          <a:p>
            <a:fld id="{EC9805C2-3476-43CD-BD33-CF6307D65F0D}" type="datetimeFigureOut">
              <a:rPr lang="en-US" smtClean="0"/>
              <a:t>10/15/2025</a:t>
            </a:fld>
            <a:endParaRPr lang="en-US" dirty="0"/>
          </a:p>
        </p:txBody>
      </p:sp>
      <p:sp>
        <p:nvSpPr>
          <p:cNvPr id="6" name="Footer Placeholder 5">
            <a:extLst>
              <a:ext uri="{FF2B5EF4-FFF2-40B4-BE49-F238E27FC236}">
                <a16:creationId xmlns:a16="http://schemas.microsoft.com/office/drawing/2014/main" id="{97180445-8E11-91ED-1130-73CDA67669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2BF2ED-D53E-A116-61F7-20974AF41621}"/>
              </a:ext>
            </a:extLst>
          </p:cNvPr>
          <p:cNvSpPr>
            <a:spLocks noGrp="1"/>
          </p:cNvSpPr>
          <p:nvPr>
            <p:ph type="sldNum" sz="quarter" idx="12"/>
          </p:nvPr>
        </p:nvSpPr>
        <p:spPr/>
        <p:txBody>
          <a:bodyPr/>
          <a:lstStyle/>
          <a:p>
            <a:fld id="{FBBA0FF9-8F26-4E11-81CE-76B1F653C4F2}" type="slidenum">
              <a:rPr lang="en-US" smtClean="0"/>
              <a:t>‹#›</a:t>
            </a:fld>
            <a:endParaRPr lang="en-US" dirty="0"/>
          </a:p>
        </p:txBody>
      </p:sp>
    </p:spTree>
    <p:extLst>
      <p:ext uri="{BB962C8B-B14F-4D97-AF65-F5344CB8AC3E}">
        <p14:creationId xmlns:p14="http://schemas.microsoft.com/office/powerpoint/2010/main" val="411123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87A5-420C-2BF8-10B8-BC6D03FB53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20E7CA-64E6-084D-3456-CD6D02F2F5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5D7847-0B6A-FA3A-A9FB-894D2026F7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DA2E79-D225-9E19-1079-59070E838A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7B381A-4116-269C-9325-2DBF6EF95E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B2855-8734-A0D3-6E29-95B2F7D931D8}"/>
              </a:ext>
            </a:extLst>
          </p:cNvPr>
          <p:cNvSpPr>
            <a:spLocks noGrp="1"/>
          </p:cNvSpPr>
          <p:nvPr>
            <p:ph type="dt" sz="half" idx="10"/>
          </p:nvPr>
        </p:nvSpPr>
        <p:spPr/>
        <p:txBody>
          <a:bodyPr/>
          <a:lstStyle/>
          <a:p>
            <a:fld id="{EC9805C2-3476-43CD-BD33-CF6307D65F0D}" type="datetimeFigureOut">
              <a:rPr lang="en-US" smtClean="0"/>
              <a:t>10/15/2025</a:t>
            </a:fld>
            <a:endParaRPr lang="en-US" dirty="0"/>
          </a:p>
        </p:txBody>
      </p:sp>
      <p:sp>
        <p:nvSpPr>
          <p:cNvPr id="8" name="Footer Placeholder 7">
            <a:extLst>
              <a:ext uri="{FF2B5EF4-FFF2-40B4-BE49-F238E27FC236}">
                <a16:creationId xmlns:a16="http://schemas.microsoft.com/office/drawing/2014/main" id="{02D2FEBE-C4E5-9249-5309-53CD9591008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ED3D505-FE79-BFD4-029C-713C9E56E715}"/>
              </a:ext>
            </a:extLst>
          </p:cNvPr>
          <p:cNvSpPr>
            <a:spLocks noGrp="1"/>
          </p:cNvSpPr>
          <p:nvPr>
            <p:ph type="sldNum" sz="quarter" idx="12"/>
          </p:nvPr>
        </p:nvSpPr>
        <p:spPr/>
        <p:txBody>
          <a:bodyPr/>
          <a:lstStyle/>
          <a:p>
            <a:fld id="{FBBA0FF9-8F26-4E11-81CE-76B1F653C4F2}" type="slidenum">
              <a:rPr lang="en-US" smtClean="0"/>
              <a:t>‹#›</a:t>
            </a:fld>
            <a:endParaRPr lang="en-US" dirty="0"/>
          </a:p>
        </p:txBody>
      </p:sp>
    </p:spTree>
    <p:extLst>
      <p:ext uri="{BB962C8B-B14F-4D97-AF65-F5344CB8AC3E}">
        <p14:creationId xmlns:p14="http://schemas.microsoft.com/office/powerpoint/2010/main" val="3272840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25E5-E7B7-F8C3-2238-AE20C5508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B18A2E-5103-9200-5813-0265CDD8E47C}"/>
              </a:ext>
            </a:extLst>
          </p:cNvPr>
          <p:cNvSpPr>
            <a:spLocks noGrp="1"/>
          </p:cNvSpPr>
          <p:nvPr>
            <p:ph type="dt" sz="half" idx="10"/>
          </p:nvPr>
        </p:nvSpPr>
        <p:spPr/>
        <p:txBody>
          <a:bodyPr/>
          <a:lstStyle/>
          <a:p>
            <a:fld id="{EC9805C2-3476-43CD-BD33-CF6307D65F0D}" type="datetimeFigureOut">
              <a:rPr lang="en-US" smtClean="0"/>
              <a:t>10/15/2025</a:t>
            </a:fld>
            <a:endParaRPr lang="en-US" dirty="0"/>
          </a:p>
        </p:txBody>
      </p:sp>
      <p:sp>
        <p:nvSpPr>
          <p:cNvPr id="4" name="Footer Placeholder 3">
            <a:extLst>
              <a:ext uri="{FF2B5EF4-FFF2-40B4-BE49-F238E27FC236}">
                <a16:creationId xmlns:a16="http://schemas.microsoft.com/office/drawing/2014/main" id="{EAB95849-5438-66F5-ECFF-3B880A928C4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C9AB430-0E4B-76BA-D81C-339904E0EA65}"/>
              </a:ext>
            </a:extLst>
          </p:cNvPr>
          <p:cNvSpPr>
            <a:spLocks noGrp="1"/>
          </p:cNvSpPr>
          <p:nvPr>
            <p:ph type="sldNum" sz="quarter" idx="12"/>
          </p:nvPr>
        </p:nvSpPr>
        <p:spPr/>
        <p:txBody>
          <a:bodyPr/>
          <a:lstStyle/>
          <a:p>
            <a:fld id="{FBBA0FF9-8F26-4E11-81CE-76B1F653C4F2}" type="slidenum">
              <a:rPr lang="en-US" smtClean="0"/>
              <a:t>‹#›</a:t>
            </a:fld>
            <a:endParaRPr lang="en-US" dirty="0"/>
          </a:p>
        </p:txBody>
      </p:sp>
    </p:spTree>
    <p:extLst>
      <p:ext uri="{BB962C8B-B14F-4D97-AF65-F5344CB8AC3E}">
        <p14:creationId xmlns:p14="http://schemas.microsoft.com/office/powerpoint/2010/main" val="260636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44F99-7156-A6BB-48D3-C851D9EE008E}"/>
              </a:ext>
            </a:extLst>
          </p:cNvPr>
          <p:cNvSpPr>
            <a:spLocks noGrp="1"/>
          </p:cNvSpPr>
          <p:nvPr>
            <p:ph type="dt" sz="half" idx="10"/>
          </p:nvPr>
        </p:nvSpPr>
        <p:spPr/>
        <p:txBody>
          <a:bodyPr/>
          <a:lstStyle/>
          <a:p>
            <a:fld id="{EC9805C2-3476-43CD-BD33-CF6307D65F0D}" type="datetimeFigureOut">
              <a:rPr lang="en-US" smtClean="0"/>
              <a:t>10/15/2025</a:t>
            </a:fld>
            <a:endParaRPr lang="en-US" dirty="0"/>
          </a:p>
        </p:txBody>
      </p:sp>
      <p:sp>
        <p:nvSpPr>
          <p:cNvPr id="3" name="Footer Placeholder 2">
            <a:extLst>
              <a:ext uri="{FF2B5EF4-FFF2-40B4-BE49-F238E27FC236}">
                <a16:creationId xmlns:a16="http://schemas.microsoft.com/office/drawing/2014/main" id="{6033EC33-01CD-4767-E307-CB0FFBEFD84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212200F-38A5-7AC5-979D-C97BC96D01DB}"/>
              </a:ext>
            </a:extLst>
          </p:cNvPr>
          <p:cNvSpPr>
            <a:spLocks noGrp="1"/>
          </p:cNvSpPr>
          <p:nvPr>
            <p:ph type="sldNum" sz="quarter" idx="12"/>
          </p:nvPr>
        </p:nvSpPr>
        <p:spPr/>
        <p:txBody>
          <a:bodyPr/>
          <a:lstStyle/>
          <a:p>
            <a:fld id="{FBBA0FF9-8F26-4E11-81CE-76B1F653C4F2}" type="slidenum">
              <a:rPr lang="en-US" smtClean="0"/>
              <a:t>‹#›</a:t>
            </a:fld>
            <a:endParaRPr lang="en-US" dirty="0"/>
          </a:p>
        </p:txBody>
      </p:sp>
    </p:spTree>
    <p:extLst>
      <p:ext uri="{BB962C8B-B14F-4D97-AF65-F5344CB8AC3E}">
        <p14:creationId xmlns:p14="http://schemas.microsoft.com/office/powerpoint/2010/main" val="100544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5CE2-3544-44B9-886E-70C1ECEC0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6244D-32DD-40F3-9135-E0F9E4BAF2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0DCC7-1BD8-4128-86D0-4D5625CF47CB}"/>
              </a:ext>
            </a:extLst>
          </p:cNvPr>
          <p:cNvSpPr>
            <a:spLocks noGrp="1"/>
          </p:cNvSpPr>
          <p:nvPr>
            <p:ph type="dt" sz="half" idx="10"/>
          </p:nvPr>
        </p:nvSpPr>
        <p:spPr/>
        <p:txBody>
          <a:bodyPr/>
          <a:lstStyle/>
          <a:p>
            <a:fld id="{57CBC9F0-2EB5-444B-9719-4F463A8E74B4}" type="datetimeFigureOut">
              <a:rPr lang="en-US" smtClean="0"/>
              <a:t>10/15/2025</a:t>
            </a:fld>
            <a:endParaRPr lang="en-US"/>
          </a:p>
        </p:txBody>
      </p:sp>
      <p:sp>
        <p:nvSpPr>
          <p:cNvPr id="5" name="Footer Placeholder 4">
            <a:extLst>
              <a:ext uri="{FF2B5EF4-FFF2-40B4-BE49-F238E27FC236}">
                <a16:creationId xmlns:a16="http://schemas.microsoft.com/office/drawing/2014/main" id="{FADA82EE-7994-4DAA-8D7B-72F1791C4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2621D-220F-4F0E-ADD9-10EC68CBCEF4}"/>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1256214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A2E5-2C92-2B84-AF80-F82A7F1BDE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662C20-62DE-77D2-F689-43215677E7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568536-A3EE-E213-71E4-AFCE76CE3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5EF6B-7BFD-E99D-4B36-B5B5EF3D1368}"/>
              </a:ext>
            </a:extLst>
          </p:cNvPr>
          <p:cNvSpPr>
            <a:spLocks noGrp="1"/>
          </p:cNvSpPr>
          <p:nvPr>
            <p:ph type="dt" sz="half" idx="10"/>
          </p:nvPr>
        </p:nvSpPr>
        <p:spPr/>
        <p:txBody>
          <a:bodyPr/>
          <a:lstStyle/>
          <a:p>
            <a:fld id="{EC9805C2-3476-43CD-BD33-CF6307D65F0D}" type="datetimeFigureOut">
              <a:rPr lang="en-US" smtClean="0"/>
              <a:t>10/15/2025</a:t>
            </a:fld>
            <a:endParaRPr lang="en-US" dirty="0"/>
          </a:p>
        </p:txBody>
      </p:sp>
      <p:sp>
        <p:nvSpPr>
          <p:cNvPr id="6" name="Footer Placeholder 5">
            <a:extLst>
              <a:ext uri="{FF2B5EF4-FFF2-40B4-BE49-F238E27FC236}">
                <a16:creationId xmlns:a16="http://schemas.microsoft.com/office/drawing/2014/main" id="{E98FE049-74F9-9507-CE14-D649BE62BF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A13230-7394-0FE7-0760-0C9117C27B7F}"/>
              </a:ext>
            </a:extLst>
          </p:cNvPr>
          <p:cNvSpPr>
            <a:spLocks noGrp="1"/>
          </p:cNvSpPr>
          <p:nvPr>
            <p:ph type="sldNum" sz="quarter" idx="12"/>
          </p:nvPr>
        </p:nvSpPr>
        <p:spPr/>
        <p:txBody>
          <a:bodyPr/>
          <a:lstStyle/>
          <a:p>
            <a:fld id="{FBBA0FF9-8F26-4E11-81CE-76B1F653C4F2}" type="slidenum">
              <a:rPr lang="en-US" smtClean="0"/>
              <a:t>‹#›</a:t>
            </a:fld>
            <a:endParaRPr lang="en-US" dirty="0"/>
          </a:p>
        </p:txBody>
      </p:sp>
    </p:spTree>
    <p:extLst>
      <p:ext uri="{BB962C8B-B14F-4D97-AF65-F5344CB8AC3E}">
        <p14:creationId xmlns:p14="http://schemas.microsoft.com/office/powerpoint/2010/main" val="3779060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65341-7A2D-B094-103E-B41BB10EF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E7D1D1-795E-C821-A571-40B900FD1E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B906B95-1053-1E61-3D47-F6562A6C1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109D1C-6257-BCA1-1EA4-C737C1212A34}"/>
              </a:ext>
            </a:extLst>
          </p:cNvPr>
          <p:cNvSpPr>
            <a:spLocks noGrp="1"/>
          </p:cNvSpPr>
          <p:nvPr>
            <p:ph type="dt" sz="half" idx="10"/>
          </p:nvPr>
        </p:nvSpPr>
        <p:spPr/>
        <p:txBody>
          <a:bodyPr/>
          <a:lstStyle/>
          <a:p>
            <a:fld id="{EC9805C2-3476-43CD-BD33-CF6307D65F0D}" type="datetimeFigureOut">
              <a:rPr lang="en-US" smtClean="0"/>
              <a:t>10/15/2025</a:t>
            </a:fld>
            <a:endParaRPr lang="en-US" dirty="0"/>
          </a:p>
        </p:txBody>
      </p:sp>
      <p:sp>
        <p:nvSpPr>
          <p:cNvPr id="6" name="Footer Placeholder 5">
            <a:extLst>
              <a:ext uri="{FF2B5EF4-FFF2-40B4-BE49-F238E27FC236}">
                <a16:creationId xmlns:a16="http://schemas.microsoft.com/office/drawing/2014/main" id="{2A9F3C95-0545-8952-5091-BC54636BF3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3E6726-52AD-4107-7934-22B845733ADF}"/>
              </a:ext>
            </a:extLst>
          </p:cNvPr>
          <p:cNvSpPr>
            <a:spLocks noGrp="1"/>
          </p:cNvSpPr>
          <p:nvPr>
            <p:ph type="sldNum" sz="quarter" idx="12"/>
          </p:nvPr>
        </p:nvSpPr>
        <p:spPr/>
        <p:txBody>
          <a:bodyPr/>
          <a:lstStyle/>
          <a:p>
            <a:fld id="{FBBA0FF9-8F26-4E11-81CE-76B1F653C4F2}" type="slidenum">
              <a:rPr lang="en-US" smtClean="0"/>
              <a:t>‹#›</a:t>
            </a:fld>
            <a:endParaRPr lang="en-US" dirty="0"/>
          </a:p>
        </p:txBody>
      </p:sp>
    </p:spTree>
    <p:extLst>
      <p:ext uri="{BB962C8B-B14F-4D97-AF65-F5344CB8AC3E}">
        <p14:creationId xmlns:p14="http://schemas.microsoft.com/office/powerpoint/2010/main" val="791731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A5F2-FC8F-33ED-FB7E-341443E2E4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B2B362-51D8-E338-BEF1-10D3C5E200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DFAB1-0C05-3B17-4A48-98008BD52A36}"/>
              </a:ext>
            </a:extLst>
          </p:cNvPr>
          <p:cNvSpPr>
            <a:spLocks noGrp="1"/>
          </p:cNvSpPr>
          <p:nvPr>
            <p:ph type="dt" sz="half" idx="10"/>
          </p:nvPr>
        </p:nvSpPr>
        <p:spPr/>
        <p:txBody>
          <a:bodyPr/>
          <a:lstStyle/>
          <a:p>
            <a:fld id="{EC9805C2-3476-43CD-BD33-CF6307D65F0D}" type="datetimeFigureOut">
              <a:rPr lang="en-US" smtClean="0"/>
              <a:t>10/15/2025</a:t>
            </a:fld>
            <a:endParaRPr lang="en-US" dirty="0"/>
          </a:p>
        </p:txBody>
      </p:sp>
      <p:sp>
        <p:nvSpPr>
          <p:cNvPr id="5" name="Footer Placeholder 4">
            <a:extLst>
              <a:ext uri="{FF2B5EF4-FFF2-40B4-BE49-F238E27FC236}">
                <a16:creationId xmlns:a16="http://schemas.microsoft.com/office/drawing/2014/main" id="{B6211313-49F9-F2FE-8514-D8D4F71856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46E8B1-DB22-8B35-605C-7A57F8645452}"/>
              </a:ext>
            </a:extLst>
          </p:cNvPr>
          <p:cNvSpPr>
            <a:spLocks noGrp="1"/>
          </p:cNvSpPr>
          <p:nvPr>
            <p:ph type="sldNum" sz="quarter" idx="12"/>
          </p:nvPr>
        </p:nvSpPr>
        <p:spPr/>
        <p:txBody>
          <a:bodyPr/>
          <a:lstStyle/>
          <a:p>
            <a:fld id="{FBBA0FF9-8F26-4E11-81CE-76B1F653C4F2}" type="slidenum">
              <a:rPr lang="en-US" smtClean="0"/>
              <a:t>‹#›</a:t>
            </a:fld>
            <a:endParaRPr lang="en-US" dirty="0"/>
          </a:p>
        </p:txBody>
      </p:sp>
    </p:spTree>
    <p:extLst>
      <p:ext uri="{BB962C8B-B14F-4D97-AF65-F5344CB8AC3E}">
        <p14:creationId xmlns:p14="http://schemas.microsoft.com/office/powerpoint/2010/main" val="1037025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B8E07E-B995-55B7-99B9-B87D859856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C8FC5A-029F-2568-A878-ACC50BECDB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8EF6E-B15A-6D03-E88E-1AB06B45A8A7}"/>
              </a:ext>
            </a:extLst>
          </p:cNvPr>
          <p:cNvSpPr>
            <a:spLocks noGrp="1"/>
          </p:cNvSpPr>
          <p:nvPr>
            <p:ph type="dt" sz="half" idx="10"/>
          </p:nvPr>
        </p:nvSpPr>
        <p:spPr/>
        <p:txBody>
          <a:bodyPr/>
          <a:lstStyle/>
          <a:p>
            <a:fld id="{EC9805C2-3476-43CD-BD33-CF6307D65F0D}" type="datetimeFigureOut">
              <a:rPr lang="en-US" smtClean="0"/>
              <a:t>10/15/2025</a:t>
            </a:fld>
            <a:endParaRPr lang="en-US" dirty="0"/>
          </a:p>
        </p:txBody>
      </p:sp>
      <p:sp>
        <p:nvSpPr>
          <p:cNvPr id="5" name="Footer Placeholder 4">
            <a:extLst>
              <a:ext uri="{FF2B5EF4-FFF2-40B4-BE49-F238E27FC236}">
                <a16:creationId xmlns:a16="http://schemas.microsoft.com/office/drawing/2014/main" id="{31458FA1-9757-E5A1-30C6-98176A1482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6D4F27-CDC7-52E7-2E85-6C3C0BEEB89D}"/>
              </a:ext>
            </a:extLst>
          </p:cNvPr>
          <p:cNvSpPr>
            <a:spLocks noGrp="1"/>
          </p:cNvSpPr>
          <p:nvPr>
            <p:ph type="sldNum" sz="quarter" idx="12"/>
          </p:nvPr>
        </p:nvSpPr>
        <p:spPr/>
        <p:txBody>
          <a:bodyPr/>
          <a:lstStyle/>
          <a:p>
            <a:fld id="{FBBA0FF9-8F26-4E11-81CE-76B1F653C4F2}" type="slidenum">
              <a:rPr lang="en-US" smtClean="0"/>
              <a:t>‹#›</a:t>
            </a:fld>
            <a:endParaRPr lang="en-US" dirty="0"/>
          </a:p>
        </p:txBody>
      </p:sp>
    </p:spTree>
    <p:extLst>
      <p:ext uri="{BB962C8B-B14F-4D97-AF65-F5344CB8AC3E}">
        <p14:creationId xmlns:p14="http://schemas.microsoft.com/office/powerpoint/2010/main" val="93094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F267-13CE-4FFE-98C3-F2CE808781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91B0DD-617E-4358-9C2A-874F7301B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B871E8-A0D1-4B50-B023-0F3267A435AB}"/>
              </a:ext>
            </a:extLst>
          </p:cNvPr>
          <p:cNvSpPr>
            <a:spLocks noGrp="1"/>
          </p:cNvSpPr>
          <p:nvPr>
            <p:ph type="dt" sz="half" idx="10"/>
          </p:nvPr>
        </p:nvSpPr>
        <p:spPr/>
        <p:txBody>
          <a:bodyPr/>
          <a:lstStyle/>
          <a:p>
            <a:fld id="{57CBC9F0-2EB5-444B-9719-4F463A8E74B4}" type="datetimeFigureOut">
              <a:rPr lang="en-US" smtClean="0"/>
              <a:t>10/15/2025</a:t>
            </a:fld>
            <a:endParaRPr lang="en-US"/>
          </a:p>
        </p:txBody>
      </p:sp>
      <p:sp>
        <p:nvSpPr>
          <p:cNvPr id="5" name="Footer Placeholder 4">
            <a:extLst>
              <a:ext uri="{FF2B5EF4-FFF2-40B4-BE49-F238E27FC236}">
                <a16:creationId xmlns:a16="http://schemas.microsoft.com/office/drawing/2014/main" id="{1EF5EB4F-F561-43CC-A385-66189D3DA0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76A7C-3C27-446F-89A1-0748323FC5E7}"/>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331788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1548-80D1-44CE-865A-F3F05A98F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01931-06EF-4638-9E12-48482F2297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0FC2F7-6D26-4E72-AA21-4AEFEFC5C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0C411D-2752-4057-A4AF-38058702CBDD}"/>
              </a:ext>
            </a:extLst>
          </p:cNvPr>
          <p:cNvSpPr>
            <a:spLocks noGrp="1"/>
          </p:cNvSpPr>
          <p:nvPr>
            <p:ph type="dt" sz="half" idx="10"/>
          </p:nvPr>
        </p:nvSpPr>
        <p:spPr/>
        <p:txBody>
          <a:bodyPr/>
          <a:lstStyle/>
          <a:p>
            <a:fld id="{57CBC9F0-2EB5-444B-9719-4F463A8E74B4}" type="datetimeFigureOut">
              <a:rPr lang="en-US" smtClean="0"/>
              <a:t>10/15/2025</a:t>
            </a:fld>
            <a:endParaRPr lang="en-US"/>
          </a:p>
        </p:txBody>
      </p:sp>
      <p:sp>
        <p:nvSpPr>
          <p:cNvPr id="6" name="Footer Placeholder 5">
            <a:extLst>
              <a:ext uri="{FF2B5EF4-FFF2-40B4-BE49-F238E27FC236}">
                <a16:creationId xmlns:a16="http://schemas.microsoft.com/office/drawing/2014/main" id="{544E52B2-1EF7-4721-9644-4AA6521557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F38E63-CF56-4DD4-8099-E740F45F53EA}"/>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220987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EDBA-26C7-4A40-BF3E-8890CE21F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1E0344-6100-4AE0-9BA2-3F1056E45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EA4EEE-59CC-4EF6-B471-407AF2F647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5096D6-C87D-41CB-8D95-CC4A173553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5A052-FC8B-47C4-A04D-A7960FCCF8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39F56A-6CD5-453D-BD31-F2656E21CD1D}"/>
              </a:ext>
            </a:extLst>
          </p:cNvPr>
          <p:cNvSpPr>
            <a:spLocks noGrp="1"/>
          </p:cNvSpPr>
          <p:nvPr>
            <p:ph type="dt" sz="half" idx="10"/>
          </p:nvPr>
        </p:nvSpPr>
        <p:spPr/>
        <p:txBody>
          <a:bodyPr/>
          <a:lstStyle/>
          <a:p>
            <a:fld id="{57CBC9F0-2EB5-444B-9719-4F463A8E74B4}" type="datetimeFigureOut">
              <a:rPr lang="en-US" smtClean="0"/>
              <a:t>10/15/2025</a:t>
            </a:fld>
            <a:endParaRPr lang="en-US"/>
          </a:p>
        </p:txBody>
      </p:sp>
      <p:sp>
        <p:nvSpPr>
          <p:cNvPr id="8" name="Footer Placeholder 7">
            <a:extLst>
              <a:ext uri="{FF2B5EF4-FFF2-40B4-BE49-F238E27FC236}">
                <a16:creationId xmlns:a16="http://schemas.microsoft.com/office/drawing/2014/main" id="{8E741DD1-9FAA-4836-8B3C-8F5E2148CF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1385D3-1AB0-43C3-A564-F9F48076BA85}"/>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235480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3C8C-EE62-4D92-8F83-050C76FADE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CD5C71-D9BC-480F-BCDB-FFF2FD4C81B3}"/>
              </a:ext>
            </a:extLst>
          </p:cNvPr>
          <p:cNvSpPr>
            <a:spLocks noGrp="1"/>
          </p:cNvSpPr>
          <p:nvPr>
            <p:ph type="dt" sz="half" idx="10"/>
          </p:nvPr>
        </p:nvSpPr>
        <p:spPr/>
        <p:txBody>
          <a:bodyPr/>
          <a:lstStyle/>
          <a:p>
            <a:fld id="{57CBC9F0-2EB5-444B-9719-4F463A8E74B4}" type="datetimeFigureOut">
              <a:rPr lang="en-US" smtClean="0"/>
              <a:t>10/15/2025</a:t>
            </a:fld>
            <a:endParaRPr lang="en-US"/>
          </a:p>
        </p:txBody>
      </p:sp>
      <p:sp>
        <p:nvSpPr>
          <p:cNvPr id="4" name="Footer Placeholder 3">
            <a:extLst>
              <a:ext uri="{FF2B5EF4-FFF2-40B4-BE49-F238E27FC236}">
                <a16:creationId xmlns:a16="http://schemas.microsoft.com/office/drawing/2014/main" id="{39E170F6-ADF7-464E-9415-2CB76E3560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8C6745-2886-45CC-AFF0-D4D6E96BC243}"/>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15674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80001-8550-4250-A4F6-BA09BE723447}"/>
              </a:ext>
            </a:extLst>
          </p:cNvPr>
          <p:cNvSpPr>
            <a:spLocks noGrp="1"/>
          </p:cNvSpPr>
          <p:nvPr>
            <p:ph type="dt" sz="half" idx="10"/>
          </p:nvPr>
        </p:nvSpPr>
        <p:spPr/>
        <p:txBody>
          <a:bodyPr/>
          <a:lstStyle/>
          <a:p>
            <a:fld id="{57CBC9F0-2EB5-444B-9719-4F463A8E74B4}" type="datetimeFigureOut">
              <a:rPr lang="en-US" smtClean="0"/>
              <a:t>10/15/2025</a:t>
            </a:fld>
            <a:endParaRPr lang="en-US"/>
          </a:p>
        </p:txBody>
      </p:sp>
      <p:sp>
        <p:nvSpPr>
          <p:cNvPr id="3" name="Footer Placeholder 2">
            <a:extLst>
              <a:ext uri="{FF2B5EF4-FFF2-40B4-BE49-F238E27FC236}">
                <a16:creationId xmlns:a16="http://schemas.microsoft.com/office/drawing/2014/main" id="{7BD846B8-9A4C-4287-8A39-70F4087DC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CF43D2-D13D-40CE-9D97-DCA150DE278F}"/>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226224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B44E-CA9E-4ADF-854B-03C06709A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D83DE4-251D-4AF4-9F1D-3AB607547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C01C92-E9E4-4079-B19D-7146686A5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A7F75-9E6B-461B-9781-4C6C170F34B6}"/>
              </a:ext>
            </a:extLst>
          </p:cNvPr>
          <p:cNvSpPr>
            <a:spLocks noGrp="1"/>
          </p:cNvSpPr>
          <p:nvPr>
            <p:ph type="dt" sz="half" idx="10"/>
          </p:nvPr>
        </p:nvSpPr>
        <p:spPr/>
        <p:txBody>
          <a:bodyPr/>
          <a:lstStyle/>
          <a:p>
            <a:fld id="{57CBC9F0-2EB5-444B-9719-4F463A8E74B4}" type="datetimeFigureOut">
              <a:rPr lang="en-US" smtClean="0"/>
              <a:t>10/15/2025</a:t>
            </a:fld>
            <a:endParaRPr lang="en-US"/>
          </a:p>
        </p:txBody>
      </p:sp>
      <p:sp>
        <p:nvSpPr>
          <p:cNvPr id="6" name="Footer Placeholder 5">
            <a:extLst>
              <a:ext uri="{FF2B5EF4-FFF2-40B4-BE49-F238E27FC236}">
                <a16:creationId xmlns:a16="http://schemas.microsoft.com/office/drawing/2014/main" id="{77293118-26F2-4AAE-9CE2-E086EAD5FF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A9AEA1-7C75-423B-87A5-9215D1484335}"/>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398563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FB4F-E521-45AE-9931-E59C1960E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3D3A16-590D-47C1-AED5-25D0B2F06E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1E5821-E213-4935-A5FB-419C8F6E7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C34F6-35FE-4688-AB78-2CD83A65D49B}"/>
              </a:ext>
            </a:extLst>
          </p:cNvPr>
          <p:cNvSpPr>
            <a:spLocks noGrp="1"/>
          </p:cNvSpPr>
          <p:nvPr>
            <p:ph type="dt" sz="half" idx="10"/>
          </p:nvPr>
        </p:nvSpPr>
        <p:spPr/>
        <p:txBody>
          <a:bodyPr/>
          <a:lstStyle/>
          <a:p>
            <a:fld id="{57CBC9F0-2EB5-444B-9719-4F463A8E74B4}" type="datetimeFigureOut">
              <a:rPr lang="en-US" smtClean="0"/>
              <a:t>10/15/2025</a:t>
            </a:fld>
            <a:endParaRPr lang="en-US"/>
          </a:p>
        </p:txBody>
      </p:sp>
      <p:sp>
        <p:nvSpPr>
          <p:cNvPr id="6" name="Footer Placeholder 5">
            <a:extLst>
              <a:ext uri="{FF2B5EF4-FFF2-40B4-BE49-F238E27FC236}">
                <a16:creationId xmlns:a16="http://schemas.microsoft.com/office/drawing/2014/main" id="{60D0AC1A-5BF0-48E1-87B3-9FD5B2FDF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1225B9-F9B5-4AD8-9111-2AC87BDA371C}"/>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188008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A28A01-356A-42D6-9419-89E560E5D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766A7E-0184-43DF-8DD7-2E78B0923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D8402-2853-4D44-8FD2-66B543DCB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BC9F0-2EB5-444B-9719-4F463A8E74B4}" type="datetimeFigureOut">
              <a:rPr lang="en-US" smtClean="0"/>
              <a:t>10/15/2025</a:t>
            </a:fld>
            <a:endParaRPr lang="en-US"/>
          </a:p>
        </p:txBody>
      </p:sp>
      <p:sp>
        <p:nvSpPr>
          <p:cNvPr id="5" name="Footer Placeholder 4">
            <a:extLst>
              <a:ext uri="{FF2B5EF4-FFF2-40B4-BE49-F238E27FC236}">
                <a16:creationId xmlns:a16="http://schemas.microsoft.com/office/drawing/2014/main" id="{F4049A58-C838-4B41-8A59-D6AEEF35D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275D35-D114-47A9-A46D-98A318324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6CB5B-1051-41BC-9DDE-28C05F3C22D2}" type="slidenum">
              <a:rPr lang="en-US" smtClean="0"/>
              <a:t>‹#›</a:t>
            </a:fld>
            <a:endParaRPr lang="en-US"/>
          </a:p>
        </p:txBody>
      </p:sp>
    </p:spTree>
    <p:extLst>
      <p:ext uri="{BB962C8B-B14F-4D97-AF65-F5344CB8AC3E}">
        <p14:creationId xmlns:p14="http://schemas.microsoft.com/office/powerpoint/2010/main" val="401647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60010-A8AF-CDF2-71DB-D89FE8CDEB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13A64F-B257-0E19-801E-85619992EA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4E019-D3AF-B81E-47F1-C40D0970D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9805C2-3476-43CD-BD33-CF6307D65F0D}" type="datetimeFigureOut">
              <a:rPr lang="en-US" smtClean="0"/>
              <a:t>10/15/2025</a:t>
            </a:fld>
            <a:endParaRPr lang="en-US" dirty="0"/>
          </a:p>
        </p:txBody>
      </p:sp>
      <p:sp>
        <p:nvSpPr>
          <p:cNvPr id="5" name="Footer Placeholder 4">
            <a:extLst>
              <a:ext uri="{FF2B5EF4-FFF2-40B4-BE49-F238E27FC236}">
                <a16:creationId xmlns:a16="http://schemas.microsoft.com/office/drawing/2014/main" id="{299EBBA5-8182-ECCF-F29B-01707D1B6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184D12D3-999F-4D7D-EDB3-480C45040C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BA0FF9-8F26-4E11-81CE-76B1F653C4F2}" type="slidenum">
              <a:rPr lang="en-US" smtClean="0"/>
              <a:t>‹#›</a:t>
            </a:fld>
            <a:endParaRPr lang="en-US" dirty="0"/>
          </a:p>
        </p:txBody>
      </p:sp>
    </p:spTree>
    <p:extLst>
      <p:ext uri="{BB962C8B-B14F-4D97-AF65-F5344CB8AC3E}">
        <p14:creationId xmlns:p14="http://schemas.microsoft.com/office/powerpoint/2010/main" val="42754318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12.xml"/><Relationship Id="rId4"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Layout" Target="../slideLayouts/slideLayout12.xml"/><Relationship Id="rId4"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Layout" Target="../slideLayouts/slideLayout12.xml"/><Relationship Id="rId4"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slideLayout" Target="../slideLayouts/slideLayout12.xml"/><Relationship Id="rId4"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Layout" Target="../slideLayouts/slideLayout12.xml"/><Relationship Id="rId4"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Layout" Target="../slideLayouts/slideLayout12.xml"/><Relationship Id="rId4" Type="http://schemas.openxmlformats.org/officeDocument/2006/relationships/tags" Target="../tags/tag29.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slideLayout" Target="../slideLayouts/slideLayout12.xml"/><Relationship Id="rId4" Type="http://schemas.openxmlformats.org/officeDocument/2006/relationships/tags" Target="../tags/tag3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12.xml"/><Relationship Id="rId4"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2FBAD-AF8F-21FB-2F06-97B049AD0527}"/>
            </a:ext>
          </a:extLst>
        </p:cNvPr>
        <p:cNvGrpSpPr/>
        <p:nvPr/>
      </p:nvGrpSpPr>
      <p:grpSpPr>
        <a:xfrm>
          <a:off x="0" y="0"/>
          <a:ext cx="0" cy="0"/>
          <a:chOff x="0" y="0"/>
          <a:chExt cx="0" cy="0"/>
        </a:xfrm>
      </p:grpSpPr>
      <p:pic>
        <p:nvPicPr>
          <p:cNvPr id="3" name="Picture 2" descr="A close up of water">
            <a:extLst>
              <a:ext uri="{FF2B5EF4-FFF2-40B4-BE49-F238E27FC236}">
                <a16:creationId xmlns:a16="http://schemas.microsoft.com/office/drawing/2014/main" id="{C775AF9A-1FD2-F110-56CE-2CF7C16E6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47385"/>
          </a:xfrm>
          <a:prstGeom prst="rect">
            <a:avLst/>
          </a:prstGeom>
          <a:ln w="31750">
            <a:solidFill>
              <a:srgbClr val="00B0F0"/>
            </a:solidFill>
          </a:ln>
        </p:spPr>
      </p:pic>
      <p:pic>
        <p:nvPicPr>
          <p:cNvPr id="7" name="Picture 6" descr="A close up of a sign&#10;&#10;Description automatically generated">
            <a:extLst>
              <a:ext uri="{FF2B5EF4-FFF2-40B4-BE49-F238E27FC236}">
                <a16:creationId xmlns:a16="http://schemas.microsoft.com/office/drawing/2014/main" id="{EB9E9E04-1493-7A51-90E7-F10D47879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89" y="0"/>
            <a:ext cx="1897439" cy="1897439"/>
          </a:xfrm>
          <a:prstGeom prst="rect">
            <a:avLst/>
          </a:prstGeom>
        </p:spPr>
      </p:pic>
      <p:sp>
        <p:nvSpPr>
          <p:cNvPr id="5" name="Subtitle 4">
            <a:extLst>
              <a:ext uri="{FF2B5EF4-FFF2-40B4-BE49-F238E27FC236}">
                <a16:creationId xmlns:a16="http://schemas.microsoft.com/office/drawing/2014/main" id="{465E99E2-DDA8-6254-BDB2-746126001891}"/>
              </a:ext>
            </a:extLst>
          </p:cNvPr>
          <p:cNvSpPr>
            <a:spLocks noGrp="1"/>
          </p:cNvSpPr>
          <p:nvPr>
            <p:ph type="subTitle" idx="1"/>
          </p:nvPr>
        </p:nvSpPr>
        <p:spPr>
          <a:xfrm>
            <a:off x="2602054" y="314957"/>
            <a:ext cx="6885782" cy="18669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0">
            <a:solidFill>
              <a:schemeClr val="bg1"/>
            </a:solidFill>
          </a:ln>
        </p:spPr>
        <p:txBody>
          <a:bodyPr/>
          <a:lstStyle/>
          <a:p>
            <a:endParaRPr lang="en-US" dirty="0"/>
          </a:p>
          <a:p>
            <a:r>
              <a:rPr lang="en-US" sz="2800" dirty="0">
                <a:latin typeface="Amasis MT Pro Black" panose="020F0502020204030204" pitchFamily="18" charset="0"/>
              </a:rPr>
              <a:t>Indian Wells Valley Water District</a:t>
            </a:r>
          </a:p>
          <a:p>
            <a:r>
              <a:rPr lang="en-US" dirty="0">
                <a:latin typeface="Amasis MT Pro Medium" panose="020F0502020204030204" pitchFamily="18" charset="0"/>
              </a:rPr>
              <a:t>Celebrating more than 70 Years of Service</a:t>
            </a:r>
          </a:p>
          <a:p>
            <a:r>
              <a:rPr lang="en-US" dirty="0">
                <a:latin typeface="Amasis MT Pro Medium" panose="02040604050005020304" pitchFamily="18" charset="0"/>
              </a:rPr>
              <a:t>www.iwvwd.com</a:t>
            </a:r>
          </a:p>
        </p:txBody>
      </p:sp>
      <p:pic>
        <p:nvPicPr>
          <p:cNvPr id="6" name="Picture 5" descr="A close up of a sign&#10;&#10;Description automatically generated">
            <a:extLst>
              <a:ext uri="{FF2B5EF4-FFF2-40B4-BE49-F238E27FC236}">
                <a16:creationId xmlns:a16="http://schemas.microsoft.com/office/drawing/2014/main" id="{4169C477-F248-11D9-10BD-0E6FB396F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370" y="0"/>
            <a:ext cx="2048641" cy="2048641"/>
          </a:xfrm>
          <a:prstGeom prst="rect">
            <a:avLst/>
          </a:prstGeom>
        </p:spPr>
      </p:pic>
      <p:sp>
        <p:nvSpPr>
          <p:cNvPr id="11" name="TextBox 10">
            <a:extLst>
              <a:ext uri="{FF2B5EF4-FFF2-40B4-BE49-F238E27FC236}">
                <a16:creationId xmlns:a16="http://schemas.microsoft.com/office/drawing/2014/main" id="{79327997-797D-82F7-AFBA-891645B40EA1}"/>
              </a:ext>
            </a:extLst>
          </p:cNvPr>
          <p:cNvSpPr txBox="1"/>
          <p:nvPr/>
        </p:nvSpPr>
        <p:spPr>
          <a:xfrm>
            <a:off x="2446950" y="3170208"/>
            <a:ext cx="7196009" cy="1938992"/>
          </a:xfrm>
          <a:prstGeom prst="rect">
            <a:avLst/>
          </a:prstGeom>
          <a:solidFill>
            <a:schemeClr val="accent1">
              <a:lumMod val="20000"/>
              <a:lumOff val="80000"/>
              <a:alpha val="68000"/>
            </a:schemeClr>
          </a:solidFill>
        </p:spPr>
        <p:txBody>
          <a:bodyPr wrap="none" rtlCol="0">
            <a:spAutoFit/>
          </a:bodyPr>
          <a:lstStyle/>
          <a:p>
            <a:pPr algn="ctr"/>
            <a:r>
              <a:rPr lang="en-US" sz="6000" dirty="0"/>
              <a:t>Special Board Meeting</a:t>
            </a:r>
          </a:p>
          <a:p>
            <a:pPr algn="ctr"/>
            <a:r>
              <a:rPr lang="en-US" sz="6000"/>
              <a:t>October 16, </a:t>
            </a:r>
            <a:r>
              <a:rPr lang="en-US" sz="6000" dirty="0"/>
              <a:t>2025</a:t>
            </a:r>
          </a:p>
        </p:txBody>
      </p:sp>
    </p:spTree>
    <p:extLst>
      <p:ext uri="{BB962C8B-B14F-4D97-AF65-F5344CB8AC3E}">
        <p14:creationId xmlns:p14="http://schemas.microsoft.com/office/powerpoint/2010/main" val="168157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useBgFill="1">
        <p:nvSpPr>
          <p:cNvPr id="14" name="Rectangle 13">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2EAA83B-1AA9-1E64-CE80-85FBB16C35FF}"/>
              </a:ext>
            </a:extLst>
          </p:cNvPr>
          <p:cNvSpPr>
            <a:spLocks noGrp="1"/>
          </p:cNvSpPr>
          <p:nvPr>
            <p:ph type="title"/>
          </p:nvPr>
        </p:nvSpPr>
        <p:spPr>
          <a:xfrm>
            <a:off x="6803409" y="762001"/>
            <a:ext cx="4156512" cy="1708244"/>
          </a:xfrm>
        </p:spPr>
        <p:txBody>
          <a:bodyPr anchor="ctr">
            <a:normAutofit/>
          </a:bodyPr>
          <a:lstStyle/>
          <a:p>
            <a:r>
              <a:rPr lang="en-US" sz="4000" dirty="0"/>
              <a:t>Camera Hardware Purchase</a:t>
            </a:r>
          </a:p>
        </p:txBody>
      </p:sp>
      <p:pic>
        <p:nvPicPr>
          <p:cNvPr id="15" name="Picture 14">
            <a:extLst>
              <a:ext uri="{FF2B5EF4-FFF2-40B4-BE49-F238E27FC236}">
                <a16:creationId xmlns:a16="http://schemas.microsoft.com/office/drawing/2014/main" id="{E4FC7139-02DE-29E4-A76A-4F7CCC0C858B}"/>
              </a:ext>
            </a:extLst>
          </p:cNvPr>
          <p:cNvPicPr>
            <a:picLocks noChangeAspect="1"/>
          </p:cNvPicPr>
          <p:nvPr/>
        </p:nvPicPr>
        <p:blipFill>
          <a:blip r:embed="rId2"/>
          <a:srcRect l="30792" r="19208"/>
          <a:stretch>
            <a:fillRect/>
          </a:stretch>
        </p:blipFill>
        <p:spPr>
          <a:xfrm>
            <a:off x="-1" y="-2"/>
            <a:ext cx="6096001" cy="6858002"/>
          </a:xfrm>
          <a:prstGeom prst="rect">
            <a:avLst/>
          </a:prstGeom>
        </p:spPr>
      </p:pic>
      <p:sp>
        <p:nvSpPr>
          <p:cNvPr id="16" name="Content Placeholder 2">
            <a:extLst>
              <a:ext uri="{FF2B5EF4-FFF2-40B4-BE49-F238E27FC236}">
                <a16:creationId xmlns:a16="http://schemas.microsoft.com/office/drawing/2014/main" id="{B0FC6FCB-60B8-ED4B-7D33-C0D27599FFB9}"/>
              </a:ext>
            </a:extLst>
          </p:cNvPr>
          <p:cNvSpPr>
            <a:spLocks noGrp="1"/>
          </p:cNvSpPr>
          <p:nvPr>
            <p:ph idx="1"/>
          </p:nvPr>
        </p:nvSpPr>
        <p:spPr>
          <a:xfrm>
            <a:off x="6803409" y="2470245"/>
            <a:ext cx="4156512" cy="3769835"/>
          </a:xfrm>
        </p:spPr>
        <p:txBody>
          <a:bodyPr anchor="ctr">
            <a:normAutofit/>
          </a:bodyPr>
          <a:lstStyle/>
          <a:p>
            <a:r>
              <a:rPr lang="en-US" sz="2000" dirty="0"/>
              <a:t>Well 30 $20,734.64 (Quote 58464)</a:t>
            </a:r>
          </a:p>
          <a:p>
            <a:r>
              <a:rPr lang="en-US" sz="2000" dirty="0"/>
              <a:t>Well 31 $10,296.30 (Quote 58613)</a:t>
            </a:r>
          </a:p>
          <a:p>
            <a:r>
              <a:rPr lang="en-US" sz="2000" dirty="0"/>
              <a:t>Well 33 $5,042.86 (Quote 58621)</a:t>
            </a:r>
          </a:p>
          <a:p>
            <a:r>
              <a:rPr lang="en-US" sz="2000" dirty="0"/>
              <a:t>Well 34 $5,042.86 (Quote 58612)</a:t>
            </a:r>
          </a:p>
          <a:p>
            <a:pPr marL="0" indent="0">
              <a:buNone/>
            </a:pPr>
            <a:endParaRPr lang="en-US" sz="2000" dirty="0"/>
          </a:p>
        </p:txBody>
      </p:sp>
    </p:spTree>
    <p:extLst>
      <p:ext uri="{BB962C8B-B14F-4D97-AF65-F5344CB8AC3E}">
        <p14:creationId xmlns:p14="http://schemas.microsoft.com/office/powerpoint/2010/main" val="637525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305AEFF-D7BC-55EA-1439-D7F21BB2E0E0}"/>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Solar Panel Damage Remediation </a:t>
            </a:r>
          </a:p>
        </p:txBody>
      </p:sp>
      <p:graphicFrame>
        <p:nvGraphicFramePr>
          <p:cNvPr id="5" name="Content Placeholder 2">
            <a:extLst>
              <a:ext uri="{FF2B5EF4-FFF2-40B4-BE49-F238E27FC236}">
                <a16:creationId xmlns:a16="http://schemas.microsoft.com/office/drawing/2014/main" id="{0379820A-50AC-EB3C-F221-2BC0D1591A0A}"/>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073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10A18D3-A413-2FE9-1E43-BAAD472EF00E}"/>
              </a:ext>
            </a:extLst>
          </p:cNvPr>
          <p:cNvSpPr>
            <a:spLocks noGrp="1"/>
          </p:cNvSpPr>
          <p:nvPr>
            <p:ph type="title"/>
          </p:nvPr>
        </p:nvSpPr>
        <p:spPr>
          <a:xfrm>
            <a:off x="572493" y="238539"/>
            <a:ext cx="11018520" cy="1434415"/>
          </a:xfrm>
        </p:spPr>
        <p:txBody>
          <a:bodyPr anchor="b">
            <a:normAutofit/>
          </a:bodyPr>
          <a:lstStyle/>
          <a:p>
            <a:r>
              <a:rPr lang="en-US" sz="5400" dirty="0"/>
              <a:t>Costs</a:t>
            </a:r>
          </a:p>
        </p:txBody>
      </p:sp>
      <p:sp>
        <p:nvSpPr>
          <p:cNvPr id="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2974046F-EE2B-46EE-323D-355F84760CC9}"/>
              </a:ext>
            </a:extLst>
          </p:cNvPr>
          <p:cNvSpPr>
            <a:spLocks noGrp="1"/>
          </p:cNvSpPr>
          <p:nvPr>
            <p:ph idx="1"/>
          </p:nvPr>
        </p:nvSpPr>
        <p:spPr>
          <a:xfrm>
            <a:off x="572493" y="2071316"/>
            <a:ext cx="6713552" cy="4119172"/>
          </a:xfrm>
        </p:spPr>
        <p:txBody>
          <a:bodyPr anchor="t">
            <a:normAutofit/>
          </a:bodyPr>
          <a:lstStyle/>
          <a:p>
            <a:r>
              <a:rPr lang="en-US" sz="2000" dirty="0"/>
              <a:t>Infrastructure &amp; Labor = $53,009.71</a:t>
            </a:r>
          </a:p>
          <a:p>
            <a:r>
              <a:rPr lang="en-US" sz="2000" dirty="0"/>
              <a:t>Camera Hardware = $41,116.66</a:t>
            </a:r>
          </a:p>
          <a:p>
            <a:r>
              <a:rPr lang="en-US" sz="2000" dirty="0"/>
              <a:t>Miscellaneous = $9,412.63</a:t>
            </a:r>
          </a:p>
          <a:p>
            <a:r>
              <a:rPr lang="en-US" sz="2000" dirty="0"/>
              <a:t>Camera total = $103,539</a:t>
            </a:r>
          </a:p>
          <a:p>
            <a:endParaRPr lang="en-US" sz="2000" dirty="0"/>
          </a:p>
          <a:p>
            <a:r>
              <a:rPr lang="en-US" sz="2000" dirty="0"/>
              <a:t>Solar Panel Damage Remediation = $108,167.23 </a:t>
            </a:r>
          </a:p>
          <a:p>
            <a:r>
              <a:rPr lang="en-US" sz="2000" dirty="0"/>
              <a:t>Estimated total Cameras and Panel repair = $211,706.23</a:t>
            </a:r>
          </a:p>
          <a:p>
            <a:pPr lvl="1"/>
            <a:r>
              <a:rPr lang="en-US" sz="1600" dirty="0"/>
              <a:t>$108,167.23 (repairs) </a:t>
            </a:r>
            <a:r>
              <a:rPr lang="en-US" sz="1600" u="sng" dirty="0">
                <a:solidFill>
                  <a:srgbClr val="FF0000"/>
                </a:solidFill>
              </a:rPr>
              <a:t>covered by Insurance</a:t>
            </a:r>
          </a:p>
          <a:p>
            <a:pPr lvl="1"/>
            <a:r>
              <a:rPr lang="en-US" sz="1600" dirty="0"/>
              <a:t>$103,539 (security) </a:t>
            </a:r>
            <a:r>
              <a:rPr lang="en-US" sz="1600" u="sng" dirty="0">
                <a:solidFill>
                  <a:srgbClr val="FF0000"/>
                </a:solidFill>
              </a:rPr>
              <a:t>funded by CIP budget </a:t>
            </a:r>
            <a:r>
              <a:rPr lang="en-US" sz="1600" dirty="0"/>
              <a:t>of $125,000</a:t>
            </a:r>
          </a:p>
          <a:p>
            <a:r>
              <a:rPr lang="en-US" sz="2000" dirty="0"/>
              <a:t>Annual Cost (4 sites) = $2,719.56 for 1yr renewal</a:t>
            </a:r>
          </a:p>
        </p:txBody>
      </p:sp>
      <p:pic>
        <p:nvPicPr>
          <p:cNvPr id="5" name="Picture 4" descr="Close-up of a screen&#10;&#10;AI-generated content may be incorrect.">
            <a:extLst>
              <a:ext uri="{FF2B5EF4-FFF2-40B4-BE49-F238E27FC236}">
                <a16:creationId xmlns:a16="http://schemas.microsoft.com/office/drawing/2014/main" id="{258BAF0D-B53A-41BF-B3B9-2CA31EC31226}"/>
              </a:ext>
            </a:extLst>
          </p:cNvPr>
          <p:cNvPicPr>
            <a:picLocks noChangeAspect="1"/>
          </p:cNvPicPr>
          <p:nvPr/>
        </p:nvPicPr>
        <p:blipFill>
          <a:blip r:embed="rId3"/>
          <a:srcRect r="35784"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65650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674D2-BB53-8FAF-E627-36A7185557C2}"/>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A584E3F6-9220-5B6C-7061-4C720123F772}"/>
              </a:ext>
            </a:extLst>
          </p:cNvPr>
          <p:cNvSpPr>
            <a:spLocks noGrp="1"/>
          </p:cNvSpPr>
          <p:nvPr>
            <p:ph type="title" idx="10"/>
            <p:custDataLst>
              <p:tags r:id="rId2"/>
            </p:custDataLst>
          </p:nvPr>
        </p:nvSpPr>
        <p:spPr>
          <a:xfrm>
            <a:off x="466344" y="196282"/>
            <a:ext cx="11277600" cy="1659950"/>
          </a:xfrm>
        </p:spPr>
        <p:txBody>
          <a:bodyPr>
            <a:normAutofit/>
          </a:bodyPr>
          <a:lstStyle/>
          <a:p>
            <a:r>
              <a:rPr lang="en-US" sz="4400" b="1" dirty="0">
                <a:latin typeface="Times New Roman" panose="02020603050405020304" pitchFamily="18" charset="0"/>
                <a:cs typeface="Times New Roman" panose="02020603050405020304" pitchFamily="18" charset="0"/>
              </a:rPr>
              <a:t>Security Cameras</a:t>
            </a:r>
            <a:endParaRPr lang="en-US" sz="4400" dirty="0"/>
          </a:p>
        </p:txBody>
      </p:sp>
      <p:sp>
        <p:nvSpPr>
          <p:cNvPr id="3" name="ContextB">
            <a:extLst>
              <a:ext uri="{FF2B5EF4-FFF2-40B4-BE49-F238E27FC236}">
                <a16:creationId xmlns:a16="http://schemas.microsoft.com/office/drawing/2014/main" id="{79036E54-1DAF-48D1-B95D-834F597CD9EB}"/>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EFE534EC-0C9D-AA38-0B25-F0FC97376259}"/>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BFD26C2A-88A2-DD8C-0956-5BD5D84104E4}"/>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FD49F03D-6CC9-D65C-6492-9F48DE261D9D}"/>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FA28C7CE-B397-C72B-A442-698926873180}"/>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ADC09D3B-0E89-4913-0CA5-315C4195FF8D}"/>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dirty="0">
                          <a:solidFill>
                            <a:srgbClr val="FFFFFF"/>
                          </a:solidFill>
                          <a:latin typeface="Times New Roman" panose="02020603050405020304" pitchFamily="18" charset="0"/>
                          <a:cs typeface="Times New Roman" panose="02020603050405020304" pitchFamily="18" charset="0"/>
                        </a:rPr>
                        <a:t>Yes</a:t>
                      </a: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dirty="0">
                          <a:solidFill>
                            <a:srgbClr val="000000"/>
                          </a:solidFill>
                          <a:latin typeface="Times New Roman" panose="02020603050405020304" pitchFamily="18" charset="0"/>
                          <a:cs typeface="Times New Roman" panose="02020603050405020304" pitchFamily="18" charset="0"/>
                        </a:rPr>
                        <a:t>Abs</a:t>
                      </a: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336820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4261E-60C5-C068-8281-3440EC888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402DE-97F0-67CC-8CE0-2A7C53C1EC15}"/>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Comprehensive Adjudication</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97EB5746-96C6-86BE-7F81-C23BB303847F}"/>
              </a:ext>
            </a:extLst>
          </p:cNvPr>
          <p:cNvGraphicFramePr>
            <a:graphicFrameLocks noGrp="1"/>
          </p:cNvGraphicFramePr>
          <p:nvPr>
            <p:ph idx="1"/>
            <p:extLst>
              <p:ext uri="{D42A27DB-BD31-4B8C-83A1-F6EECF244321}">
                <p14:modId xmlns:p14="http://schemas.microsoft.com/office/powerpoint/2010/main" val="3487765415"/>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pPr marL="0" indent="0" algn="l">
                        <a:buFont typeface="Arial" panose="020B0604020202020204" pitchFamily="34" charset="0"/>
                        <a:buNone/>
                      </a:pPr>
                      <a:endParaRPr lang="en-US" sz="2800" b="1" dirty="0">
                        <a:solidFill>
                          <a:schemeClr val="tx1"/>
                        </a:solidFill>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r>
                        <a:rPr lang="en-US" sz="2800" b="1" dirty="0">
                          <a:solidFill>
                            <a:schemeClr val="tx1"/>
                          </a:solidFill>
                          <a:latin typeface="Times New Roman" panose="02020603050405020304" pitchFamily="18" charset="0"/>
                          <a:cs typeface="Times New Roman" panose="02020603050405020304" pitchFamily="18" charset="0"/>
                        </a:rPr>
                        <a:t>9.C. </a:t>
                      </a:r>
                      <a:r>
                        <a:rPr lang="en-US" sz="2800" b="0" dirty="0">
                          <a:solidFill>
                            <a:schemeClr val="tx1"/>
                          </a:solidFill>
                          <a:latin typeface="Times New Roman" panose="02020603050405020304" pitchFamily="18" charset="0"/>
                          <a:cs typeface="Times New Roman" panose="02020603050405020304" pitchFamily="18" charset="0"/>
                        </a:rPr>
                        <a:t>Comprehensive Adjudication</a:t>
                      </a:r>
                    </a:p>
                    <a:p>
                      <a:pPr marL="0" indent="0" algn="l">
                        <a:buFont typeface="Arial" panose="020B0604020202020204" pitchFamily="34" charset="0"/>
                        <a:buNone/>
                      </a:pPr>
                      <a:endParaRPr lang="en-US" sz="2800" b="1" dirty="0">
                        <a:solidFill>
                          <a:schemeClr val="tx1"/>
                        </a:solidFill>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r>
                        <a:rPr lang="en-US" sz="3200" b="1" dirty="0">
                          <a:solidFill>
                            <a:schemeClr val="tx1"/>
                          </a:solidFill>
                          <a:latin typeface="Times New Roman" panose="02020603050405020304" pitchFamily="18" charset="0"/>
                          <a:cs typeface="Times New Roman" panose="02020603050405020304" pitchFamily="18" charset="0"/>
                        </a:rPr>
                        <a:t>Description</a:t>
                      </a:r>
                      <a:r>
                        <a:rPr lang="en-US" sz="3200" b="0" dirty="0">
                          <a:solidFill>
                            <a:schemeClr val="tx1"/>
                          </a:solidFill>
                          <a:latin typeface="Times New Roman" panose="02020603050405020304" pitchFamily="18" charset="0"/>
                          <a:cs typeface="Times New Roman" panose="02020603050405020304" pitchFamily="18" charset="0"/>
                        </a:rPr>
                        <a:t>: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Report and Discussion regarding the status of the Comprehensive Adjudication.</a:t>
                      </a:r>
                    </a:p>
                    <a:p>
                      <a:pPr marL="0" indent="0" algn="l">
                        <a:buFont typeface="Arial" panose="020B0604020202020204" pitchFamily="34" charset="0"/>
                        <a:buNone/>
                      </a:pP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l">
                        <a:buFont typeface="Arial" panose="020B0604020202020204" pitchFamily="34" charset="0"/>
                        <a:buNone/>
                      </a:pP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ctr">
                        <a:buFont typeface="Arial" panose="020B0604020202020204" pitchFamily="34" charset="0"/>
                        <a:buNone/>
                      </a:pP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7D728BDE-6275-0678-1017-2E5C85C8D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258983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9D0F5-0F24-A2EE-8F7C-5DB97DCF5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BB618-2611-CC5F-D67D-5F9C81D2CD32}"/>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IWVGA</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CA72D6F1-45CB-7589-4159-2DC196E75C72}"/>
              </a:ext>
            </a:extLst>
          </p:cNvPr>
          <p:cNvGraphicFramePr>
            <a:graphicFrameLocks noGrp="1"/>
          </p:cNvGraphicFramePr>
          <p:nvPr>
            <p:ph idx="1"/>
            <p:extLst>
              <p:ext uri="{D42A27DB-BD31-4B8C-83A1-F6EECF244321}">
                <p14:modId xmlns:p14="http://schemas.microsoft.com/office/powerpoint/2010/main" val="2341768850"/>
              </p:ext>
            </p:extLst>
          </p:nvPr>
        </p:nvGraphicFramePr>
        <p:xfrm>
          <a:off x="838200" y="1825624"/>
          <a:ext cx="10515600" cy="472440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pPr marL="0" indent="0" algn="l">
                        <a:buFont typeface="Arial" panose="020B0604020202020204" pitchFamily="34" charset="0"/>
                        <a:buNone/>
                      </a:pPr>
                      <a:r>
                        <a:rPr lang="en-US" sz="2800" b="1" dirty="0">
                          <a:solidFill>
                            <a:schemeClr val="tx1"/>
                          </a:solidFill>
                          <a:latin typeface="Times New Roman" panose="02020603050405020304" pitchFamily="18" charset="0"/>
                          <a:cs typeface="Times New Roman" panose="02020603050405020304" pitchFamily="18" charset="0"/>
                        </a:rPr>
                        <a:t>9.D. IWVGA Meeting Report</a:t>
                      </a:r>
                    </a:p>
                    <a:p>
                      <a:pPr marL="0" indent="0" algn="l">
                        <a:buFont typeface="Arial" panose="020B0604020202020204" pitchFamily="34" charset="0"/>
                        <a:buNone/>
                      </a:pPr>
                      <a:endParaRPr lang="en-US" sz="2800" b="1" dirty="0">
                        <a:solidFill>
                          <a:schemeClr val="tx1"/>
                        </a:solidFill>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r>
                        <a:rPr lang="en-US" sz="2800" b="1" dirty="0">
                          <a:solidFill>
                            <a:schemeClr val="tx1"/>
                          </a:solidFill>
                          <a:latin typeface="Times New Roman" panose="02020603050405020304" pitchFamily="18" charset="0"/>
                          <a:cs typeface="Times New Roman" panose="02020603050405020304" pitchFamily="18" charset="0"/>
                        </a:rPr>
                        <a:t>Description</a:t>
                      </a:r>
                      <a:r>
                        <a:rPr lang="en-US" sz="2800" b="0" dirty="0">
                          <a:solidFill>
                            <a:schemeClr val="tx1"/>
                          </a:solidFill>
                          <a:latin typeface="Times New Roman" panose="02020603050405020304" pitchFamily="18" charset="0"/>
                          <a:cs typeface="Times New Roman" panose="02020603050405020304" pitchFamily="18" charset="0"/>
                        </a:rPr>
                        <a:t>:   </a:t>
                      </a:r>
                      <a:r>
                        <a:rPr lang="en-US" sz="2400" b="0" kern="1200" dirty="0">
                          <a:solidFill>
                            <a:schemeClr val="tx1"/>
                          </a:solidFill>
                          <a:effectLst/>
                          <a:latin typeface="Times New Roman" panose="02020603050405020304" pitchFamily="18" charset="0"/>
                          <a:ea typeface="+mn-ea"/>
                          <a:cs typeface="Times New Roman" panose="02020603050405020304" pitchFamily="18" charset="0"/>
                        </a:rPr>
                        <a:t>Report and discussion regarding meetings of the Indian Wells Valley Groundwater Authority (IWVGA).  Including, Board discussion and consideration of issues of importance requiring action by the IWVGA. </a:t>
                      </a:r>
                    </a:p>
                    <a:p>
                      <a:pPr marL="0" indent="0" algn="ctr">
                        <a:buFont typeface="Arial" panose="020B0604020202020204" pitchFamily="34" charset="0"/>
                        <a:buNone/>
                      </a:pP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l">
                        <a:buFont typeface="Arial" panose="020B0604020202020204" pitchFamily="34" charset="0"/>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Board Action:  </a:t>
                      </a:r>
                      <a:r>
                        <a:rPr lang="en-US" sz="2400" b="0" kern="1200" dirty="0">
                          <a:solidFill>
                            <a:schemeClr val="tx1"/>
                          </a:solidFill>
                          <a:effectLst/>
                          <a:latin typeface="Times New Roman" panose="02020603050405020304" pitchFamily="18" charset="0"/>
                          <a:ea typeface="+mn-ea"/>
                          <a:cs typeface="Times New Roman" panose="02020603050405020304" pitchFamily="18" charset="0"/>
                        </a:rPr>
                        <a:t>No Action Required</a:t>
                      </a:r>
                    </a:p>
                    <a:p>
                      <a:pPr marL="0" indent="0" algn="l">
                        <a:buFont typeface="Arial" panose="020B0604020202020204" pitchFamily="34" charset="0"/>
                        <a:buNone/>
                      </a:pP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l">
                        <a:buFont typeface="Arial" panose="020B0604020202020204" pitchFamily="34" charset="0"/>
                        <a:buNone/>
                      </a:pPr>
                      <a:r>
                        <a:rPr lang="en-US" sz="2400" b="0" kern="1200" dirty="0">
                          <a:solidFill>
                            <a:schemeClr val="tx1"/>
                          </a:solidFill>
                          <a:effectLst/>
                          <a:latin typeface="Times New Roman" panose="02020603050405020304" pitchFamily="18" charset="0"/>
                          <a:ea typeface="+mn-ea"/>
                          <a:cs typeface="Times New Roman" panose="02020603050405020304" pitchFamily="18" charset="0"/>
                        </a:rPr>
                        <a:t>IWVGA Replenishment Fee Data on next slide</a:t>
                      </a:r>
                    </a:p>
                    <a:p>
                      <a:pPr marL="0" indent="0" algn="l">
                        <a:buFont typeface="Arial" panose="020B0604020202020204" pitchFamily="34" charset="0"/>
                        <a:buNone/>
                      </a:pP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l">
                        <a:buFont typeface="Arial" panose="020B0604020202020204" pitchFamily="34" charset="0"/>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Next Meeting: </a:t>
                      </a:r>
                      <a:r>
                        <a:rPr lang="en-US" sz="2400" b="0" kern="1200" dirty="0">
                          <a:solidFill>
                            <a:schemeClr val="tx1"/>
                          </a:solidFill>
                          <a:effectLst/>
                          <a:latin typeface="Times New Roman" panose="02020603050405020304" pitchFamily="18" charset="0"/>
                          <a:ea typeface="+mn-ea"/>
                          <a:cs typeface="Times New Roman" panose="02020603050405020304" pitchFamily="18" charset="0"/>
                        </a:rPr>
                        <a:t>November 12, 2025</a:t>
                      </a:r>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ctr">
                        <a:buFont typeface="Arial" panose="020B0604020202020204" pitchFamily="34" charset="0"/>
                        <a:buNone/>
                      </a:pP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22AEA511-1D31-58A2-AB66-9E9B69F6D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2956296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2B960-ED14-E6BD-6D88-C5C8268BE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2BA6E-F109-4EC0-2A66-3A3DB1180685}"/>
              </a:ext>
            </a:extLst>
          </p:cNvPr>
          <p:cNvSpPr>
            <a:spLocks noGrp="1"/>
          </p:cNvSpPr>
          <p:nvPr>
            <p:ph type="title"/>
          </p:nvPr>
        </p:nvSpPr>
        <p:spPr>
          <a:xfrm>
            <a:off x="2600960" y="365125"/>
            <a:ext cx="8752840" cy="1325563"/>
          </a:xfrm>
          <a:ln w="31750">
            <a:solidFill>
              <a:schemeClr val="accent1">
                <a:lumMod val="75000"/>
              </a:schemeClr>
            </a:solidFill>
          </a:ln>
        </p:spPr>
        <p:txBody>
          <a:bodyPr>
            <a:normAutofit fontScale="90000"/>
          </a:bodyPr>
          <a:lstStyle/>
          <a:p>
            <a:pPr algn="ctr"/>
            <a:br>
              <a:rPr lang="en-US" sz="3200" dirty="0">
                <a:latin typeface="Amasis MT Pro Black" panose="02040A04050005020304" pitchFamily="18" charset="0"/>
                <a:cs typeface="Times New Roman" panose="02020603050405020304" pitchFamily="18" charset="0"/>
              </a:rPr>
            </a:br>
            <a:r>
              <a:rPr lang="en-US" sz="3200" dirty="0">
                <a:latin typeface="Amasis MT Pro Black" panose="02040A04050005020304" pitchFamily="18" charset="0"/>
                <a:cs typeface="Times New Roman" panose="02020603050405020304" pitchFamily="18" charset="0"/>
              </a:rPr>
              <a:t>IWVGA</a:t>
            </a:r>
            <a:br>
              <a:rPr lang="en-US" sz="3200" dirty="0">
                <a:latin typeface="Amasis MT Pro Black" panose="02040A04050005020304" pitchFamily="18" charset="0"/>
                <a:cs typeface="Times New Roman" panose="02020603050405020304" pitchFamily="18" charset="0"/>
              </a:rPr>
            </a:br>
            <a:r>
              <a:rPr lang="en-US" sz="3200" dirty="0">
                <a:latin typeface="Amasis MT Pro Black" panose="02040A04050005020304" pitchFamily="18" charset="0"/>
                <a:cs typeface="Times New Roman" panose="02020603050405020304" pitchFamily="18" charset="0"/>
              </a:rPr>
              <a:t>2023 Replenishment Fee Audit Results</a:t>
            </a:r>
            <a:br>
              <a:rPr lang="en-US" sz="3200" dirty="0">
                <a:latin typeface="Amasis MT Pro Black" panose="02040A04050005020304" pitchFamily="18" charset="0"/>
                <a:cs typeface="Times New Roman" panose="02020603050405020304" pitchFamily="18" charset="0"/>
              </a:rPr>
            </a:br>
            <a:endParaRPr lang="en-US" sz="3200"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4B75D253-1594-58B1-0903-368B5643BB1D}"/>
              </a:ext>
            </a:extLst>
          </p:cNvPr>
          <p:cNvGraphicFramePr>
            <a:graphicFrameLocks noGrp="1"/>
          </p:cNvGraphicFramePr>
          <p:nvPr>
            <p:ph idx="1"/>
            <p:extLst>
              <p:ext uri="{D42A27DB-BD31-4B8C-83A1-F6EECF244321}">
                <p14:modId xmlns:p14="http://schemas.microsoft.com/office/powerpoint/2010/main" val="138324017"/>
              </p:ext>
            </p:extLst>
          </p:nvPr>
        </p:nvGraphicFramePr>
        <p:xfrm>
          <a:off x="838200" y="1825624"/>
          <a:ext cx="10515600" cy="484632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270376">
                <a:tc>
                  <a:txBody>
                    <a:bodyPr/>
                    <a:lstStyle/>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9.D.  IWVGA Meeting Report (cont.)</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IWVWD Replenishment Fee Paid Through 2023 – $11,013,801</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2023 Audit Replenishment Cash Balance – $5,739,968 </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2023 Audit Pumping Owed to Replenishment – $2,485,871</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2023 Audit Balance – $2,787,962</a:t>
                      </a:r>
                    </a:p>
                    <a:p>
                      <a:pPr marL="1257300" lvl="2" indent="-342900">
                        <a:buFont typeface="Arial" panose="020B0604020202020204" pitchFamily="34" charset="0"/>
                        <a:buChar char="•"/>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2023 Groundwater Management Exp - $324,599</a:t>
                      </a:r>
                    </a:p>
                    <a:p>
                      <a:pPr marL="1257300" lvl="2" indent="-342900">
                        <a:buFont typeface="Arial" panose="020B0604020202020204" pitchFamily="34" charset="0"/>
                        <a:buChar char="•"/>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2023 General Administrative Exp - $886,139</a:t>
                      </a:r>
                    </a:p>
                    <a:p>
                      <a:pPr marL="1257300" lvl="2" indent="-342900">
                        <a:buFont typeface="Arial" panose="020B0604020202020204" pitchFamily="34" charset="0"/>
                        <a:buChar char="•"/>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Other Expenses Should be in Previous Audits</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8A6FB186-9FCA-31F3-BB1C-2DA3B1448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399355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4B99E-8A8A-9D27-3F6D-5F2532E73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6ACD1-E12C-D352-62DA-AA9EA1125C92}"/>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Current Business (cont.)</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7DCB2D0B-D994-52AD-142B-5DC805FBE325}"/>
              </a:ext>
            </a:extLst>
          </p:cNvPr>
          <p:cNvGraphicFramePr>
            <a:graphicFrameLocks noGrp="1"/>
          </p:cNvGraphicFramePr>
          <p:nvPr>
            <p:ph idx="1"/>
            <p:extLst>
              <p:ext uri="{D42A27DB-BD31-4B8C-83A1-F6EECF244321}">
                <p14:modId xmlns:p14="http://schemas.microsoft.com/office/powerpoint/2010/main" val="2436400608"/>
              </p:ext>
            </p:extLst>
          </p:nvPr>
        </p:nvGraphicFramePr>
        <p:xfrm>
          <a:off x="800100" y="1825624"/>
          <a:ext cx="10591800" cy="4667251"/>
        </p:xfrm>
        <a:graphic>
          <a:graphicData uri="http://schemas.openxmlformats.org/drawingml/2006/table">
            <a:tbl>
              <a:tblPr firstRow="1" bandRow="1">
                <a:tableStyleId>{5C22544A-7EE6-4342-B048-85BDC9FD1C3A}</a:tableStyleId>
              </a:tblPr>
              <a:tblGrid>
                <a:gridCol w="10591800">
                  <a:extLst>
                    <a:ext uri="{9D8B030D-6E8A-4147-A177-3AD203B41FA5}">
                      <a16:colId xmlns:a16="http://schemas.microsoft.com/office/drawing/2014/main" val="393755823"/>
                    </a:ext>
                  </a:extLst>
                </a:gridCol>
              </a:tblGrid>
              <a:tr h="4667251">
                <a:tc>
                  <a:txBody>
                    <a:bodyPr/>
                    <a:lstStyle/>
                    <a:p>
                      <a:r>
                        <a:rPr lang="en-US" sz="3200" b="0" kern="1200" dirty="0">
                          <a:solidFill>
                            <a:schemeClr val="tx1"/>
                          </a:solidFill>
                          <a:effectLst/>
                          <a:latin typeface="Times New Roman" panose="02020603050405020304" pitchFamily="18" charset="0"/>
                          <a:ea typeface="+mn-ea"/>
                          <a:cs typeface="Times New Roman" panose="02020603050405020304" pitchFamily="18" charset="0"/>
                        </a:rPr>
                        <a:t>9.E</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Job Descriptions Revisions</a:t>
                      </a:r>
                    </a:p>
                    <a:p>
                      <a:endParaRPr lang="en-US" sz="3200" b="1" kern="1200" dirty="0">
                        <a:solidFill>
                          <a:schemeClr val="tx1"/>
                        </a:solidFill>
                        <a:effectLst/>
                        <a:latin typeface="Times New Roman" panose="02020603050405020304" pitchFamily="18" charset="0"/>
                        <a:ea typeface="+mn-ea"/>
                        <a:cs typeface="Times New Roman" panose="02020603050405020304" pitchFamily="18" charset="0"/>
                      </a:endParaRPr>
                    </a:p>
                    <a:p>
                      <a:pPr marL="973138" lvl="1" indent="-515938"/>
                      <a:r>
                        <a:rPr lang="en-US" sz="2400" b="1" kern="1200" dirty="0">
                          <a:solidFill>
                            <a:schemeClr val="tx1"/>
                          </a:solidFill>
                          <a:effectLst/>
                          <a:latin typeface="Times New Roman" panose="02020603050405020304" pitchFamily="18" charset="0"/>
                          <a:ea typeface="+mn-ea"/>
                          <a:cs typeface="Times New Roman" panose="02020603050405020304" pitchFamily="18" charset="0"/>
                        </a:rPr>
                        <a:t>1.    </a:t>
                      </a:r>
                      <a:r>
                        <a:rPr lang="en-US" sz="2400" b="0" kern="1200" dirty="0">
                          <a:solidFill>
                            <a:schemeClr val="tx1"/>
                          </a:solidFill>
                          <a:effectLst/>
                          <a:latin typeface="Times New Roman" panose="02020603050405020304" pitchFamily="18" charset="0"/>
                          <a:ea typeface="+mn-ea"/>
                          <a:cs typeface="Times New Roman" panose="02020603050405020304" pitchFamily="18" charset="0"/>
                        </a:rPr>
                        <a:t>Board to review </a:t>
                      </a:r>
                      <a:r>
                        <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 proposed revisions to two job descriptions to</a:t>
                      </a:r>
                    </a:p>
                    <a:p>
                      <a:pPr marL="1004888" indent="0"/>
                      <a:r>
                        <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encompass requirements for a “Chief Operator” as defined in California Code of Regulations, Title 22, Chapter 13.</a:t>
                      </a:r>
                    </a:p>
                    <a:p>
                      <a:endPar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lvl="1"/>
                      <a:r>
                        <a:rPr lang="en-US" sz="2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2. Board Action:  </a:t>
                      </a:r>
                      <a:r>
                        <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Approve or dis-approve proposed job descriptions</a:t>
                      </a:r>
                    </a:p>
                    <a:p>
                      <a:endParaRPr lang="en-US" sz="2400" b="0" i="0" u="none" strike="noStrike" kern="1200" baseline="0" dirty="0">
                        <a:solidFill>
                          <a:schemeClr val="tx1"/>
                        </a:solidFill>
                        <a:effectLst/>
                        <a:latin typeface="+mn-lt"/>
                        <a:ea typeface="+mn-ea"/>
                        <a:cs typeface="+mn-cs"/>
                      </a:endParaRPr>
                    </a:p>
                    <a:p>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ctr">
                        <a:buFont typeface="Arial" panose="020B0604020202020204" pitchFamily="34" charset="0"/>
                        <a:buNone/>
                      </a:pP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9FFF742A-8B29-E982-89A1-05D5D5682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392399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43D46-F34A-B082-D022-8539FE2C161C}"/>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106347D4-D9C7-8BE1-010C-E8227534EF01}"/>
              </a:ext>
            </a:extLst>
          </p:cNvPr>
          <p:cNvSpPr>
            <a:spLocks noGrp="1"/>
          </p:cNvSpPr>
          <p:nvPr>
            <p:ph type="title" idx="10"/>
            <p:custDataLst>
              <p:tags r:id="rId2"/>
            </p:custDataLst>
          </p:nvPr>
        </p:nvSpPr>
        <p:spPr>
          <a:xfrm>
            <a:off x="466344" y="196282"/>
            <a:ext cx="11277600" cy="1659950"/>
          </a:xfrm>
        </p:spPr>
        <p:txBody>
          <a:bodyPr>
            <a:normAutofit/>
          </a:bodyPr>
          <a:lstStyle/>
          <a:p>
            <a:r>
              <a:rPr lang="en-US" sz="4400" b="1" dirty="0">
                <a:latin typeface="Times New Roman" panose="02020603050405020304" pitchFamily="18" charset="0"/>
                <a:cs typeface="Times New Roman" panose="02020603050405020304" pitchFamily="18" charset="0"/>
              </a:rPr>
              <a:t>Job Description Revisions</a:t>
            </a:r>
            <a:endParaRPr lang="en-US" sz="4400" dirty="0"/>
          </a:p>
        </p:txBody>
      </p:sp>
      <p:sp>
        <p:nvSpPr>
          <p:cNvPr id="3" name="ContextB">
            <a:extLst>
              <a:ext uri="{FF2B5EF4-FFF2-40B4-BE49-F238E27FC236}">
                <a16:creationId xmlns:a16="http://schemas.microsoft.com/office/drawing/2014/main" id="{1970A92D-77E0-FF1E-C027-CA3C38D0C306}"/>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6EFA7B89-7EC5-CA40-77EA-5B88D1A66D43}"/>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43B1EB8C-C147-7978-6567-44AFE11D16B2}"/>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40A0B228-0D14-A9BE-A2E4-8B838BBF7FE1}"/>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C4D229FE-A341-B5DB-B57C-25FE77953C22}"/>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9301C9CE-25C1-EE2D-8DBA-ECBD2220E5B7}"/>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dirty="0">
                          <a:solidFill>
                            <a:srgbClr val="FFFFFF"/>
                          </a:solidFill>
                          <a:latin typeface="Times New Roman" panose="02020603050405020304" pitchFamily="18" charset="0"/>
                          <a:cs typeface="Times New Roman" panose="02020603050405020304" pitchFamily="18" charset="0"/>
                        </a:rPr>
                        <a:t>Yes</a:t>
                      </a: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dirty="0">
                          <a:solidFill>
                            <a:srgbClr val="000000"/>
                          </a:solidFill>
                          <a:latin typeface="Times New Roman" panose="02020603050405020304" pitchFamily="18" charset="0"/>
                          <a:cs typeface="Times New Roman" panose="02020603050405020304" pitchFamily="18" charset="0"/>
                        </a:rPr>
                        <a:t>Abs</a:t>
                      </a: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426760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8589F-98BF-1362-36AA-5BA13E8B6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7D609-4760-E2B6-48F2-C3D8BB13DCFF}"/>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Current Business (cont.)</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017E8DC0-5828-34B8-B4D4-AF85A43881D7}"/>
              </a:ext>
            </a:extLst>
          </p:cNvPr>
          <p:cNvGraphicFramePr>
            <a:graphicFrameLocks noGrp="1"/>
          </p:cNvGraphicFramePr>
          <p:nvPr>
            <p:ph idx="1"/>
            <p:extLst>
              <p:ext uri="{D42A27DB-BD31-4B8C-83A1-F6EECF244321}">
                <p14:modId xmlns:p14="http://schemas.microsoft.com/office/powerpoint/2010/main" val="3532312168"/>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3200" b="1" kern="1200" dirty="0">
                          <a:solidFill>
                            <a:schemeClr val="tx1"/>
                          </a:solidFill>
                          <a:effectLst/>
                          <a:latin typeface="Times New Roman" panose="02020603050405020304" pitchFamily="18" charset="0"/>
                          <a:ea typeface="+mn-ea"/>
                          <a:cs typeface="Times New Roman" panose="02020603050405020304" pitchFamily="18" charset="0"/>
                        </a:rPr>
                        <a:t>9.F. </a:t>
                      </a:r>
                      <a:r>
                        <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California Broadband Cooperative (CBC) Amendments to Bylaws</a:t>
                      </a: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3200" b="1" kern="1200" dirty="0">
                        <a:solidFill>
                          <a:schemeClr val="tx1"/>
                        </a:solidFill>
                        <a:effectLst/>
                        <a:latin typeface="Times New Roman" panose="02020603050405020304" pitchFamily="18" charset="0"/>
                        <a:ea typeface="+mn-ea"/>
                        <a:cs typeface="Times New Roman" panose="02020603050405020304" pitchFamily="18" charset="0"/>
                      </a:endParaRPr>
                    </a:p>
                    <a:p>
                      <a:pPr lvl="1"/>
                      <a:r>
                        <a:rPr lang="en-US" sz="2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Description: </a:t>
                      </a:r>
                      <a:r>
                        <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Board to review proposed amendments to the CBC bylaws.</a:t>
                      </a:r>
                    </a:p>
                    <a:p>
                      <a:pPr lvl="1"/>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lvl="1"/>
                      <a:r>
                        <a:rPr lang="en-US" sz="2400" b="1" kern="1200" dirty="0">
                          <a:solidFill>
                            <a:schemeClr val="tx1"/>
                          </a:solidFill>
                          <a:effectLst/>
                          <a:latin typeface="Times New Roman" panose="02020603050405020304" pitchFamily="18" charset="0"/>
                          <a:ea typeface="+mn-ea"/>
                          <a:cs typeface="Times New Roman" panose="02020603050405020304" pitchFamily="18" charset="0"/>
                        </a:rPr>
                        <a:t>Board Action:  Approve or disapprove proposed amendments. </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ctr">
                        <a:buFont typeface="Arial" panose="020B0604020202020204" pitchFamily="34" charset="0"/>
                        <a:buNone/>
                      </a:pP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A5A7168C-E082-5926-58ED-5A7C0EA57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294658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A78D-24E7-706A-84FA-1C59E5F0AA14}"/>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October Board Meeting</a:t>
            </a:r>
          </a:p>
        </p:txBody>
      </p:sp>
      <p:graphicFrame>
        <p:nvGraphicFramePr>
          <p:cNvPr id="6" name="Content Placeholder 5">
            <a:extLst>
              <a:ext uri="{FF2B5EF4-FFF2-40B4-BE49-F238E27FC236}">
                <a16:creationId xmlns:a16="http://schemas.microsoft.com/office/drawing/2014/main" id="{DF58B2CB-A61B-C8C1-F0CE-753BA9F2BD9D}"/>
              </a:ext>
            </a:extLst>
          </p:cNvPr>
          <p:cNvGraphicFramePr>
            <a:graphicFrameLocks noGrp="1"/>
          </p:cNvGraphicFramePr>
          <p:nvPr>
            <p:ph idx="1"/>
            <p:extLst>
              <p:ext uri="{D42A27DB-BD31-4B8C-83A1-F6EECF244321}">
                <p14:modId xmlns:p14="http://schemas.microsoft.com/office/powerpoint/2010/main" val="2367827207"/>
              </p:ext>
            </p:extLst>
          </p:nvPr>
        </p:nvGraphicFramePr>
        <p:xfrm>
          <a:off x="838200" y="1825624"/>
          <a:ext cx="10515600" cy="5032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5032376">
                <a:tc>
                  <a:txBody>
                    <a:bodyPr/>
                    <a:lstStyle/>
                    <a:p>
                      <a:pPr marL="0" indent="0" algn="l">
                        <a:buFont typeface="Arial" panose="020B0604020202020204" pitchFamily="34" charset="0"/>
                        <a:buNone/>
                      </a:pPr>
                      <a:r>
                        <a:rPr lang="en-US" sz="2000" dirty="0">
                          <a:solidFill>
                            <a:schemeClr val="tx1"/>
                          </a:solidFill>
                          <a:latin typeface="Times New Roman" panose="02020603050405020304" pitchFamily="18" charset="0"/>
                          <a:cs typeface="Times New Roman" panose="02020603050405020304" pitchFamily="18" charset="0"/>
                        </a:rPr>
                        <a:t>1. 	Call to Order</a:t>
                      </a: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2. 	Pledge of Allegiance</a:t>
                      </a: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3. 	Roll Call</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4.	Posting of Agenda Declaration</a:t>
                      </a: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5.	Conflict of Interest Declaration</a:t>
                      </a: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6.	Public Questions and Comments on Closed Session</a:t>
                      </a:r>
                      <a:br>
                        <a:rPr lang="en-US" sz="2400" dirty="0">
                          <a:solidFill>
                            <a:schemeClr val="tx1"/>
                          </a:solidFill>
                          <a:latin typeface="Times New Roman" panose="02020603050405020304" pitchFamily="18" charset="0"/>
                          <a:cs typeface="Times New Roman" panose="02020603050405020304" pitchFamily="18" charset="0"/>
                        </a:rPr>
                      </a:br>
                      <a:r>
                        <a:rPr lang="en-US" sz="1600" i="1" dirty="0">
                          <a:solidFill>
                            <a:schemeClr val="tx1"/>
                          </a:solidFill>
                          <a:effectLst/>
                          <a:latin typeface="Times New Roman" panose="02020603050405020304" pitchFamily="18" charset="0"/>
                          <a:ea typeface="Times New Roman" panose="02020603050405020304" pitchFamily="18" charset="0"/>
                        </a:rPr>
                        <a:t>This portion of the meeting is reserved for persons desiring to address the Board on any matter not on the agenda and over which the Board has jurisdiction. However, no action may be taken by the Board of Directors on any item not appearing on the agenda.  Non-agenda speakers are asked to limit their presentation to five minutes.  Public questions and comments on items listed on the agenda will be accepted at any time the item is brought forth for consideration by the Board.  When you are recognized by the chairperson, please state your </a:t>
                      </a:r>
                      <a:r>
                        <a:rPr lang="en-US" sz="1600" i="1">
                          <a:solidFill>
                            <a:schemeClr val="tx1"/>
                          </a:solidFill>
                          <a:effectLst/>
                          <a:latin typeface="Times New Roman" panose="02020603050405020304" pitchFamily="18" charset="0"/>
                          <a:ea typeface="Times New Roman" panose="02020603050405020304" pitchFamily="18" charset="0"/>
                        </a:rPr>
                        <a:t>name for </a:t>
                      </a:r>
                      <a:r>
                        <a:rPr lang="en-US" sz="1600" i="1" dirty="0">
                          <a:solidFill>
                            <a:schemeClr val="tx1"/>
                          </a:solidFill>
                          <a:effectLst/>
                          <a:latin typeface="Times New Roman" panose="02020603050405020304" pitchFamily="18" charset="0"/>
                          <a:ea typeface="Times New Roman" panose="02020603050405020304" pitchFamily="18" charset="0"/>
                        </a:rPr>
                        <a:t>the record. </a:t>
                      </a:r>
                      <a:endParaRPr lang="en-US" sz="16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90591628-7C1B-E57A-0D57-0423EBEDB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259135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317F4-E4B3-17F9-0C49-5708B9BB55DB}"/>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B834389F-DB3B-2294-872E-2C2EE024BD46}"/>
              </a:ext>
            </a:extLst>
          </p:cNvPr>
          <p:cNvSpPr>
            <a:spLocks noGrp="1"/>
          </p:cNvSpPr>
          <p:nvPr>
            <p:ph type="title" idx="10"/>
            <p:custDataLst>
              <p:tags r:id="rId2"/>
            </p:custDataLst>
          </p:nvPr>
        </p:nvSpPr>
        <p:spPr>
          <a:xfrm>
            <a:off x="466344" y="196282"/>
            <a:ext cx="11277600" cy="1659950"/>
          </a:xfrm>
        </p:spPr>
        <p:txBody>
          <a:bodyPr>
            <a:normAutofit/>
          </a:bodyPr>
          <a:lstStyle/>
          <a:p>
            <a:r>
              <a:rPr lang="en-US" sz="4400" b="1" dirty="0">
                <a:latin typeface="Times New Roman" panose="02020603050405020304" pitchFamily="18" charset="0"/>
                <a:cs typeface="Times New Roman" panose="02020603050405020304" pitchFamily="18" charset="0"/>
              </a:rPr>
              <a:t>CA Broadband Bylaw Amendments </a:t>
            </a:r>
            <a:endParaRPr lang="en-US" sz="4400" dirty="0"/>
          </a:p>
        </p:txBody>
      </p:sp>
      <p:sp>
        <p:nvSpPr>
          <p:cNvPr id="3" name="ContextB">
            <a:extLst>
              <a:ext uri="{FF2B5EF4-FFF2-40B4-BE49-F238E27FC236}">
                <a16:creationId xmlns:a16="http://schemas.microsoft.com/office/drawing/2014/main" id="{067BD210-0A7E-5B13-8360-3CDF6BFD880D}"/>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D2B97FDA-9152-9584-9F31-5286A8D500E3}"/>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082C9A9E-5756-D394-A351-62EC574BBF1A}"/>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8AFD7165-DACE-10FA-A5E2-94EE8F92A3A9}"/>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E1D5A022-9F94-A098-FCD1-1202239025A9}"/>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01E3BE67-D1E8-AC98-B5C7-8687C2862F38}"/>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265528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C5DF3-2AAA-AA49-0BAA-226B3FD3D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E5B1C-F851-0BBD-1A67-A88640327C7D}"/>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Current Business (cont.)</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5852526F-924F-914C-D4C9-CA4176094EBA}"/>
              </a:ext>
            </a:extLst>
          </p:cNvPr>
          <p:cNvGraphicFramePr>
            <a:graphicFrameLocks noGrp="1"/>
          </p:cNvGraphicFramePr>
          <p:nvPr>
            <p:ph idx="1"/>
            <p:extLst>
              <p:ext uri="{D42A27DB-BD31-4B8C-83A1-F6EECF244321}">
                <p14:modId xmlns:p14="http://schemas.microsoft.com/office/powerpoint/2010/main" val="379367166"/>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r>
                        <a:rPr lang="en-US" sz="3200" b="0" kern="1200" dirty="0">
                          <a:solidFill>
                            <a:schemeClr val="tx1"/>
                          </a:solidFill>
                          <a:effectLst/>
                          <a:latin typeface="Times New Roman" panose="02020603050405020304" pitchFamily="18" charset="0"/>
                          <a:ea typeface="+mn-ea"/>
                          <a:cs typeface="Times New Roman" panose="02020603050405020304" pitchFamily="18" charset="0"/>
                        </a:rPr>
                        <a:t>9.G.1. </a:t>
                      </a:r>
                      <a:r>
                        <a:rPr lang="en-US" sz="3200" b="1" kern="1200" dirty="0">
                          <a:solidFill>
                            <a:schemeClr val="tx1"/>
                          </a:solidFill>
                          <a:effectLst/>
                          <a:latin typeface="Times New Roman" panose="02020603050405020304" pitchFamily="18" charset="0"/>
                          <a:ea typeface="+mn-ea"/>
                          <a:cs typeface="Times New Roman" panose="02020603050405020304" pitchFamily="18" charset="0"/>
                        </a:rPr>
                        <a:t>Plant &amp; Equipment Committee</a:t>
                      </a:r>
                    </a:p>
                    <a:p>
                      <a:pPr marL="457200" indent="-457200">
                        <a:buAutoNum type="alphaUcPeriod" startAt="2"/>
                      </a:pPr>
                      <a:endParaRPr lang="en-US" sz="32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1.  Metal Building Purchase</a:t>
                      </a:r>
                    </a:p>
                    <a:p>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460375" lvl="1" indent="0"/>
                      <a:r>
                        <a:rPr lang="en-US" sz="2000" b="1" i="0" u="none" strike="noStrike" kern="1200" baseline="0" dirty="0">
                          <a:solidFill>
                            <a:schemeClr val="tx1"/>
                          </a:solidFill>
                          <a:latin typeface="Times New Roman" panose="02020603050405020304" pitchFamily="18" charset="0"/>
                          <a:ea typeface="+mn-ea"/>
                          <a:cs typeface="Times New Roman" panose="02020603050405020304" pitchFamily="18" charset="0"/>
                        </a:rPr>
                        <a:t>Description</a:t>
                      </a:r>
                      <a:r>
                        <a:rPr lang="en-US"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Staff to present quotes for purchase of new metal building for pipe</a:t>
                      </a:r>
                    </a:p>
                    <a:p>
                      <a:pPr marL="460375" indent="0"/>
                      <a:r>
                        <a:rPr lang="en-US"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storage.</a:t>
                      </a:r>
                    </a:p>
                    <a:p>
                      <a:pPr marL="460375" lvl="1" indent="0"/>
                      <a:r>
                        <a:rPr lang="en-US" sz="20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Committee Recommends the Following: </a:t>
                      </a:r>
                      <a:r>
                        <a:rPr lang="en-US"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Purchasing the new steel building</a:t>
                      </a:r>
                    </a:p>
                    <a:p>
                      <a:pPr marL="460375" indent="0"/>
                      <a:r>
                        <a:rPr lang="en-US"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from Fortify Building Solutions in the amount of $83,899.33</a:t>
                      </a:r>
                    </a:p>
                    <a:p>
                      <a:endParaRPr lang="en-US" sz="20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pPr lvl="1"/>
                      <a:r>
                        <a:rPr lang="en-US" sz="2400" b="1"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Board Action: </a:t>
                      </a:r>
                      <a:r>
                        <a:rPr lang="en-US" sz="24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Approve or disapprove purchase</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ctr">
                        <a:buFont typeface="Arial" panose="020B0604020202020204" pitchFamily="34" charset="0"/>
                        <a:buNone/>
                      </a:pP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D0A73F68-2A17-1701-27DC-AC64AE50F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3680134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FDA17-DB39-BA53-D0EE-12065382AE8F}"/>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69CE5DA5-957D-B9A3-1B04-8F2E490112C2}"/>
              </a:ext>
            </a:extLst>
          </p:cNvPr>
          <p:cNvSpPr>
            <a:spLocks noGrp="1"/>
          </p:cNvSpPr>
          <p:nvPr>
            <p:ph type="title" idx="10"/>
            <p:custDataLst>
              <p:tags r:id="rId2"/>
            </p:custDataLst>
          </p:nvPr>
        </p:nvSpPr>
        <p:spPr>
          <a:xfrm>
            <a:off x="466344" y="196282"/>
            <a:ext cx="11277600" cy="1659950"/>
          </a:xfrm>
        </p:spPr>
        <p:txBody>
          <a:bodyPr>
            <a:normAutofit/>
          </a:bodyPr>
          <a:lstStyle/>
          <a:p>
            <a:r>
              <a:rPr lang="en-US" sz="4400" b="1" dirty="0">
                <a:latin typeface="Times New Roman" panose="02020603050405020304" pitchFamily="18" charset="0"/>
                <a:cs typeface="Times New Roman" panose="02020603050405020304" pitchFamily="18" charset="0"/>
              </a:rPr>
              <a:t>Purchase of Metal Building</a:t>
            </a:r>
            <a:endParaRPr lang="en-US" sz="4400" dirty="0"/>
          </a:p>
        </p:txBody>
      </p:sp>
      <p:sp>
        <p:nvSpPr>
          <p:cNvPr id="3" name="ContextB">
            <a:extLst>
              <a:ext uri="{FF2B5EF4-FFF2-40B4-BE49-F238E27FC236}">
                <a16:creationId xmlns:a16="http://schemas.microsoft.com/office/drawing/2014/main" id="{25B5E894-FB4B-A89D-ED28-9950FF8138C8}"/>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36C071A5-03E9-4AB1-80D5-729C758FFDAA}"/>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777AEE9B-7938-AC2B-70EE-5213B1AAA2E7}"/>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0542D21B-E5BC-8728-224D-B84A0BFF3ACF}"/>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53C37D5D-5F7D-1513-4A08-6B79662836AE}"/>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C32F7874-7699-68F1-EB78-0C3887A947E7}"/>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125610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6146D-FEEA-E44A-F131-9CEF7CF5E4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274EB2-CFC1-8FEA-9E06-05CA0E983B95}"/>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Current Business (cont.)</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D4DD3801-90D9-87F3-D81E-7C4E9E500472}"/>
              </a:ext>
            </a:extLst>
          </p:cNvPr>
          <p:cNvGraphicFramePr>
            <a:graphicFrameLocks noGrp="1"/>
          </p:cNvGraphicFramePr>
          <p:nvPr>
            <p:ph idx="1"/>
            <p:extLst>
              <p:ext uri="{D42A27DB-BD31-4B8C-83A1-F6EECF244321}">
                <p14:modId xmlns:p14="http://schemas.microsoft.com/office/powerpoint/2010/main" val="331234963"/>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r>
                        <a:rPr lang="en-US" sz="3200" b="1" kern="1200" dirty="0">
                          <a:solidFill>
                            <a:schemeClr val="tx1"/>
                          </a:solidFill>
                          <a:effectLst/>
                          <a:latin typeface="Times New Roman" panose="02020603050405020304" pitchFamily="18" charset="0"/>
                          <a:ea typeface="+mn-ea"/>
                          <a:cs typeface="Times New Roman" panose="02020603050405020304" pitchFamily="18" charset="0"/>
                        </a:rPr>
                        <a:t>9.G. Plant and Equipment Committee</a:t>
                      </a:r>
                    </a:p>
                    <a:p>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lvl="1"/>
                      <a:r>
                        <a:rPr lang="en-US" sz="2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2. Dune 3 Water Company Consolidation: </a:t>
                      </a:r>
                      <a:r>
                        <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Approval to Proceed to Bid</a:t>
                      </a:r>
                    </a:p>
                    <a:p>
                      <a:pPr lvl="1"/>
                      <a:endPar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lvl="1"/>
                      <a:r>
                        <a:rPr lang="en-US" sz="2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Description</a:t>
                      </a:r>
                      <a:r>
                        <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Staff to request Board approval to proceed to bid this project.</a:t>
                      </a:r>
                    </a:p>
                    <a:p>
                      <a:pPr lvl="1"/>
                      <a:endPar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lvl="1"/>
                      <a:r>
                        <a:rPr lang="en-US" sz="2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Committee Recommends the Following: </a:t>
                      </a:r>
                      <a:r>
                        <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Board authorize proceeding to bid this project.</a:t>
                      </a:r>
                    </a:p>
                    <a:p>
                      <a:pPr lvl="1"/>
                      <a:endParaRPr lang="en-US" sz="24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pPr lvl="1"/>
                      <a:r>
                        <a:rPr lang="en-US" sz="2400" b="1"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Board Action:  </a:t>
                      </a:r>
                      <a:r>
                        <a:rPr lang="en-US" sz="24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Approve or disapprove proceeding to bid</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ctr">
                        <a:buFont typeface="Arial" panose="020B0604020202020204" pitchFamily="34" charset="0"/>
                        <a:buNone/>
                      </a:pP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89189C88-F0E9-AD06-C6DE-744A07B22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2124168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F45E5-1252-599A-84CD-1446D8E75146}"/>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8E2E394C-2EAC-C80F-83A5-7959EA1A5DA6}"/>
              </a:ext>
            </a:extLst>
          </p:cNvPr>
          <p:cNvSpPr>
            <a:spLocks noGrp="1"/>
          </p:cNvSpPr>
          <p:nvPr>
            <p:ph type="title" idx="10"/>
            <p:custDataLst>
              <p:tags r:id="rId2"/>
            </p:custDataLst>
          </p:nvPr>
        </p:nvSpPr>
        <p:spPr>
          <a:xfrm>
            <a:off x="466344" y="196282"/>
            <a:ext cx="11277600" cy="1659950"/>
          </a:xfrm>
        </p:spPr>
        <p:txBody>
          <a:bodyPr>
            <a:normAutofit/>
          </a:bodyPr>
          <a:lstStyle/>
          <a:p>
            <a:r>
              <a:rPr lang="en-US" sz="4400" b="1" dirty="0">
                <a:latin typeface="Times New Roman" panose="02020603050405020304" pitchFamily="18" charset="0"/>
                <a:cs typeface="Times New Roman" panose="02020603050405020304" pitchFamily="18" charset="0"/>
              </a:rPr>
              <a:t>Dune 3 Proceed to Bid</a:t>
            </a:r>
            <a:endParaRPr lang="en-US" sz="4400" dirty="0"/>
          </a:p>
        </p:txBody>
      </p:sp>
      <p:sp>
        <p:nvSpPr>
          <p:cNvPr id="3" name="ContextB">
            <a:extLst>
              <a:ext uri="{FF2B5EF4-FFF2-40B4-BE49-F238E27FC236}">
                <a16:creationId xmlns:a16="http://schemas.microsoft.com/office/drawing/2014/main" id="{0AF2DABD-716B-6B2E-44B3-64058EDE85C7}"/>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30D0C00A-E140-8B02-51FD-CA9E1A2E9821}"/>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B87E53E6-61D7-B0A9-93C8-D5C3139424F3}"/>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62289328-9E77-D072-BA58-E705CE024EB3}"/>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6909D59B-7995-CCF2-EB38-76D3E3BC944F}"/>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C5F74594-C5A0-3911-C6DE-00ACD7D819D7}"/>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25033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26E43-44AE-1E26-CAD0-5D98F56ECB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DE05D-C07A-2B3B-FD05-AA7A7C409166}"/>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Current Business (cont.)</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DA7B1966-169F-279E-51E9-7004463FE9A2}"/>
              </a:ext>
            </a:extLst>
          </p:cNvPr>
          <p:cNvGraphicFramePr>
            <a:graphicFrameLocks noGrp="1"/>
          </p:cNvGraphicFramePr>
          <p:nvPr>
            <p:ph idx="1"/>
            <p:extLst>
              <p:ext uri="{D42A27DB-BD31-4B8C-83A1-F6EECF244321}">
                <p14:modId xmlns:p14="http://schemas.microsoft.com/office/powerpoint/2010/main" val="216544087"/>
              </p:ext>
            </p:extLst>
          </p:nvPr>
        </p:nvGraphicFramePr>
        <p:xfrm>
          <a:off x="838200" y="1825624"/>
          <a:ext cx="10515600" cy="515112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r>
                        <a:rPr lang="en-US" sz="3200" b="1" kern="1200" dirty="0">
                          <a:solidFill>
                            <a:schemeClr val="tx1"/>
                          </a:solidFill>
                          <a:effectLst/>
                          <a:latin typeface="Times New Roman" panose="02020603050405020304" pitchFamily="18" charset="0"/>
                          <a:ea typeface="+mn-ea"/>
                          <a:cs typeface="Times New Roman" panose="02020603050405020304" pitchFamily="18" charset="0"/>
                        </a:rPr>
                        <a:t>9.H.1.  Admin Exec Committee</a:t>
                      </a:r>
                    </a:p>
                    <a:p>
                      <a:endParaRPr lang="en-US" sz="3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Description: </a:t>
                      </a:r>
                      <a:r>
                        <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Board to review and consider addition of a temporary position for a</a:t>
                      </a:r>
                    </a:p>
                    <a:p>
                      <a:r>
                        <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Construction Inspector and approve proposed job description and salary range.</a:t>
                      </a:r>
                    </a:p>
                    <a:p>
                      <a:endPar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2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Committee Recommends the Following: </a:t>
                      </a:r>
                      <a:r>
                        <a:rPr lang="en-US"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Defer to Board for discussion.  (No quorum at committee meeting)</a:t>
                      </a:r>
                    </a:p>
                    <a:p>
                      <a:endParaRPr lang="en-US" sz="24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endParaRPr>
                    </a:p>
                    <a:p>
                      <a:r>
                        <a:rPr lang="en-US" sz="2400" b="1"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Board Action:  </a:t>
                      </a:r>
                      <a:r>
                        <a:rPr lang="en-US" sz="24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Approve or disapprove job description (Note: this position will be one of three positions already approved by the Board)</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ctr">
                        <a:buFont typeface="Arial" panose="020B0604020202020204" pitchFamily="34" charset="0"/>
                        <a:buNone/>
                      </a:pP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72D94003-B6BD-E7CC-1230-D334FAB4A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3976691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9375A-A06D-BE19-8824-2BE05AF66F01}"/>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47656C2C-33F6-17EF-41D0-6EC51E8EA252}"/>
              </a:ext>
            </a:extLst>
          </p:cNvPr>
          <p:cNvSpPr>
            <a:spLocks noGrp="1"/>
          </p:cNvSpPr>
          <p:nvPr>
            <p:ph type="title" idx="10"/>
            <p:custDataLst>
              <p:tags r:id="rId2"/>
            </p:custDataLst>
          </p:nvPr>
        </p:nvSpPr>
        <p:spPr>
          <a:xfrm>
            <a:off x="466344" y="196282"/>
            <a:ext cx="11277600" cy="1659950"/>
          </a:xfrm>
        </p:spPr>
        <p:txBody>
          <a:bodyPr>
            <a:normAutofit/>
          </a:bodyPr>
          <a:lstStyle/>
          <a:p>
            <a:r>
              <a:rPr lang="en-US" sz="4400" b="1" dirty="0">
                <a:latin typeface="Times New Roman" panose="02020603050405020304" pitchFamily="18" charset="0"/>
                <a:cs typeface="Times New Roman" panose="02020603050405020304" pitchFamily="18" charset="0"/>
              </a:rPr>
              <a:t>Approval of Inspector Job Description</a:t>
            </a:r>
            <a:endParaRPr lang="en-US" sz="4400" dirty="0"/>
          </a:p>
        </p:txBody>
      </p:sp>
      <p:sp>
        <p:nvSpPr>
          <p:cNvPr id="3" name="ContextB">
            <a:extLst>
              <a:ext uri="{FF2B5EF4-FFF2-40B4-BE49-F238E27FC236}">
                <a16:creationId xmlns:a16="http://schemas.microsoft.com/office/drawing/2014/main" id="{2AA87D86-3CC9-A3E1-2B4E-2FABC0204297}"/>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D5450AC3-1EFE-8BE8-02CF-3BBE477039D2}"/>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DD797641-339D-DBF3-CCF1-E5014815452A}"/>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B3517712-E51F-0359-95F3-BBA9C268ECEE}"/>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D68C1E97-2CB9-70B1-0867-47D7FCA0A8F6}"/>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E6750D83-FDD2-50D8-EB70-AC9225913801}"/>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305756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B33F1-E43C-8741-B121-C36E4ECFC2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13F44-0835-9BAB-12C9-58E09DA17294}"/>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Current Business (cont.)</a:t>
            </a:r>
          </a:p>
        </p:txBody>
      </p:sp>
      <p:graphicFrame>
        <p:nvGraphicFramePr>
          <p:cNvPr id="6" name="Content Placeholder 5">
            <a:extLst>
              <a:ext uri="{FF2B5EF4-FFF2-40B4-BE49-F238E27FC236}">
                <a16:creationId xmlns:a16="http://schemas.microsoft.com/office/drawing/2014/main" id="{768E1517-B546-36A3-1F3C-CF50A62DF1B0}"/>
              </a:ext>
            </a:extLst>
          </p:cNvPr>
          <p:cNvGraphicFramePr>
            <a:graphicFrameLocks noGrp="1"/>
          </p:cNvGraphicFramePr>
          <p:nvPr>
            <p:ph idx="1"/>
            <p:extLst>
              <p:ext uri="{D42A27DB-BD31-4B8C-83A1-F6EECF244321}">
                <p14:modId xmlns:p14="http://schemas.microsoft.com/office/powerpoint/2010/main" val="1342783751"/>
              </p:ext>
            </p:extLst>
          </p:nvPr>
        </p:nvGraphicFramePr>
        <p:xfrm>
          <a:off x="838200" y="1825624"/>
          <a:ext cx="10515600" cy="43211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321176">
                <a:tc>
                  <a:txBody>
                    <a:bodyPr/>
                    <a:lstStyle/>
                    <a:p>
                      <a:pPr marL="0" indent="0" algn="l">
                        <a:buFont typeface="Arial" panose="020B0604020202020204"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r>
                        <a:rPr lang="en-US" sz="2400" dirty="0">
                          <a:solidFill>
                            <a:schemeClr val="tx1"/>
                          </a:solidFill>
                          <a:latin typeface="Times New Roman" panose="02020603050405020304" pitchFamily="18" charset="0"/>
                          <a:cs typeface="Times New Roman" panose="02020603050405020304" pitchFamily="18" charset="0"/>
                        </a:rPr>
                        <a:t>9.I.       General Manager Compensation </a:t>
                      </a:r>
                    </a:p>
                    <a:p>
                      <a:pPr marL="0" indent="0" algn="l">
                        <a:buFont typeface="Arial" panose="020B0604020202020204"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r>
                        <a:rPr lang="en-US" sz="2400" dirty="0">
                          <a:solidFill>
                            <a:schemeClr val="tx1"/>
                          </a:solidFill>
                          <a:latin typeface="Times New Roman" panose="02020603050405020304" pitchFamily="18" charset="0"/>
                          <a:cs typeface="Times New Roman" panose="02020603050405020304" pitchFamily="18" charset="0"/>
                        </a:rPr>
                        <a:t>              Description: </a:t>
                      </a:r>
                      <a:r>
                        <a:rPr lang="en-US" sz="2400" b="0" dirty="0">
                          <a:solidFill>
                            <a:schemeClr val="tx1"/>
                          </a:solidFill>
                          <a:latin typeface="Times New Roman" panose="02020603050405020304" pitchFamily="18" charset="0"/>
                          <a:cs typeface="Times New Roman" panose="02020603050405020304" pitchFamily="18" charset="0"/>
                        </a:rPr>
                        <a:t>Board to consider and adjustment to the General Manager’s compensation </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a:p>
                      <a:pPr marL="571500" lvl="0" indent="-571500" algn="l">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571500" lvl="0" indent="-571500" algn="l">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endParaRPr lang="en-US" sz="24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E788E739-7214-6E74-8F98-1F87FAD53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95478347-ECCB-6CF3-F292-0158A506DBCA}"/>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Tree>
    <p:extLst>
      <p:ext uri="{BB962C8B-B14F-4D97-AF65-F5344CB8AC3E}">
        <p14:creationId xmlns:p14="http://schemas.microsoft.com/office/powerpoint/2010/main" val="2514492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52238-4ADA-065D-E347-DEEA74B5894C}"/>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048B041C-3C82-9791-880C-36567AD87F41}"/>
              </a:ext>
            </a:extLst>
          </p:cNvPr>
          <p:cNvSpPr>
            <a:spLocks noGrp="1"/>
          </p:cNvSpPr>
          <p:nvPr>
            <p:ph type="title" idx="10"/>
            <p:custDataLst>
              <p:tags r:id="rId2"/>
            </p:custDataLst>
          </p:nvPr>
        </p:nvSpPr>
        <p:spPr>
          <a:xfrm>
            <a:off x="466344" y="196282"/>
            <a:ext cx="11277600" cy="1659950"/>
          </a:xfrm>
        </p:spPr>
        <p:txBody>
          <a:bodyPr>
            <a:normAutofit/>
          </a:bodyPr>
          <a:lstStyle/>
          <a:p>
            <a:r>
              <a:rPr lang="en-US" sz="4400" b="1" dirty="0">
                <a:latin typeface="Times New Roman" panose="02020603050405020304" pitchFamily="18" charset="0"/>
                <a:cs typeface="Times New Roman" panose="02020603050405020304" pitchFamily="18" charset="0"/>
              </a:rPr>
              <a:t>GM Compensation </a:t>
            </a:r>
            <a:endParaRPr lang="en-US" sz="4400" dirty="0"/>
          </a:p>
        </p:txBody>
      </p:sp>
      <p:sp>
        <p:nvSpPr>
          <p:cNvPr id="3" name="ContextB">
            <a:extLst>
              <a:ext uri="{FF2B5EF4-FFF2-40B4-BE49-F238E27FC236}">
                <a16:creationId xmlns:a16="http://schemas.microsoft.com/office/drawing/2014/main" id="{2DC55CBF-506B-DC1C-1AF0-3BA81D57DA35}"/>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62B6E58A-F68E-020C-FCA2-ED5727F5BB75}"/>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1824E69F-2A51-3D9F-6303-F579BA493F8D}"/>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DD0B0A99-DF52-BBB9-6184-005AC8701728}"/>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BB3CF0B4-FDF1-DF1C-7BFC-6E8373367AB5}"/>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1A780026-711D-A88E-9A2F-6390E0EF3A99}"/>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427449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77E5B-C203-E073-D215-C948AEEFC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F6CC6-103F-4E2F-E58F-04C519F271EE}"/>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GM Report</a:t>
            </a:r>
            <a:br>
              <a:rPr lang="en-US" dirty="0">
                <a:latin typeface="Amasis MT Pro Black" panose="02040A04050005020304" pitchFamily="18" charset="0"/>
              </a:rPr>
            </a:br>
            <a:r>
              <a:rPr lang="en-US" dirty="0">
                <a:latin typeface="Amasis MT Pro Black" panose="02040A04050005020304" pitchFamily="18" charset="0"/>
              </a:rPr>
              <a:t>Water District Data</a:t>
            </a:r>
          </a:p>
        </p:txBody>
      </p:sp>
      <p:graphicFrame>
        <p:nvGraphicFramePr>
          <p:cNvPr id="6" name="Content Placeholder 5">
            <a:extLst>
              <a:ext uri="{FF2B5EF4-FFF2-40B4-BE49-F238E27FC236}">
                <a16:creationId xmlns:a16="http://schemas.microsoft.com/office/drawing/2014/main" id="{6FB04DB9-4686-6847-EF61-7A95BD9CD775}"/>
              </a:ext>
            </a:extLst>
          </p:cNvPr>
          <p:cNvGraphicFramePr>
            <a:graphicFrameLocks noGrp="1"/>
          </p:cNvGraphicFramePr>
          <p:nvPr>
            <p:ph idx="1"/>
            <p:extLst>
              <p:ext uri="{D42A27DB-BD31-4B8C-83A1-F6EECF244321}">
                <p14:modId xmlns:p14="http://schemas.microsoft.com/office/powerpoint/2010/main" val="419225150"/>
              </p:ext>
            </p:extLst>
          </p:nvPr>
        </p:nvGraphicFramePr>
        <p:xfrm>
          <a:off x="838200" y="1825624"/>
          <a:ext cx="10515600" cy="44805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321176">
                <a:tc>
                  <a:txBody>
                    <a:bodyPr/>
                    <a:lstStyle/>
                    <a:p>
                      <a:pPr marL="0" indent="0" algn="l">
                        <a:buFont typeface="Arial" panose="020B0604020202020204" pitchFamily="34" charset="0"/>
                        <a:buNone/>
                      </a:pPr>
                      <a:r>
                        <a:rPr lang="en-US" sz="2400" dirty="0">
                          <a:solidFill>
                            <a:schemeClr val="tx1"/>
                          </a:solidFill>
                          <a:latin typeface="Times New Roman" panose="02020603050405020304" pitchFamily="18" charset="0"/>
                          <a:cs typeface="Times New Roman" panose="02020603050405020304" pitchFamily="18" charset="0"/>
                        </a:rPr>
                        <a:t>9.J. GM Report</a:t>
                      </a:r>
                    </a:p>
                    <a:p>
                      <a:pPr marL="0" indent="0" algn="l">
                        <a:buFont typeface="Arial" panose="020B0604020202020204"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Employee Injury Report</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NSTR</a:t>
                      </a:r>
                    </a:p>
                    <a:p>
                      <a:pPr marL="571500" lvl="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Conservation</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WaterSmart data.     65 Conversations,  17 Field Visits</a:t>
                      </a:r>
                    </a:p>
                    <a:p>
                      <a:pPr marL="571500" lvl="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Delinquent Account Lock-offs</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August = 62</a:t>
                      </a:r>
                    </a:p>
                    <a:p>
                      <a:pPr marL="571500" lvl="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Water Waste Incidents =  2,031 via WaterSmart,  17 Field visits</a:t>
                      </a:r>
                    </a:p>
                    <a:p>
                      <a:pPr marL="571500" lvl="0" indent="-571500" algn="l">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571500" lvl="0" indent="-571500" algn="l">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endParaRPr lang="en-US" sz="24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DDE0742C-C7A9-EDF0-B892-2D57C513D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32DF7A0A-BAE0-A730-65CF-631B9ADA7252}"/>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Tree>
    <p:extLst>
      <p:ext uri="{BB962C8B-B14F-4D97-AF65-F5344CB8AC3E}">
        <p14:creationId xmlns:p14="http://schemas.microsoft.com/office/powerpoint/2010/main" val="55413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C61C2-40FE-A750-E2FC-65DF53380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4D2CA-3092-F2D0-0FF3-6D9447F27A22}"/>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October Board Meeting</a:t>
            </a:r>
          </a:p>
        </p:txBody>
      </p:sp>
      <p:graphicFrame>
        <p:nvGraphicFramePr>
          <p:cNvPr id="6" name="Content Placeholder 5">
            <a:extLst>
              <a:ext uri="{FF2B5EF4-FFF2-40B4-BE49-F238E27FC236}">
                <a16:creationId xmlns:a16="http://schemas.microsoft.com/office/drawing/2014/main" id="{84D05969-473E-B683-E641-CEF0958DE86E}"/>
              </a:ext>
            </a:extLst>
          </p:cNvPr>
          <p:cNvGraphicFramePr>
            <a:graphicFrameLocks noGrp="1"/>
          </p:cNvGraphicFramePr>
          <p:nvPr>
            <p:ph idx="1"/>
            <p:extLst>
              <p:ext uri="{D42A27DB-BD31-4B8C-83A1-F6EECF244321}">
                <p14:modId xmlns:p14="http://schemas.microsoft.com/office/powerpoint/2010/main" val="3589811953"/>
              </p:ext>
            </p:extLst>
          </p:nvPr>
        </p:nvGraphicFramePr>
        <p:xfrm>
          <a:off x="838200" y="1825624"/>
          <a:ext cx="10515600" cy="5032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5032376">
                <a:tc>
                  <a:txBody>
                    <a:bodyPr/>
                    <a:lstStyle/>
                    <a:p>
                      <a:pPr marL="0" indent="0" algn="ctr">
                        <a:buFont typeface="Arial" panose="020B0604020202020204" pitchFamily="34" charset="0"/>
                        <a:buNone/>
                      </a:pPr>
                      <a:endParaRPr lang="en-US" sz="4000" b="1" dirty="0">
                        <a:solidFill>
                          <a:schemeClr val="tx1"/>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endParaRPr lang="en-US" sz="4000" b="1" dirty="0">
                        <a:solidFill>
                          <a:schemeClr val="tx1"/>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en-US" sz="4000" b="1" dirty="0">
                          <a:solidFill>
                            <a:schemeClr val="tx1"/>
                          </a:solidFill>
                          <a:latin typeface="Times New Roman" panose="02020603050405020304" pitchFamily="18" charset="0"/>
                          <a:cs typeface="Times New Roman" panose="02020603050405020304" pitchFamily="18" charset="0"/>
                        </a:rPr>
                        <a:t>7. 	Closed Session</a:t>
                      </a:r>
                      <a:endParaRPr lang="en-US" sz="32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39E4D409-80CA-495D-F008-E11110BB0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4083709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9432E-3840-01C0-B036-AB6622918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E325C-9028-B392-505D-1FC47238484D}"/>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GM Report</a:t>
            </a:r>
            <a:br>
              <a:rPr lang="en-US" dirty="0">
                <a:latin typeface="Amasis MT Pro Black" panose="02040A04050005020304" pitchFamily="18" charset="0"/>
              </a:rPr>
            </a:br>
            <a:r>
              <a:rPr lang="en-US" dirty="0">
                <a:latin typeface="Amasis MT Pro Black" panose="02040A04050005020304" pitchFamily="18" charset="0"/>
              </a:rPr>
              <a:t>Legislative Update</a:t>
            </a:r>
          </a:p>
        </p:txBody>
      </p:sp>
      <p:graphicFrame>
        <p:nvGraphicFramePr>
          <p:cNvPr id="6" name="Content Placeholder 5">
            <a:extLst>
              <a:ext uri="{FF2B5EF4-FFF2-40B4-BE49-F238E27FC236}">
                <a16:creationId xmlns:a16="http://schemas.microsoft.com/office/drawing/2014/main" id="{16C7E6BB-C81B-BB98-737B-E836F4A8C4FA}"/>
              </a:ext>
            </a:extLst>
          </p:cNvPr>
          <p:cNvGraphicFramePr>
            <a:graphicFrameLocks noGrp="1"/>
          </p:cNvGraphicFramePr>
          <p:nvPr>
            <p:ph idx="1"/>
            <p:extLst>
              <p:ext uri="{D42A27DB-BD31-4B8C-83A1-F6EECF244321}">
                <p14:modId xmlns:p14="http://schemas.microsoft.com/office/powerpoint/2010/main" val="375254562"/>
              </p:ext>
            </p:extLst>
          </p:nvPr>
        </p:nvGraphicFramePr>
        <p:xfrm>
          <a:off x="838200" y="1825624"/>
          <a:ext cx="10515600" cy="494093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940936">
                <a:tc>
                  <a:txBody>
                    <a:bodyPr/>
                    <a:lstStyle/>
                    <a:p>
                      <a:pPr marL="0" indent="0" algn="l">
                        <a:buFont typeface="Arial" panose="020B0604020202020204" pitchFamily="34" charset="0"/>
                        <a:buNone/>
                      </a:pPr>
                      <a:r>
                        <a:rPr lang="en-US" sz="2400" dirty="0">
                          <a:solidFill>
                            <a:schemeClr val="tx1"/>
                          </a:solidFill>
                          <a:latin typeface="Times New Roman" panose="02020603050405020304" pitchFamily="18" charset="0"/>
                          <a:cs typeface="Times New Roman" panose="02020603050405020304" pitchFamily="18" charset="0"/>
                        </a:rPr>
                        <a:t>9.J. GM Report</a:t>
                      </a:r>
                    </a:p>
                    <a:p>
                      <a:pPr marL="571500" indent="-571500" algn="l">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AB 1413 (Papan)  2 year bill, could return in Jan 2026</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WD continues to be opposed unless amended</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Last language was not clear and Bill was delayed awaiting cancellation or revision</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latin typeface="Times New Roman" panose="02020603050405020304" pitchFamily="18" charset="0"/>
                          <a:cs typeface="Times New Roman" panose="02020603050405020304" pitchFamily="18" charset="0"/>
                        </a:rPr>
                        <a:t>2 year bill, could return in Jan 2026</a:t>
                      </a:r>
                    </a:p>
                    <a:p>
                      <a:pPr marL="0" indent="0" algn="l">
                        <a:buFont typeface="Arial" panose="020B0604020202020204"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AB 1466 (Hart) Revised Bill supported by IWVWD</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Signed by Governor into law 10-11-2025</a:t>
                      </a:r>
                    </a:p>
                    <a:p>
                      <a:pPr marL="457200" lvl="1" indent="0" algn="l">
                        <a:buFont typeface="Arial" panose="020B0604020202020204"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324319DB-023E-AC95-9228-509A01EFA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C6448200-6F31-F262-2434-231B706D8313}"/>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Tree>
    <p:extLst>
      <p:ext uri="{BB962C8B-B14F-4D97-AF65-F5344CB8AC3E}">
        <p14:creationId xmlns:p14="http://schemas.microsoft.com/office/powerpoint/2010/main" val="327114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43597-BD33-5429-6898-CF22F852E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80B0E-7D3E-3AE8-AD6C-69B752625B01}"/>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GM Report</a:t>
            </a:r>
            <a:br>
              <a:rPr lang="en-US" dirty="0">
                <a:latin typeface="Amasis MT Pro Black" panose="02040A04050005020304" pitchFamily="18" charset="0"/>
              </a:rPr>
            </a:br>
            <a:r>
              <a:rPr lang="en-US" dirty="0">
                <a:latin typeface="Amasis MT Pro Black" panose="02040A04050005020304" pitchFamily="18" charset="0"/>
              </a:rPr>
              <a:t>Misc. Updates</a:t>
            </a:r>
          </a:p>
        </p:txBody>
      </p:sp>
      <p:graphicFrame>
        <p:nvGraphicFramePr>
          <p:cNvPr id="6" name="Content Placeholder 5">
            <a:extLst>
              <a:ext uri="{FF2B5EF4-FFF2-40B4-BE49-F238E27FC236}">
                <a16:creationId xmlns:a16="http://schemas.microsoft.com/office/drawing/2014/main" id="{3653A274-988B-A4FA-534B-70C8E667623A}"/>
              </a:ext>
            </a:extLst>
          </p:cNvPr>
          <p:cNvGraphicFramePr>
            <a:graphicFrameLocks noGrp="1"/>
          </p:cNvGraphicFramePr>
          <p:nvPr>
            <p:ph idx="1"/>
            <p:extLst>
              <p:ext uri="{D42A27DB-BD31-4B8C-83A1-F6EECF244321}">
                <p14:modId xmlns:p14="http://schemas.microsoft.com/office/powerpoint/2010/main" val="4236324314"/>
              </p:ext>
            </p:extLst>
          </p:nvPr>
        </p:nvGraphicFramePr>
        <p:xfrm>
          <a:off x="838200" y="1825624"/>
          <a:ext cx="10515600" cy="494093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940936">
                <a:tc>
                  <a:txBody>
                    <a:bodyPr/>
                    <a:lstStyle/>
                    <a:p>
                      <a:pPr marL="0" indent="0" algn="l">
                        <a:buFont typeface="Arial" panose="020B0604020202020204" pitchFamily="34" charset="0"/>
                        <a:buNone/>
                      </a:pPr>
                      <a:r>
                        <a:rPr lang="en-US" sz="2400" dirty="0">
                          <a:solidFill>
                            <a:schemeClr val="tx1"/>
                          </a:solidFill>
                          <a:latin typeface="Times New Roman" panose="02020603050405020304" pitchFamily="18" charset="0"/>
                          <a:cs typeface="Times New Roman" panose="02020603050405020304" pitchFamily="18" charset="0"/>
                        </a:rPr>
                        <a:t>9.J. 1. GM Report</a:t>
                      </a:r>
                    </a:p>
                    <a:p>
                      <a:pPr marL="0" indent="0" algn="l">
                        <a:buFont typeface="Arial" panose="020B0604020202020204"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a:p>
                      <a:pPr marL="971550" lvl="1" indent="-514350" algn="l">
                        <a:buFont typeface="Arial" panose="020B0604020202020204" pitchFamily="34" charset="0"/>
                        <a:buAutoNum type="romanLcPeriod"/>
                      </a:pPr>
                      <a:r>
                        <a:rPr lang="en-US" sz="2400" dirty="0">
                          <a:solidFill>
                            <a:schemeClr val="tx1"/>
                          </a:solidFill>
                          <a:latin typeface="Times New Roman" panose="02020603050405020304" pitchFamily="18" charset="0"/>
                          <a:cs typeface="Times New Roman" panose="02020603050405020304" pitchFamily="18" charset="0"/>
                        </a:rPr>
                        <a:t>Update on leaks and water usage at both individual homes and landlord owned properties.</a:t>
                      </a:r>
                    </a:p>
                    <a:p>
                      <a:pPr marL="457200" lvl="1" indent="0" algn="l">
                        <a:buFont typeface="Arial" panose="020B0604020202020204"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a:p>
                      <a:pPr marL="457200" lvl="1" indent="0" algn="l">
                        <a:buFont typeface="Arial" panose="020B0604020202020204" pitchFamily="34" charset="0"/>
                        <a:buNone/>
                      </a:pPr>
                      <a:r>
                        <a:rPr lang="en-US" sz="2400" dirty="0">
                          <a:solidFill>
                            <a:schemeClr val="tx1"/>
                          </a:solidFill>
                          <a:latin typeface="Times New Roman" panose="02020603050405020304" pitchFamily="18" charset="0"/>
                          <a:cs typeface="Times New Roman" panose="02020603050405020304" pitchFamily="18" charset="0"/>
                        </a:rPr>
                        <a:t>ii. Update on Rand Communities Service District recovery efforts and potential mutual aid agreement.</a:t>
                      </a:r>
                    </a:p>
                    <a:p>
                      <a:pPr marL="457200" lvl="1" indent="0" algn="l">
                        <a:buFont typeface="Arial" panose="020B0604020202020204"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a:p>
                      <a:pPr marL="457200" lvl="1" indent="0" algn="l">
                        <a:buFont typeface="Arial" panose="020B0604020202020204" pitchFamily="34" charset="0"/>
                        <a:buNone/>
                      </a:pPr>
                      <a:r>
                        <a:rPr lang="en-US" sz="2400" dirty="0">
                          <a:solidFill>
                            <a:schemeClr val="tx1"/>
                          </a:solidFill>
                          <a:latin typeface="Times New Roman" panose="02020603050405020304" pitchFamily="18" charset="0"/>
                          <a:cs typeface="Times New Roman" panose="02020603050405020304" pitchFamily="18" charset="0"/>
                        </a:rPr>
                        <a:t>iii. Update on Inyo County Code Enforcement call.  Allegations of trash on WD property in Inyo County.</a:t>
                      </a:r>
                    </a:p>
                    <a:p>
                      <a:pPr marL="0" indent="0" algn="l">
                        <a:buFont typeface="Arial" panose="020B0604020202020204"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684D5EB0-4BC9-5368-CC2C-ED3306AB9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A4640BCC-0718-14F8-6C98-E7CB6D5B6476}"/>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Tree>
    <p:extLst>
      <p:ext uri="{BB962C8B-B14F-4D97-AF65-F5344CB8AC3E}">
        <p14:creationId xmlns:p14="http://schemas.microsoft.com/office/powerpoint/2010/main" val="393355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6B3CE-93EA-28F5-2F02-688315898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BC8362-546E-425A-7F6E-0518FCF37BF6}"/>
              </a:ext>
            </a:extLst>
          </p:cNvPr>
          <p:cNvSpPr>
            <a:spLocks noGrp="1"/>
          </p:cNvSpPr>
          <p:nvPr>
            <p:ph type="title"/>
          </p:nvPr>
        </p:nvSpPr>
        <p:spPr>
          <a:xfrm>
            <a:off x="2246541" y="323735"/>
            <a:ext cx="8752840" cy="1325563"/>
          </a:xfrm>
          <a:ln w="31750">
            <a:solidFill>
              <a:schemeClr val="accent1">
                <a:lumMod val="75000"/>
              </a:schemeClr>
            </a:solidFill>
          </a:ln>
        </p:spPr>
        <p:txBody>
          <a:bodyPr>
            <a:normAutofit fontScale="90000"/>
          </a:bodyPr>
          <a:lstStyle/>
          <a:p>
            <a:pPr algn="ctr"/>
            <a:br>
              <a:rPr lang="en-US" sz="3200" dirty="0">
                <a:latin typeface="Amasis MT Pro Black" panose="02040A04050005020304" pitchFamily="18" charset="0"/>
                <a:cs typeface="Times New Roman" panose="02020603050405020304" pitchFamily="18" charset="0"/>
              </a:rPr>
            </a:br>
            <a:r>
              <a:rPr lang="en-US" sz="3200" dirty="0">
                <a:latin typeface="Amasis MT Pro Black" panose="02040A04050005020304" pitchFamily="18" charset="0"/>
                <a:cs typeface="Times New Roman" panose="02020603050405020304" pitchFamily="18" charset="0"/>
              </a:rPr>
              <a:t>Board Member Requested Discussion</a:t>
            </a:r>
            <a:br>
              <a:rPr lang="en-US" sz="3200" dirty="0">
                <a:latin typeface="Amasis MT Pro Black" panose="02040A04050005020304" pitchFamily="18" charset="0"/>
                <a:cs typeface="Times New Roman" panose="02020603050405020304" pitchFamily="18" charset="0"/>
              </a:rPr>
            </a:br>
            <a:r>
              <a:rPr lang="en-US" sz="3200" dirty="0">
                <a:latin typeface="Amasis MT Pro Black" panose="02040A04050005020304" pitchFamily="18" charset="0"/>
                <a:cs typeface="Times New Roman" panose="02020603050405020304" pitchFamily="18" charset="0"/>
              </a:rPr>
              <a:t>Lawn Removal</a:t>
            </a:r>
            <a:br>
              <a:rPr lang="en-US" sz="3200" dirty="0">
                <a:latin typeface="Amasis MT Pro Black" panose="02040A04050005020304" pitchFamily="18" charset="0"/>
                <a:cs typeface="Times New Roman" panose="02020603050405020304" pitchFamily="18" charset="0"/>
              </a:rPr>
            </a:br>
            <a:endParaRPr lang="en-US" sz="3200"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D663FC07-C7B7-C188-C0A7-ECF3206D394F}"/>
              </a:ext>
            </a:extLst>
          </p:cNvPr>
          <p:cNvGraphicFramePr>
            <a:graphicFrameLocks noGrp="1"/>
          </p:cNvGraphicFramePr>
          <p:nvPr>
            <p:ph idx="1"/>
            <p:extLst>
              <p:ext uri="{D42A27DB-BD31-4B8C-83A1-F6EECF244321}">
                <p14:modId xmlns:p14="http://schemas.microsoft.com/office/powerpoint/2010/main" val="1505553740"/>
              </p:ext>
            </p:extLst>
          </p:nvPr>
        </p:nvGraphicFramePr>
        <p:xfrm>
          <a:off x="838200" y="1825624"/>
          <a:ext cx="10515600" cy="4270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270376">
                <a:tc>
                  <a:txBody>
                    <a:bodyPr/>
                    <a:lstStyle/>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9.J.2.  Cash for Grass/Lawn Removal discussion</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Description: Board to discussion potential water savings of removing more lawns in the Valley.</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6E66924F-1225-1E99-E7F7-81278C17E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3175101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2B960-ED14-E6BD-6D88-C5C8268BE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2BA6E-F109-4EC0-2A66-3A3DB1180685}"/>
              </a:ext>
            </a:extLst>
          </p:cNvPr>
          <p:cNvSpPr>
            <a:spLocks noGrp="1"/>
          </p:cNvSpPr>
          <p:nvPr>
            <p:ph type="title"/>
          </p:nvPr>
        </p:nvSpPr>
        <p:spPr>
          <a:xfrm>
            <a:off x="2246541" y="323735"/>
            <a:ext cx="8752840" cy="1325563"/>
          </a:xfrm>
          <a:ln w="31750">
            <a:solidFill>
              <a:schemeClr val="accent1">
                <a:lumMod val="75000"/>
              </a:schemeClr>
            </a:solidFill>
          </a:ln>
        </p:spPr>
        <p:txBody>
          <a:bodyPr>
            <a:normAutofit fontScale="90000"/>
          </a:bodyPr>
          <a:lstStyle/>
          <a:p>
            <a:pPr algn="ctr"/>
            <a:br>
              <a:rPr lang="en-US" sz="3200" dirty="0">
                <a:latin typeface="Amasis MT Pro Black" panose="02040A04050005020304" pitchFamily="18" charset="0"/>
                <a:cs typeface="Times New Roman" panose="02020603050405020304" pitchFamily="18" charset="0"/>
              </a:rPr>
            </a:br>
            <a:r>
              <a:rPr lang="en-US" sz="3200" dirty="0">
                <a:latin typeface="Amasis MT Pro Black" panose="02040A04050005020304" pitchFamily="18" charset="0"/>
                <a:cs typeface="Times New Roman" panose="02020603050405020304" pitchFamily="18" charset="0"/>
              </a:rPr>
              <a:t>GM Report </a:t>
            </a:r>
            <a:br>
              <a:rPr lang="en-US" sz="3200" dirty="0">
                <a:latin typeface="Amasis MT Pro Black" panose="02040A04050005020304" pitchFamily="18" charset="0"/>
                <a:cs typeface="Times New Roman" panose="02020603050405020304" pitchFamily="18" charset="0"/>
              </a:rPr>
            </a:br>
            <a:r>
              <a:rPr lang="en-US" sz="3200" dirty="0">
                <a:latin typeface="Amasis MT Pro Black" panose="02040A04050005020304" pitchFamily="18" charset="0"/>
                <a:cs typeface="Times New Roman" panose="02020603050405020304" pitchFamily="18" charset="0"/>
              </a:rPr>
              <a:t>Committee Meeting Updates</a:t>
            </a:r>
            <a:br>
              <a:rPr lang="en-US" sz="3200" dirty="0">
                <a:latin typeface="Amasis MT Pro Black" panose="02040A04050005020304" pitchFamily="18" charset="0"/>
                <a:cs typeface="Times New Roman" panose="02020603050405020304" pitchFamily="18" charset="0"/>
              </a:rPr>
            </a:br>
            <a:endParaRPr lang="en-US" sz="3200"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4B75D253-1594-58B1-0903-368B5643BB1D}"/>
              </a:ext>
            </a:extLst>
          </p:cNvPr>
          <p:cNvGraphicFramePr>
            <a:graphicFrameLocks noGrp="1"/>
          </p:cNvGraphicFramePr>
          <p:nvPr>
            <p:ph idx="1"/>
            <p:extLst>
              <p:ext uri="{D42A27DB-BD31-4B8C-83A1-F6EECF244321}">
                <p14:modId xmlns:p14="http://schemas.microsoft.com/office/powerpoint/2010/main" val="1638540021"/>
              </p:ext>
            </p:extLst>
          </p:nvPr>
        </p:nvGraphicFramePr>
        <p:xfrm>
          <a:off x="838200" y="1825624"/>
          <a:ext cx="10515600" cy="4270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270376">
                <a:tc>
                  <a:txBody>
                    <a:bodyPr/>
                    <a:lstStyle/>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9.J.3.  Committee Meeting updates</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Finance Committee – All items covered elsewhere in this briefing</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Plant and Equipment – All items covered elsewhere in this briefing</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Admin/Exec – All items covered elsewhere in this briefing</a:t>
                      </a:r>
                      <a:endParaRPr lang="en-US" sz="1800" b="1" u="sng" kern="1200" dirty="0">
                        <a:solidFill>
                          <a:schemeClr val="lt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US" sz="1800" b="1" u="sng" kern="1200" dirty="0">
                        <a:solidFill>
                          <a:schemeClr val="lt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Special Committee for Inyokern CSD  (To Committee Members for Report)</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8A6FB186-9FCA-31F3-BB1C-2DA3B1448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744852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44BA3-593B-1C1E-1968-5BFD8092B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39868-513C-8CC5-23FE-D3F022154DC9}"/>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GM Report</a:t>
            </a:r>
            <a:br>
              <a:rPr lang="en-US" dirty="0">
                <a:latin typeface="Amasis MT Pro Black" panose="02040A04050005020304" pitchFamily="18" charset="0"/>
              </a:rPr>
            </a:br>
            <a:r>
              <a:rPr lang="en-US" dirty="0">
                <a:latin typeface="Amasis MT Pro Black" panose="02040A04050005020304" pitchFamily="18" charset="0"/>
              </a:rPr>
              <a:t>WD Public Outreach</a:t>
            </a:r>
          </a:p>
        </p:txBody>
      </p:sp>
      <p:graphicFrame>
        <p:nvGraphicFramePr>
          <p:cNvPr id="6" name="Content Placeholder 5">
            <a:extLst>
              <a:ext uri="{FF2B5EF4-FFF2-40B4-BE49-F238E27FC236}">
                <a16:creationId xmlns:a16="http://schemas.microsoft.com/office/drawing/2014/main" id="{9E431E75-DDCB-AAC8-7CD8-DC376A5E1113}"/>
              </a:ext>
            </a:extLst>
          </p:cNvPr>
          <p:cNvGraphicFramePr>
            <a:graphicFrameLocks noGrp="1"/>
          </p:cNvGraphicFramePr>
          <p:nvPr>
            <p:ph idx="1"/>
            <p:extLst>
              <p:ext uri="{D42A27DB-BD31-4B8C-83A1-F6EECF244321}">
                <p14:modId xmlns:p14="http://schemas.microsoft.com/office/powerpoint/2010/main" val="325571082"/>
              </p:ext>
            </p:extLst>
          </p:nvPr>
        </p:nvGraphicFramePr>
        <p:xfrm>
          <a:off x="838200" y="1825624"/>
          <a:ext cx="10515600" cy="44805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270376">
                <a:tc>
                  <a:txBody>
                    <a:bodyPr/>
                    <a:lstStyle/>
                    <a:p>
                      <a:pPr marL="0" indent="0" algn="l">
                        <a:buFont typeface="Arial" panose="020B0604020202020204" pitchFamily="34" charset="0"/>
                        <a:buNone/>
                      </a:pPr>
                      <a:r>
                        <a:rPr lang="en-US" sz="2400" dirty="0">
                          <a:solidFill>
                            <a:schemeClr val="tx1"/>
                          </a:solidFill>
                          <a:latin typeface="Times New Roman" panose="02020603050405020304" pitchFamily="18" charset="0"/>
                          <a:cs typeface="Times New Roman" panose="02020603050405020304" pitchFamily="18" charset="0"/>
                        </a:rPr>
                        <a:t>9.J.4.</a:t>
                      </a:r>
                    </a:p>
                    <a:p>
                      <a:pPr marL="57150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Upcoming</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NSTR</a:t>
                      </a:r>
                    </a:p>
                    <a:p>
                      <a:pPr marL="571500" lvl="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Since the last Board Meeting</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Two Farmers Market Events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latin typeface="Times New Roman" panose="02020603050405020304" pitchFamily="18" charset="0"/>
                          <a:cs typeface="Times New Roman" panose="02020603050405020304" pitchFamily="18" charset="0"/>
                        </a:rPr>
                        <a:t>Social Media</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WD Social Media focused on positive and productive community feedback, and conservation (California Water Professionals Appreciation Week)</a:t>
                      </a:r>
                    </a:p>
                    <a:p>
                      <a:pPr marL="571500" lvl="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News Media</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GA has new FB page, no content as of last week</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Article on CSD Consolidation may have some errors</a:t>
                      </a:r>
                    </a:p>
                  </a:txBody>
                  <a:tcPr>
                    <a:solidFill>
                      <a:schemeClr val="bg2">
                        <a:lumMod val="9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73C1B3D1-9384-0AEE-D9C0-F06B4966E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2CAEE8CE-B821-94E5-53AB-CF7CADC4D976}"/>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Tree>
    <p:extLst>
      <p:ext uri="{BB962C8B-B14F-4D97-AF65-F5344CB8AC3E}">
        <p14:creationId xmlns:p14="http://schemas.microsoft.com/office/powerpoint/2010/main" val="3216046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2F714-1007-9D57-E3B5-426E80718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9E320A-86D1-91BB-D79E-DE3705E1AF3D}"/>
              </a:ext>
            </a:extLst>
          </p:cNvPr>
          <p:cNvSpPr>
            <a:spLocks noGrp="1"/>
          </p:cNvSpPr>
          <p:nvPr>
            <p:ph type="title"/>
          </p:nvPr>
        </p:nvSpPr>
        <p:spPr>
          <a:xfrm>
            <a:off x="2600960" y="365125"/>
            <a:ext cx="8752840" cy="1344643"/>
          </a:xfrm>
          <a:ln w="31750">
            <a:solidFill>
              <a:schemeClr val="accent1">
                <a:lumMod val="75000"/>
              </a:schemeClr>
            </a:solidFill>
          </a:ln>
        </p:spPr>
        <p:txBody>
          <a:bodyPr>
            <a:normAutofit fontScale="90000"/>
          </a:bodyPr>
          <a:lstStyle/>
          <a:p>
            <a:pPr algn="ctr"/>
            <a:br>
              <a:rPr lang="en-US" dirty="0">
                <a:latin typeface="Amasis MT Pro Black" panose="02040A04050005020304" pitchFamily="18" charset="0"/>
              </a:rPr>
            </a:br>
            <a:r>
              <a:rPr lang="en-US" dirty="0">
                <a:latin typeface="Amasis MT Pro Black" panose="02040A04050005020304" pitchFamily="18" charset="0"/>
              </a:rPr>
              <a:t>Staff Updates </a:t>
            </a:r>
            <a:br>
              <a:rPr lang="en-US" dirty="0">
                <a:latin typeface="Amasis MT Pro Black" panose="02040A04050005020304" pitchFamily="18" charset="0"/>
              </a:rPr>
            </a:br>
            <a:r>
              <a:rPr lang="en-US" dirty="0">
                <a:latin typeface="Amasis MT Pro Black" panose="02040A04050005020304" pitchFamily="18" charset="0"/>
              </a:rPr>
              <a:t>Engineering</a:t>
            </a:r>
            <a:br>
              <a:rPr lang="en-US" dirty="0">
                <a:latin typeface="Amasis MT Pro Black" panose="02040A04050005020304" pitchFamily="18" charset="0"/>
              </a:rPr>
            </a:br>
            <a:endParaRPr lang="en-US" dirty="0">
              <a:latin typeface="Amasis MT Pro Black" panose="02040A04050005020304" pitchFamily="18" charset="0"/>
            </a:endParaRPr>
          </a:p>
        </p:txBody>
      </p:sp>
      <p:pic>
        <p:nvPicPr>
          <p:cNvPr id="4" name="Picture 3" descr="A close up of a sign&#10;&#10;Description automatically generated">
            <a:extLst>
              <a:ext uri="{FF2B5EF4-FFF2-40B4-BE49-F238E27FC236}">
                <a16:creationId xmlns:a16="http://schemas.microsoft.com/office/drawing/2014/main" id="{81D4FA48-D694-6FD2-B0C6-83CA49055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1C59F2DB-5CB2-66D3-B9FC-DC25FDCD47C7}"/>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
        <p:nvSpPr>
          <p:cNvPr id="6" name="Content Placeholder 5">
            <a:extLst>
              <a:ext uri="{FF2B5EF4-FFF2-40B4-BE49-F238E27FC236}">
                <a16:creationId xmlns:a16="http://schemas.microsoft.com/office/drawing/2014/main" id="{F1743056-C721-1774-E55C-18F972640339}"/>
              </a:ext>
            </a:extLst>
          </p:cNvPr>
          <p:cNvSpPr>
            <a:spLocks noGrp="1"/>
          </p:cNvSpPr>
          <p:nvPr>
            <p:ph idx="1"/>
          </p:nvPr>
        </p:nvSpPr>
        <p:spPr/>
        <p:txBody>
          <a:bodyPr>
            <a:normAutofit/>
          </a:bodyPr>
          <a:lstStyle/>
          <a:p>
            <a:pPr marL="514350" marR="0" lvl="0" indent="-514350" algn="just">
              <a:spcBef>
                <a:spcPts val="0"/>
              </a:spcBef>
              <a:spcAft>
                <a:spcPts val="0"/>
              </a:spcAft>
              <a:buFont typeface="+mj-lt"/>
              <a:buAutoNum type="arabicPeriod" startAt="5"/>
            </a:pPr>
            <a:endParaRPr lang="en-US" b="1"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r>
              <a:rPr lang="en-US" b="1" dirty="0">
                <a:latin typeface="Times New Roman" panose="02020603050405020304" pitchFamily="18" charset="0"/>
                <a:ea typeface="Times New Roman" panose="02020603050405020304" pitchFamily="18" charset="0"/>
              </a:rPr>
              <a:t>9.J.5</a:t>
            </a:r>
            <a:r>
              <a:rPr lang="en-US" b="1" dirty="0">
                <a:effectLst/>
                <a:latin typeface="Times New Roman" panose="02020603050405020304" pitchFamily="18" charset="0"/>
                <a:ea typeface="Times New Roman" panose="02020603050405020304" pitchFamily="18" charset="0"/>
              </a:rPr>
              <a:t>.	Water System Consolidations Update</a:t>
            </a:r>
            <a:endParaRPr lang="en-US" dirty="0">
              <a:effectLst/>
              <a:latin typeface="Times New Roman" panose="02020603050405020304" pitchFamily="18" charset="0"/>
              <a:ea typeface="Times New Roman" panose="02020603050405020304" pitchFamily="18" charset="0"/>
            </a:endParaRPr>
          </a:p>
          <a:p>
            <a:pPr marL="1143000" indent="0" algn="just">
              <a:spcBef>
                <a:spcPts val="0"/>
              </a:spcBef>
              <a:buNone/>
            </a:pPr>
            <a:endParaRPr lang="en-US" sz="1800" dirty="0">
              <a:effectLst/>
              <a:latin typeface="Times New Roman" panose="02020603050405020304" pitchFamily="18" charset="0"/>
              <a:ea typeface="Times New Roman" panose="02020603050405020304" pitchFamily="18" charset="0"/>
            </a:endParaRPr>
          </a:p>
          <a:p>
            <a:pPr marR="0" indent="0" algn="l">
              <a:buNone/>
            </a:pPr>
            <a:r>
              <a:rPr lang="en-US" sz="2400" b="1" dirty="0">
                <a:effectLst/>
                <a:latin typeface="Times New Roman" panose="02020603050405020304" pitchFamily="18" charset="0"/>
                <a:ea typeface="Times New Roman" panose="02020603050405020304" pitchFamily="18" charset="0"/>
              </a:rPr>
              <a:t>Description: </a:t>
            </a:r>
            <a:r>
              <a:rPr lang="en-US" sz="2400" dirty="0">
                <a:effectLst/>
                <a:latin typeface="Times New Roman" panose="02020603050405020304" pitchFamily="18" charset="0"/>
                <a:ea typeface="Times New Roman" panose="02020603050405020304" pitchFamily="18" charset="0"/>
              </a:rPr>
              <a:t> Update on District consolidations</a:t>
            </a:r>
          </a:p>
          <a:p>
            <a:pPr marL="1084263" indent="-339725"/>
            <a:r>
              <a:rPr lang="en-US" sz="2400" b="1" dirty="0">
                <a:latin typeface="Times New Roman" panose="02020603050405020304" pitchFamily="18" charset="0"/>
                <a:ea typeface="Times New Roman" panose="02020603050405020304" pitchFamily="18" charset="0"/>
              </a:rPr>
              <a:t>Inyokern CSD: Ad-Hoc Committee Meetings</a:t>
            </a:r>
          </a:p>
          <a:p>
            <a:pPr marL="1084263" indent="-339725"/>
            <a:r>
              <a:rPr lang="en-US" sz="2400" b="1" dirty="0">
                <a:effectLst/>
                <a:latin typeface="Times New Roman" panose="02020603050405020304" pitchFamily="18" charset="0"/>
                <a:ea typeface="Times New Roman" panose="02020603050405020304" pitchFamily="18" charset="0"/>
              </a:rPr>
              <a:t>Rademacher</a:t>
            </a:r>
          </a:p>
          <a:p>
            <a:pPr marL="1084263" indent="-339725"/>
            <a:r>
              <a:rPr lang="en-US" sz="2400" b="1" dirty="0">
                <a:latin typeface="Times New Roman" panose="02020603050405020304" pitchFamily="18" charset="0"/>
                <a:ea typeface="Times New Roman" panose="02020603050405020304" pitchFamily="18" charset="0"/>
              </a:rPr>
              <a:t>Dune 3 Mutual Water Company</a:t>
            </a:r>
          </a:p>
          <a:p>
            <a:pPr marL="1084263" indent="-339725"/>
            <a:r>
              <a:rPr lang="en-US" sz="2400" b="1" dirty="0">
                <a:effectLst/>
                <a:latin typeface="Times New Roman" panose="02020603050405020304" pitchFamily="18" charset="0"/>
                <a:ea typeface="Times New Roman" panose="02020603050405020304" pitchFamily="18" charset="0"/>
              </a:rPr>
              <a:t>Hometown Water Association</a:t>
            </a:r>
          </a:p>
          <a:p>
            <a:pPr marL="1143000" marR="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1205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62B07-82D7-95BD-BACD-D3C36476E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7A89CE-BF4A-CB91-083A-60C731841ADE}"/>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Staff Updates </a:t>
            </a:r>
            <a:br>
              <a:rPr lang="en-US" dirty="0">
                <a:latin typeface="Amasis MT Pro Black" panose="02040A04050005020304" pitchFamily="18" charset="0"/>
              </a:rPr>
            </a:br>
            <a:r>
              <a:rPr lang="en-US" dirty="0">
                <a:latin typeface="Amasis MT Pro Black" panose="02040A04050005020304" pitchFamily="18" charset="0"/>
              </a:rPr>
              <a:t>Engineering</a:t>
            </a:r>
          </a:p>
        </p:txBody>
      </p:sp>
      <p:pic>
        <p:nvPicPr>
          <p:cNvPr id="4" name="Picture 3" descr="A close up of a sign&#10;&#10;Description automatically generated">
            <a:extLst>
              <a:ext uri="{FF2B5EF4-FFF2-40B4-BE49-F238E27FC236}">
                <a16:creationId xmlns:a16="http://schemas.microsoft.com/office/drawing/2014/main" id="{F2429DCB-B1B4-AF9A-2EEC-6540377E1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67015D8C-8692-6657-3463-D5612836D45B}"/>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
        <p:nvSpPr>
          <p:cNvPr id="6" name="Content Placeholder 5">
            <a:extLst>
              <a:ext uri="{FF2B5EF4-FFF2-40B4-BE49-F238E27FC236}">
                <a16:creationId xmlns:a16="http://schemas.microsoft.com/office/drawing/2014/main" id="{327601A1-246D-C173-A8C1-7334DEEECFC5}"/>
              </a:ext>
            </a:extLst>
          </p:cNvPr>
          <p:cNvSpPr>
            <a:spLocks noGrp="1"/>
          </p:cNvSpPr>
          <p:nvPr>
            <p:ph idx="1"/>
          </p:nvPr>
        </p:nvSpPr>
        <p:spPr/>
        <p:txBody>
          <a:bodyPr>
            <a:normAutofit/>
          </a:bodyPr>
          <a:lstStyle/>
          <a:p>
            <a:pPr marL="514350" marR="0" lvl="0" indent="-514350" algn="just">
              <a:spcBef>
                <a:spcPts val="0"/>
              </a:spcBef>
              <a:spcAft>
                <a:spcPts val="0"/>
              </a:spcAft>
              <a:buFont typeface="+mj-lt"/>
              <a:buAutoNum type="arabicPeriod" startAt="5"/>
            </a:pPr>
            <a:endParaRPr lang="en-US" b="1"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r>
              <a:rPr lang="en-US" b="1" dirty="0">
                <a:latin typeface="Times New Roman" panose="02020603050405020304" pitchFamily="18" charset="0"/>
                <a:ea typeface="Times New Roman" panose="02020603050405020304" pitchFamily="18" charset="0"/>
              </a:rPr>
              <a:t>9.J.6</a:t>
            </a:r>
            <a:r>
              <a:rPr lang="en-US" b="1" dirty="0">
                <a:effectLst/>
                <a:latin typeface="Times New Roman" panose="02020603050405020304" pitchFamily="18" charset="0"/>
                <a:ea typeface="Times New Roman" panose="02020603050405020304" pitchFamily="18" charset="0"/>
              </a:rPr>
              <a:t>.	Brady Street Transmission Pipeline Replacement</a:t>
            </a:r>
            <a:endParaRPr lang="en-US" dirty="0">
              <a:effectLst/>
              <a:latin typeface="Times New Roman" panose="02020603050405020304" pitchFamily="18" charset="0"/>
              <a:ea typeface="Times New Roman" panose="02020603050405020304" pitchFamily="18" charset="0"/>
            </a:endParaRPr>
          </a:p>
          <a:p>
            <a:pPr marL="1143000" indent="0" algn="just">
              <a:spcBef>
                <a:spcPts val="0"/>
              </a:spcBef>
              <a:buNone/>
            </a:pPr>
            <a:endParaRPr lang="en-US" sz="1800" dirty="0">
              <a:effectLst/>
              <a:latin typeface="Times New Roman" panose="02020603050405020304" pitchFamily="18" charset="0"/>
              <a:ea typeface="Times New Roman" panose="02020603050405020304" pitchFamily="18" charset="0"/>
            </a:endParaRPr>
          </a:p>
          <a:p>
            <a:pPr marL="1143000" indent="0" algn="just">
              <a:spcBef>
                <a:spcPts val="0"/>
              </a:spcBef>
              <a:buNone/>
            </a:pPr>
            <a:endParaRPr lang="en-US" sz="1800" dirty="0">
              <a:effectLst/>
              <a:latin typeface="Times New Roman" panose="02020603050405020304" pitchFamily="18" charset="0"/>
              <a:ea typeface="Times New Roman" panose="02020603050405020304" pitchFamily="18" charset="0"/>
            </a:endParaRPr>
          </a:p>
          <a:p>
            <a:pPr marL="742950" indent="-285750"/>
            <a:r>
              <a:rPr lang="en-US" sz="2400" dirty="0">
                <a:effectLst/>
                <a:latin typeface="Times New Roman" panose="02020603050405020304" pitchFamily="18" charset="0"/>
                <a:ea typeface="Times New Roman" panose="02020603050405020304" pitchFamily="18" charset="0"/>
              </a:rPr>
              <a:t>Design phase for first section to Ward Ave. Base mapping completed.</a:t>
            </a:r>
          </a:p>
          <a:p>
            <a:pPr marL="742950" indent="-285750"/>
            <a:r>
              <a:rPr lang="en-US" sz="2400" dirty="0">
                <a:latin typeface="Times New Roman" panose="02020603050405020304" pitchFamily="18" charset="0"/>
                <a:ea typeface="Times New Roman" panose="02020603050405020304" pitchFamily="18" charset="0"/>
              </a:rPr>
              <a:t>Parts ordered.</a:t>
            </a:r>
          </a:p>
          <a:p>
            <a:pPr marL="742950" indent="-285750"/>
            <a:r>
              <a:rPr lang="en-US" sz="2400" dirty="0">
                <a:effectLst/>
                <a:latin typeface="Times New Roman" panose="02020603050405020304" pitchFamily="18" charset="0"/>
                <a:ea typeface="Times New Roman" panose="02020603050405020304" pitchFamily="18" charset="0"/>
              </a:rPr>
              <a:t>Possible old pipe will be abandoned in place to speed up the project. Stay tuned.</a:t>
            </a:r>
          </a:p>
          <a:p>
            <a:pPr marL="742950" indent="-285750"/>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577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B606E-C254-98A5-A79F-A1C0FE0C6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B7671-7EAE-B377-D184-A13C780BD619}"/>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Staff Updates</a:t>
            </a:r>
            <a:br>
              <a:rPr lang="en-US" dirty="0">
                <a:latin typeface="Amasis MT Pro Black" panose="02040A04050005020304" pitchFamily="18" charset="0"/>
              </a:rPr>
            </a:br>
            <a:r>
              <a:rPr lang="en-US" dirty="0">
                <a:latin typeface="Amasis MT Pro Black" panose="02040A04050005020304" pitchFamily="18" charset="0"/>
              </a:rPr>
              <a:t>Financial </a:t>
            </a:r>
          </a:p>
        </p:txBody>
      </p:sp>
      <p:pic>
        <p:nvPicPr>
          <p:cNvPr id="4" name="Picture 3" descr="A close up of a sign&#10;&#10;Description automatically generated">
            <a:extLst>
              <a:ext uri="{FF2B5EF4-FFF2-40B4-BE49-F238E27FC236}">
                <a16:creationId xmlns:a16="http://schemas.microsoft.com/office/drawing/2014/main" id="{37B8C683-81FE-A06A-64BE-50AC56757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A337E6B4-1F20-A43C-F240-404D389B2E0E}"/>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
        <p:nvSpPr>
          <p:cNvPr id="6" name="Content Placeholder 5">
            <a:extLst>
              <a:ext uri="{FF2B5EF4-FFF2-40B4-BE49-F238E27FC236}">
                <a16:creationId xmlns:a16="http://schemas.microsoft.com/office/drawing/2014/main" id="{395A0ABA-37BF-8112-EDFB-4E6E5E3566E6}"/>
              </a:ext>
            </a:extLst>
          </p:cNvPr>
          <p:cNvSpPr>
            <a:spLocks noGrp="1"/>
          </p:cNvSpPr>
          <p:nvPr>
            <p:ph idx="1"/>
          </p:nvPr>
        </p:nvSpPr>
        <p:spPr/>
        <p:txBody>
          <a:bodyPr/>
          <a:lstStyle/>
          <a:p>
            <a:pPr marL="514350" marR="0" lvl="0" indent="-514350" algn="just">
              <a:spcBef>
                <a:spcPts val="0"/>
              </a:spcBef>
              <a:spcAft>
                <a:spcPts val="0"/>
              </a:spcAft>
              <a:buFont typeface="+mj-lt"/>
              <a:buAutoNum type="arabicPeriod" startAt="5"/>
            </a:pPr>
            <a:endParaRPr lang="en-US" b="1"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arabicPeriod" startAt="5"/>
            </a:pPr>
            <a:endParaRPr lang="en-US" b="1" dirty="0">
              <a:latin typeface="Times New Roman" panose="02020603050405020304" pitchFamily="18" charset="0"/>
              <a:ea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9.J.7.    Recycled Water </a:t>
            </a:r>
          </a:p>
          <a:p>
            <a:pPr marL="514350" indent="-514350">
              <a:buAutoNum type="arabicPeriod" startAt="7"/>
            </a:pP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Description:  </a:t>
            </a:r>
            <a:r>
              <a:rPr lang="en-US" dirty="0">
                <a:latin typeface="Times New Roman" panose="02020603050405020304" pitchFamily="18" charset="0"/>
                <a:cs typeface="Times New Roman" panose="02020603050405020304" pitchFamily="18" charset="0"/>
              </a:rPr>
              <a:t>Update on Recycled Water</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651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EE95E-859C-984D-236A-9AAF5100E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94796-A91C-7B78-7D2B-7E90FF07ED97}"/>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Staff Updates</a:t>
            </a:r>
            <a:br>
              <a:rPr lang="en-US" dirty="0">
                <a:latin typeface="Amasis MT Pro Black" panose="02040A04050005020304" pitchFamily="18" charset="0"/>
              </a:rPr>
            </a:br>
            <a:r>
              <a:rPr lang="en-US" dirty="0">
                <a:latin typeface="Amasis MT Pro Black" panose="02040A04050005020304" pitchFamily="18" charset="0"/>
              </a:rPr>
              <a:t>Financial </a:t>
            </a:r>
          </a:p>
        </p:txBody>
      </p:sp>
      <p:pic>
        <p:nvPicPr>
          <p:cNvPr id="4" name="Picture 3" descr="A close up of a sign&#10;&#10;Description automatically generated">
            <a:extLst>
              <a:ext uri="{FF2B5EF4-FFF2-40B4-BE49-F238E27FC236}">
                <a16:creationId xmlns:a16="http://schemas.microsoft.com/office/drawing/2014/main" id="{C33AE9F7-37DC-957E-79ED-BC35372DE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2F91E952-1843-FCEA-D685-9B789355AA44}"/>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
        <p:nvSpPr>
          <p:cNvPr id="6" name="Content Placeholder 5">
            <a:extLst>
              <a:ext uri="{FF2B5EF4-FFF2-40B4-BE49-F238E27FC236}">
                <a16:creationId xmlns:a16="http://schemas.microsoft.com/office/drawing/2014/main" id="{DA25991F-A615-E83C-99DA-DB885AB80F56}"/>
              </a:ext>
            </a:extLst>
          </p:cNvPr>
          <p:cNvSpPr>
            <a:spLocks noGrp="1"/>
          </p:cNvSpPr>
          <p:nvPr>
            <p:ph idx="1"/>
          </p:nvPr>
        </p:nvSpPr>
        <p:spPr/>
        <p:txBody>
          <a:bodyPr/>
          <a:lstStyle/>
          <a:p>
            <a:pPr marL="514350" marR="0" lvl="0" indent="-514350" algn="just">
              <a:spcBef>
                <a:spcPts val="0"/>
              </a:spcBef>
              <a:spcAft>
                <a:spcPts val="0"/>
              </a:spcAft>
              <a:buFont typeface="+mj-lt"/>
              <a:buAutoNum type="arabicPeriod" startAt="5"/>
            </a:pPr>
            <a:endParaRPr lang="en-US" b="1"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arabicPeriod" startAt="5"/>
            </a:pPr>
            <a:endParaRPr lang="en-US" b="1" dirty="0">
              <a:latin typeface="Times New Roman" panose="02020603050405020304" pitchFamily="18" charset="0"/>
              <a:ea typeface="Times New Roman" panose="02020603050405020304" pitchFamily="18" charset="0"/>
            </a:endParaRPr>
          </a:p>
          <a:p>
            <a:pPr marL="0" indent="0">
              <a:buNone/>
            </a:pPr>
            <a:r>
              <a:rPr lang="en-US" b="1" dirty="0">
                <a:latin typeface="Times New Roman" panose="02020603050405020304" pitchFamily="18" charset="0"/>
              </a:rPr>
              <a:t>9.J.8. 	</a:t>
            </a:r>
            <a:r>
              <a:rPr lang="en-US" b="1" dirty="0">
                <a:latin typeface="Times New Roman" panose="02020603050405020304" pitchFamily="18" charset="0"/>
                <a:cs typeface="Times New Roman" panose="02020603050405020304" pitchFamily="18" charset="0"/>
              </a:rPr>
              <a:t>Financial Status </a:t>
            </a:r>
          </a:p>
          <a:p>
            <a:pPr marL="0" indent="0">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Description:  Report on the District’s current financial status.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030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4CAC8-6B1B-C299-0F0F-BB4EFBC56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57F9D-F154-50F2-6CA4-8259197F3E22}"/>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Financial Breakout</a:t>
            </a:r>
          </a:p>
        </p:txBody>
      </p:sp>
      <p:pic>
        <p:nvPicPr>
          <p:cNvPr id="4" name="Picture 3" descr="A close up of a sign&#10;&#10;Description automatically generated">
            <a:extLst>
              <a:ext uri="{FF2B5EF4-FFF2-40B4-BE49-F238E27FC236}">
                <a16:creationId xmlns:a16="http://schemas.microsoft.com/office/drawing/2014/main" id="{88AD8723-4CC8-56DD-23EA-44ACE5458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954A0399-639E-9F22-8880-EC7839EA14CB}"/>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graphicFrame>
        <p:nvGraphicFramePr>
          <p:cNvPr id="15" name="Content Placeholder 14">
            <a:extLst>
              <a:ext uri="{FF2B5EF4-FFF2-40B4-BE49-F238E27FC236}">
                <a16:creationId xmlns:a16="http://schemas.microsoft.com/office/drawing/2014/main" id="{C3ECE487-9B2B-C4B4-ACC3-EC9F0F9262A5}"/>
              </a:ext>
            </a:extLst>
          </p:cNvPr>
          <p:cNvGraphicFramePr>
            <a:graphicFrameLocks noGrp="1"/>
          </p:cNvGraphicFramePr>
          <p:nvPr>
            <p:ph idx="1"/>
            <p:extLst>
              <p:ext uri="{D42A27DB-BD31-4B8C-83A1-F6EECF244321}">
                <p14:modId xmlns:p14="http://schemas.microsoft.com/office/powerpoint/2010/main" val="778627955"/>
              </p:ext>
            </p:extLst>
          </p:nvPr>
        </p:nvGraphicFramePr>
        <p:xfrm>
          <a:off x="1099930" y="1748617"/>
          <a:ext cx="10253870" cy="44862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133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A2C18-0F67-B399-6FF3-5504277E6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7CDB6-E7BD-29B0-CACB-BAF5AA9BDCD4}"/>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October Board Meeting</a:t>
            </a:r>
          </a:p>
        </p:txBody>
      </p:sp>
      <p:graphicFrame>
        <p:nvGraphicFramePr>
          <p:cNvPr id="6" name="Content Placeholder 5">
            <a:extLst>
              <a:ext uri="{FF2B5EF4-FFF2-40B4-BE49-F238E27FC236}">
                <a16:creationId xmlns:a16="http://schemas.microsoft.com/office/drawing/2014/main" id="{11D072E5-AC2C-A9D5-4DDA-01E9F4E979D6}"/>
              </a:ext>
            </a:extLst>
          </p:cNvPr>
          <p:cNvGraphicFramePr>
            <a:graphicFrameLocks noGrp="1"/>
          </p:cNvGraphicFramePr>
          <p:nvPr>
            <p:ph idx="1"/>
            <p:extLst>
              <p:ext uri="{D42A27DB-BD31-4B8C-83A1-F6EECF244321}">
                <p14:modId xmlns:p14="http://schemas.microsoft.com/office/powerpoint/2010/main" val="2989247834"/>
              </p:ext>
            </p:extLst>
          </p:nvPr>
        </p:nvGraphicFramePr>
        <p:xfrm>
          <a:off x="838200" y="1825624"/>
          <a:ext cx="10515600" cy="5032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5032376">
                <a:tc>
                  <a:txBody>
                    <a:bodyPr/>
                    <a:lstStyle/>
                    <a:p>
                      <a:pPr marL="0" indent="0" algn="ctr">
                        <a:buFont typeface="Arial" panose="020B0604020202020204" pitchFamily="34" charset="0"/>
                        <a:buNone/>
                      </a:pPr>
                      <a:endParaRPr lang="en-US" sz="4000" b="1" dirty="0">
                        <a:solidFill>
                          <a:schemeClr val="tx1"/>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en-US" sz="3200" dirty="0">
                          <a:solidFill>
                            <a:schemeClr val="tx1"/>
                          </a:solidFill>
                          <a:latin typeface="Times New Roman" panose="02020603050405020304" pitchFamily="18" charset="0"/>
                          <a:cs typeface="Times New Roman" panose="02020603050405020304" pitchFamily="18" charset="0"/>
                        </a:rPr>
                        <a:t>8. 	Public Questions and Comments</a:t>
                      </a:r>
                    </a:p>
                    <a:p>
                      <a:pPr marL="0" indent="0" algn="ctr">
                        <a:buFont typeface="Arial" panose="020B0604020202020204" pitchFamily="34" charset="0"/>
                        <a:buNone/>
                      </a:pPr>
                      <a:br>
                        <a:rPr lang="en-US" sz="2800" dirty="0">
                          <a:solidFill>
                            <a:schemeClr val="tx1"/>
                          </a:solidFill>
                          <a:latin typeface="Times New Roman" panose="02020603050405020304" pitchFamily="18" charset="0"/>
                          <a:cs typeface="Times New Roman" panose="02020603050405020304" pitchFamily="18" charset="0"/>
                        </a:rPr>
                      </a:br>
                      <a:r>
                        <a:rPr lang="en-US" sz="1800" i="1" dirty="0">
                          <a:solidFill>
                            <a:schemeClr val="tx1"/>
                          </a:solidFill>
                          <a:effectLst/>
                          <a:latin typeface="Times New Roman" panose="02020603050405020304" pitchFamily="18" charset="0"/>
                          <a:ea typeface="Times New Roman" panose="02020603050405020304" pitchFamily="18" charset="0"/>
                        </a:rPr>
                        <a:t>This portion of the meeting is reserved for persons desiring to address the Board on any matter not on the agenda and over which the Board has jurisdiction. However, no action may be taken by the Board of Directors on any item not appearing on the agenda.  Non-agenda speakers are asked to limit their presentation to five minutes.  Public questions and comments on items listed on the agenda will be accepted at any time the item is brought forth for consideration by the Board.  When you are recognized by the chairperson, please state your </a:t>
                      </a:r>
                      <a:r>
                        <a:rPr lang="en-US" sz="1800" i="1">
                          <a:solidFill>
                            <a:schemeClr val="tx1"/>
                          </a:solidFill>
                          <a:effectLst/>
                          <a:latin typeface="Times New Roman" panose="02020603050405020304" pitchFamily="18" charset="0"/>
                          <a:ea typeface="Times New Roman" panose="02020603050405020304" pitchFamily="18" charset="0"/>
                        </a:rPr>
                        <a:t>name for </a:t>
                      </a:r>
                      <a:r>
                        <a:rPr lang="en-US" sz="1800" i="1" dirty="0">
                          <a:solidFill>
                            <a:schemeClr val="tx1"/>
                          </a:solidFill>
                          <a:effectLst/>
                          <a:latin typeface="Times New Roman" panose="02020603050405020304" pitchFamily="18" charset="0"/>
                          <a:ea typeface="Times New Roman" panose="02020603050405020304" pitchFamily="18" charset="0"/>
                        </a:rPr>
                        <a:t>the record.</a:t>
                      </a:r>
                      <a:br>
                        <a:rPr lang="en-US" sz="5400" dirty="0">
                          <a:solidFill>
                            <a:schemeClr val="bg1"/>
                          </a:solidFill>
                          <a:latin typeface="Times New Roman" panose="02020603050405020304" pitchFamily="18" charset="0"/>
                          <a:cs typeface="Times New Roman" panose="02020603050405020304" pitchFamily="18" charset="0"/>
                        </a:rPr>
                      </a:br>
                      <a:endParaRPr lang="en-US" sz="32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5C115E5E-7169-595C-7EBA-A227D20C8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111206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5603-128F-9447-51E2-0A5F40570A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AB2A0-02B4-0BBC-0101-0539F04831C6}"/>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Financial Breakout</a:t>
            </a:r>
          </a:p>
        </p:txBody>
      </p:sp>
      <p:pic>
        <p:nvPicPr>
          <p:cNvPr id="4" name="Picture 3" descr="A close up of a sign&#10;&#10;Description automatically generated">
            <a:extLst>
              <a:ext uri="{FF2B5EF4-FFF2-40B4-BE49-F238E27FC236}">
                <a16:creationId xmlns:a16="http://schemas.microsoft.com/office/drawing/2014/main" id="{B9A63F31-C313-B7AF-6B5F-5E463024C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D1B71132-6948-BAFD-5F09-9FFF19D1491D}"/>
              </a:ext>
            </a:extLst>
          </p:cNvPr>
          <p:cNvSpPr txBox="1"/>
          <p:nvPr/>
        </p:nvSpPr>
        <p:spPr>
          <a:xfrm>
            <a:off x="3423920" y="6292820"/>
            <a:ext cx="502682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masis MT Pro Medium" panose="02040604050005020304" pitchFamily="18" charset="0"/>
                <a:ea typeface="+mn-ea"/>
                <a:cs typeface="+mn-cs"/>
              </a:rPr>
              <a:t>Serving Our Community for over 60 Years</a:t>
            </a:r>
          </a:p>
        </p:txBody>
      </p:sp>
      <p:graphicFrame>
        <p:nvGraphicFramePr>
          <p:cNvPr id="15" name="Content Placeholder 14">
            <a:extLst>
              <a:ext uri="{FF2B5EF4-FFF2-40B4-BE49-F238E27FC236}">
                <a16:creationId xmlns:a16="http://schemas.microsoft.com/office/drawing/2014/main" id="{651F1FB7-744F-4EC0-3F6D-F79C7BE8E683}"/>
              </a:ext>
            </a:extLst>
          </p:cNvPr>
          <p:cNvGraphicFramePr>
            <a:graphicFrameLocks noGrp="1"/>
          </p:cNvGraphicFramePr>
          <p:nvPr>
            <p:ph idx="1"/>
            <p:extLst>
              <p:ext uri="{D42A27DB-BD31-4B8C-83A1-F6EECF244321}">
                <p14:modId xmlns:p14="http://schemas.microsoft.com/office/powerpoint/2010/main" val="1431878170"/>
              </p:ext>
            </p:extLst>
          </p:nvPr>
        </p:nvGraphicFramePr>
        <p:xfrm>
          <a:off x="838200" y="1748617"/>
          <a:ext cx="10515600" cy="44862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8291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ADDDA-9F04-811E-57BF-DBC447341A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220373-8B74-0ADD-93D8-E9A34C274856}"/>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Staff Updates </a:t>
            </a:r>
            <a:br>
              <a:rPr lang="en-US" dirty="0">
                <a:latin typeface="Amasis MT Pro Black" panose="02040A04050005020304" pitchFamily="18" charset="0"/>
              </a:rPr>
            </a:br>
            <a:r>
              <a:rPr lang="en-US" dirty="0">
                <a:latin typeface="Amasis MT Pro Black" panose="02040A04050005020304" pitchFamily="18" charset="0"/>
              </a:rPr>
              <a:t>Operations</a:t>
            </a:r>
          </a:p>
        </p:txBody>
      </p:sp>
      <p:pic>
        <p:nvPicPr>
          <p:cNvPr id="4" name="Picture 3" descr="A close up of a sign&#10;&#10;Description automatically generated">
            <a:extLst>
              <a:ext uri="{FF2B5EF4-FFF2-40B4-BE49-F238E27FC236}">
                <a16:creationId xmlns:a16="http://schemas.microsoft.com/office/drawing/2014/main" id="{5B2812BA-2F41-6E0F-1A02-A1809B19E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FC07534D-4CA3-CD16-C445-704C27A34FB2}"/>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
        <p:nvSpPr>
          <p:cNvPr id="6" name="Content Placeholder 5">
            <a:extLst>
              <a:ext uri="{FF2B5EF4-FFF2-40B4-BE49-F238E27FC236}">
                <a16:creationId xmlns:a16="http://schemas.microsoft.com/office/drawing/2014/main" id="{1258F9A8-3A81-D2A0-D014-1BF7DB5BCF85}"/>
              </a:ext>
            </a:extLst>
          </p:cNvPr>
          <p:cNvSpPr>
            <a:spLocks noGrp="1"/>
          </p:cNvSpPr>
          <p:nvPr>
            <p:ph idx="1"/>
          </p:nvPr>
        </p:nvSpPr>
        <p:spPr/>
        <p:txBody>
          <a:bodyPr>
            <a:normAutofit/>
          </a:bodyPr>
          <a:lstStyle/>
          <a:p>
            <a:pPr marL="514350" marR="0" lvl="0" indent="-514350" algn="just">
              <a:spcBef>
                <a:spcPts val="0"/>
              </a:spcBef>
              <a:spcAft>
                <a:spcPts val="0"/>
              </a:spcAft>
              <a:buFont typeface="+mj-lt"/>
              <a:buAutoNum type="arabicPeriod" startAt="5"/>
            </a:pPr>
            <a:endParaRPr lang="en-US" b="1" dirty="0">
              <a:effectLst/>
              <a:latin typeface="Times New Roman" panose="02020603050405020304" pitchFamily="18" charset="0"/>
              <a:ea typeface="Times New Roman" panose="02020603050405020304" pitchFamily="18" charset="0"/>
            </a:endParaRPr>
          </a:p>
          <a:p>
            <a:pPr marL="1143000" marR="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9.J.9.	Arsenic Treatment Facilities </a:t>
            </a:r>
          </a:p>
          <a:p>
            <a:pPr marL="0" indent="0">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Description:  Staff will update the Board on Maintenance Issues 		and production. </a:t>
            </a:r>
          </a:p>
          <a:p>
            <a:pPr marL="0" indent="0">
              <a:buNone/>
            </a:pPr>
            <a:r>
              <a:rPr lang="en-US" b="1" dirty="0">
                <a:latin typeface="Times New Roman" panose="02020603050405020304" pitchFamily="18" charset="0"/>
                <a:cs typeface="Times New Roman" panose="02020603050405020304" pitchFamily="18" charset="0"/>
              </a:rPr>
              <a:t>           Arsenic Plant 1 produced a total of 5,908,000 gallons.</a:t>
            </a:r>
          </a:p>
          <a:p>
            <a:pPr marL="0" indent="0">
              <a:buNone/>
            </a:pPr>
            <a:r>
              <a:rPr lang="en-US" b="1" dirty="0">
                <a:latin typeface="Times New Roman" panose="02020603050405020304" pitchFamily="18" charset="0"/>
                <a:cs typeface="Times New Roman" panose="02020603050405020304" pitchFamily="18" charset="0"/>
              </a:rPr>
              <a:t>           Arsenic Plant 2 produced a total of 16,475,000 gallons.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77338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B2EB7-D174-F7DE-793B-EA7E15E57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1C35D4-CD66-443C-1D50-EB5132E6901E}"/>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Staff Updates </a:t>
            </a:r>
            <a:br>
              <a:rPr lang="en-US" dirty="0">
                <a:latin typeface="Amasis MT Pro Black" panose="02040A04050005020304" pitchFamily="18" charset="0"/>
              </a:rPr>
            </a:br>
            <a:r>
              <a:rPr lang="en-US" dirty="0">
                <a:latin typeface="Amasis MT Pro Black" panose="02040A04050005020304" pitchFamily="18" charset="0"/>
              </a:rPr>
              <a:t>Operations</a:t>
            </a:r>
          </a:p>
        </p:txBody>
      </p:sp>
      <p:pic>
        <p:nvPicPr>
          <p:cNvPr id="4" name="Picture 3" descr="A close up of a sign&#10;&#10;Description automatically generated">
            <a:extLst>
              <a:ext uri="{FF2B5EF4-FFF2-40B4-BE49-F238E27FC236}">
                <a16:creationId xmlns:a16="http://schemas.microsoft.com/office/drawing/2014/main" id="{D15E4091-63E4-9402-3726-9E4C55634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2ED7E03F-96FD-2BF7-D54B-D5A1AE48BBDF}"/>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
        <p:nvSpPr>
          <p:cNvPr id="6" name="Content Placeholder 5">
            <a:extLst>
              <a:ext uri="{FF2B5EF4-FFF2-40B4-BE49-F238E27FC236}">
                <a16:creationId xmlns:a16="http://schemas.microsoft.com/office/drawing/2014/main" id="{96E9EDCB-AEFE-7D5A-1744-7630F883E560}"/>
              </a:ext>
            </a:extLst>
          </p:cNvPr>
          <p:cNvSpPr>
            <a:spLocks noGrp="1"/>
          </p:cNvSpPr>
          <p:nvPr>
            <p:ph idx="1"/>
          </p:nvPr>
        </p:nvSpPr>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9.J.10. Operations</a:t>
            </a:r>
          </a:p>
          <a:p>
            <a:pPr marL="0" indent="0">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Description:  Staff report on Operations</a:t>
            </a:r>
          </a:p>
          <a:p>
            <a:pPr marL="0" indent="0">
              <a:buNone/>
            </a:pPr>
            <a:r>
              <a:rPr lang="en-US"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24 After hour calls  </a:t>
            </a:r>
          </a:p>
          <a:p>
            <a:pPr marL="0" indent="0">
              <a:buNone/>
            </a:pPr>
            <a:r>
              <a:rPr lang="en-US" sz="2000" dirty="0">
                <a:latin typeface="Times New Roman" panose="02020603050405020304" pitchFamily="18" charset="0"/>
                <a:cs typeface="Times New Roman" panose="02020603050405020304" pitchFamily="18" charset="0"/>
              </a:rPr>
              <a:t>                      30 Repairs 33 Replacements </a:t>
            </a:r>
          </a:p>
          <a:p>
            <a:pPr marL="0" indent="0">
              <a:buNone/>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0</a:t>
            </a: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Hydrant repairs</a:t>
            </a:r>
          </a:p>
          <a:p>
            <a:pPr marL="0" indent="0">
              <a:buNone/>
            </a:pP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Mineline</a:t>
            </a:r>
            <a:r>
              <a:rPr lang="en-US" sz="2000" dirty="0">
                <a:latin typeface="Times New Roman" panose="02020603050405020304" pitchFamily="18" charset="0"/>
                <a:cs typeface="Times New Roman" panose="02020603050405020304" pitchFamily="18" charset="0"/>
              </a:rPr>
              <a:t> Repair </a:t>
            </a:r>
            <a:r>
              <a:rPr lang="en-US" sz="2200" dirty="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Completed Phase I of Mahan St. Phase II is now</a:t>
            </a:r>
          </a:p>
          <a:p>
            <a:pPr marL="0" indent="0">
              <a:buNone/>
            </a:pPr>
            <a:r>
              <a:rPr lang="en-US" sz="2000" dirty="0">
                <a:latin typeface="Times New Roman" panose="02020603050405020304" pitchFamily="18" charset="0"/>
                <a:cs typeface="Times New Roman" panose="02020603050405020304" pitchFamily="18" charset="0"/>
              </a:rPr>
              <a:t>                      underway. (City of Ridgecrest Measure V) </a:t>
            </a:r>
          </a:p>
        </p:txBody>
      </p:sp>
      <p:pic>
        <p:nvPicPr>
          <p:cNvPr id="15" name="Picture 14">
            <a:extLst>
              <a:ext uri="{FF2B5EF4-FFF2-40B4-BE49-F238E27FC236}">
                <a16:creationId xmlns:a16="http://schemas.microsoft.com/office/drawing/2014/main" id="{AC87AEB2-E173-9F0B-7B53-1A7358CD940F}"/>
              </a:ext>
            </a:extLst>
          </p:cNvPr>
          <p:cNvPicPr>
            <a:picLocks noChangeAspect="1"/>
          </p:cNvPicPr>
          <p:nvPr/>
        </p:nvPicPr>
        <p:blipFill>
          <a:blip r:embed="rId3"/>
          <a:stretch>
            <a:fillRect/>
          </a:stretch>
        </p:blipFill>
        <p:spPr>
          <a:xfrm>
            <a:off x="7779464" y="1825626"/>
            <a:ext cx="4182353" cy="4351338"/>
          </a:xfrm>
          <a:prstGeom prst="rect">
            <a:avLst/>
          </a:prstGeom>
        </p:spPr>
      </p:pic>
    </p:spTree>
    <p:extLst>
      <p:ext uri="{BB962C8B-B14F-4D97-AF65-F5344CB8AC3E}">
        <p14:creationId xmlns:p14="http://schemas.microsoft.com/office/powerpoint/2010/main" val="3064445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F36DF-6E3C-3963-2958-AF226CD60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322B0-C98D-BC28-801C-5758B240C52B}"/>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Staff Updates </a:t>
            </a:r>
            <a:br>
              <a:rPr lang="en-US" dirty="0">
                <a:latin typeface="Amasis MT Pro Black" panose="02040A04050005020304" pitchFamily="18" charset="0"/>
              </a:rPr>
            </a:br>
            <a:r>
              <a:rPr lang="en-US" dirty="0">
                <a:latin typeface="Amasis MT Pro Black" panose="02040A04050005020304" pitchFamily="18" charset="0"/>
              </a:rPr>
              <a:t>Operations</a:t>
            </a:r>
          </a:p>
        </p:txBody>
      </p:sp>
      <p:pic>
        <p:nvPicPr>
          <p:cNvPr id="4" name="Picture 3" descr="A close up of a sign&#10;&#10;Description automatically generated">
            <a:extLst>
              <a:ext uri="{FF2B5EF4-FFF2-40B4-BE49-F238E27FC236}">
                <a16:creationId xmlns:a16="http://schemas.microsoft.com/office/drawing/2014/main" id="{EC2C5C4C-5340-57F1-4F20-2BE63F6AC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ACF2B32B-C694-4497-7429-916F887CB31A}"/>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
        <p:nvSpPr>
          <p:cNvPr id="6" name="Content Placeholder 5">
            <a:extLst>
              <a:ext uri="{FF2B5EF4-FFF2-40B4-BE49-F238E27FC236}">
                <a16:creationId xmlns:a16="http://schemas.microsoft.com/office/drawing/2014/main" id="{C9DABCFE-F262-6BF9-545B-C9DE3FEBA0BB}"/>
              </a:ext>
            </a:extLst>
          </p:cNvPr>
          <p:cNvSpPr>
            <a:spLocks noGrp="1"/>
          </p:cNvSpPr>
          <p:nvPr>
            <p:ph idx="1"/>
          </p:nvPr>
        </p:nvSpPr>
        <p:spPr/>
        <p:txBody>
          <a:bodyPr>
            <a:normAutofit lnSpcReduction="10000"/>
          </a:bodyPr>
          <a:lstStyle/>
          <a:p>
            <a:pPr marL="0" indent="0">
              <a:buNone/>
            </a:pPr>
            <a:r>
              <a:rPr lang="en-US" b="1" dirty="0">
                <a:latin typeface="Times New Roman" panose="02020603050405020304" pitchFamily="18" charset="0"/>
                <a:cs typeface="Times New Roman" panose="02020603050405020304" pitchFamily="18" charset="0"/>
              </a:rPr>
              <a:t>9.J.10. (cont.) Operations</a:t>
            </a:r>
          </a:p>
          <a:p>
            <a:pPr marL="0" indent="0">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Description:  Staff report on Operations</a:t>
            </a:r>
          </a:p>
          <a:p>
            <a:pPr marL="0" indent="0">
              <a:buNone/>
            </a:pPr>
            <a:r>
              <a:rPr lang="en-US" sz="2200" b="1" dirty="0">
                <a:latin typeface="Times New Roman" panose="02020603050405020304" pitchFamily="18" charset="0"/>
                <a:cs typeface="Times New Roman" panose="02020603050405020304" pitchFamily="18" charset="0"/>
              </a:rPr>
              <a:t>		1</a:t>
            </a:r>
            <a:r>
              <a:rPr lang="en-US" sz="2200" dirty="0">
                <a:latin typeface="Times New Roman" panose="02020603050405020304" pitchFamily="18" charset="0"/>
                <a:cs typeface="Times New Roman" panose="02020603050405020304" pitchFamily="18" charset="0"/>
              </a:rPr>
              <a:t>6 Valves Exercised (347 YTD)</a:t>
            </a:r>
          </a:p>
          <a:p>
            <a:pPr marL="0" indent="0">
              <a:buNone/>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0 NO-DES =  (9,567,665g YTD)</a:t>
            </a:r>
          </a:p>
          <a:p>
            <a:pPr marL="0" indent="0">
              <a:buNone/>
            </a:pPr>
            <a:r>
              <a:rPr lang="en-US" sz="2000" dirty="0">
                <a:latin typeface="Times New Roman" panose="02020603050405020304" pitchFamily="18" charset="0"/>
                <a:cs typeface="Times New Roman" panose="02020603050405020304" pitchFamily="18" charset="0"/>
              </a:rPr>
              <a:t>                                                      USA Locates </a:t>
            </a:r>
          </a:p>
          <a:p>
            <a:pPr marL="0" indent="0">
              <a:buNone/>
            </a:pPr>
            <a:r>
              <a:rPr lang="en-US" sz="2000" dirty="0">
                <a:latin typeface="Times New Roman" panose="02020603050405020304" pitchFamily="18" charset="0"/>
                <a:cs typeface="Times New Roman" panose="02020603050405020304" pitchFamily="18" charset="0"/>
              </a:rPr>
              <a:t>                             188 USA North Tickets (1,239 Marked Tickets YTD)</a:t>
            </a:r>
          </a:p>
          <a:p>
            <a:pPr marL="0" indent="0">
              <a:buNone/>
            </a:pPr>
            <a:r>
              <a:rPr lang="en-US" sz="2000" dirty="0">
                <a:latin typeface="Times New Roman" panose="02020603050405020304" pitchFamily="18" charset="0"/>
                <a:cs typeface="Times New Roman" panose="02020603050405020304" pitchFamily="18" charset="0"/>
              </a:rPr>
              <a:t>                             1 USA South Tickets (36 Marked Tickets YTD)</a:t>
            </a:r>
          </a:p>
          <a:p>
            <a:pPr marL="0" indent="0">
              <a:buNone/>
            </a:pPr>
            <a:r>
              <a:rPr lang="en-US" sz="2000" dirty="0">
                <a:latin typeface="Times New Roman" panose="02020603050405020304" pitchFamily="18" charset="0"/>
                <a:cs typeface="Times New Roman" panose="02020603050405020304" pitchFamily="18" charset="0"/>
              </a:rPr>
              <a:t>                             The District has two new certified operators.  </a:t>
            </a:r>
          </a:p>
          <a:p>
            <a:pPr marL="0" indent="0">
              <a:buNone/>
            </a:pPr>
            <a:r>
              <a:rPr lang="en-US" sz="2000" dirty="0">
                <a:latin typeface="Times New Roman" panose="02020603050405020304" pitchFamily="18" charset="0"/>
                <a:cs typeface="Times New Roman" panose="02020603050405020304" pitchFamily="18" charset="0"/>
              </a:rPr>
              <a:t>                             Daniel Beardsley: Welding Certification-3G  </a:t>
            </a:r>
          </a:p>
          <a:p>
            <a:pPr marL="0" indent="0">
              <a:buNone/>
            </a:pPr>
            <a:r>
              <a:rPr lang="en-US" sz="2000" dirty="0">
                <a:latin typeface="Times New Roman" panose="02020603050405020304" pitchFamily="18" charset="0"/>
                <a:cs typeface="Times New Roman" panose="02020603050405020304" pitchFamily="18" charset="0"/>
              </a:rPr>
              <a:t>                             Robert Renfroe: Class B Commercial Driver License</a:t>
            </a:r>
          </a:p>
          <a:p>
            <a:pPr marL="0" indent="0" algn="r">
              <a:buNone/>
            </a:pPr>
            <a:r>
              <a:rPr lang="en-US" sz="2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7541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ED8C9-EBAB-6943-24D8-90C1415B42E4}"/>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75210707-5D8A-9E2D-7BA5-D83088903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5C1E0ABB-1B4A-7DCA-D4FD-39462877460E}"/>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
        <p:nvSpPr>
          <p:cNvPr id="3" name="Title 1">
            <a:extLst>
              <a:ext uri="{FF2B5EF4-FFF2-40B4-BE49-F238E27FC236}">
                <a16:creationId xmlns:a16="http://schemas.microsoft.com/office/drawing/2014/main" id="{716F7C0A-01B4-347B-C57A-9C3E99951ED8}"/>
              </a:ext>
            </a:extLst>
          </p:cNvPr>
          <p:cNvSpPr>
            <a:spLocks noGrp="1"/>
          </p:cNvSpPr>
          <p:nvPr>
            <p:ph idx="1"/>
          </p:nvPr>
        </p:nvSpPr>
        <p:spPr>
          <a:xfrm>
            <a:off x="838200" y="1825625"/>
            <a:ext cx="10515600" cy="4351338"/>
          </a:xfrm>
          <a:ln w="31750">
            <a:solidFill>
              <a:schemeClr val="accent1">
                <a:lumMod val="75000"/>
              </a:schemeClr>
            </a:solidFill>
          </a:ln>
        </p:spPr>
        <p:txBody>
          <a:bodyPr/>
          <a:lstStyle/>
          <a:p>
            <a:pPr algn="ctr"/>
            <a:endParaRPr lang="en-US"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Board Comments/Future Agenda Items</a:t>
            </a:r>
          </a:p>
          <a:p>
            <a:pPr algn="ctr"/>
            <a:endParaRPr lang="en-US" sz="3600"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Date of Next Regular Board Meeting:</a:t>
            </a:r>
          </a:p>
          <a:p>
            <a:pPr marL="0" indent="0" algn="ctr">
              <a:buNone/>
            </a:pPr>
            <a:r>
              <a:rPr lang="en-US" sz="3600">
                <a:latin typeface="Times New Roman" panose="02020603050405020304" pitchFamily="18" charset="0"/>
                <a:cs typeface="Times New Roman" panose="02020603050405020304" pitchFamily="18" charset="0"/>
              </a:rPr>
              <a:t>November 10, </a:t>
            </a:r>
            <a:r>
              <a:rPr lang="en-US" sz="3600" dirty="0">
                <a:latin typeface="Times New Roman" panose="02020603050405020304" pitchFamily="18" charset="0"/>
                <a:cs typeface="Times New Roman" panose="02020603050405020304" pitchFamily="18" charset="0"/>
              </a:rPr>
              <a:t>2025</a:t>
            </a:r>
          </a:p>
          <a:p>
            <a:pPr algn="ctr"/>
            <a:endParaRPr lang="en-US" sz="3600"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Adjournment </a:t>
            </a:r>
          </a:p>
        </p:txBody>
      </p:sp>
    </p:spTree>
    <p:extLst>
      <p:ext uri="{BB962C8B-B14F-4D97-AF65-F5344CB8AC3E}">
        <p14:creationId xmlns:p14="http://schemas.microsoft.com/office/powerpoint/2010/main" val="360190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A7B68-154C-9095-C7D7-C4048FA7C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91B93D-79ED-56EF-2B2B-8E8D43DC2712}"/>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sz="3200" dirty="0">
                <a:latin typeface="Amasis MT Pro Black" panose="02040A04050005020304" pitchFamily="18" charset="0"/>
                <a:cs typeface="Times New Roman" panose="02020603050405020304" pitchFamily="18" charset="0"/>
              </a:rPr>
              <a:t>Current Business/Committee Reports</a:t>
            </a:r>
            <a:endParaRPr lang="en-US" sz="3200"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B31F1D4A-70A0-8D1A-7D73-B3C4373A2238}"/>
              </a:ext>
            </a:extLst>
          </p:cNvPr>
          <p:cNvGraphicFramePr>
            <a:graphicFrameLocks noGrp="1"/>
          </p:cNvGraphicFramePr>
          <p:nvPr>
            <p:ph idx="1"/>
            <p:extLst>
              <p:ext uri="{D42A27DB-BD31-4B8C-83A1-F6EECF244321}">
                <p14:modId xmlns:p14="http://schemas.microsoft.com/office/powerpoint/2010/main" val="489445357"/>
              </p:ext>
            </p:extLst>
          </p:nvPr>
        </p:nvGraphicFramePr>
        <p:xfrm>
          <a:off x="838200" y="1825624"/>
          <a:ext cx="10515600" cy="44481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448176">
                <a:tc>
                  <a:txBody>
                    <a:bodyPr/>
                    <a:lstStyle/>
                    <a:p>
                      <a:pPr marL="0" indent="0" algn="l">
                        <a:buFont typeface="Arial" panose="020B0604020202020204" pitchFamily="34" charset="0"/>
                        <a:buNone/>
                      </a:pP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9.A.   </a:t>
                      </a:r>
                      <a:r>
                        <a:rPr lang="en-US" sz="2400" b="1" dirty="0">
                          <a:solidFill>
                            <a:schemeClr val="tx1"/>
                          </a:solidFill>
                          <a:latin typeface="Times New Roman" panose="02020603050405020304" pitchFamily="18" charset="0"/>
                          <a:cs typeface="Times New Roman" panose="02020603050405020304" pitchFamily="18" charset="0"/>
                        </a:rPr>
                        <a:t>Consent Calendar</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r>
                        <a:rPr lang="en-US" sz="2400" b="0" dirty="0">
                          <a:solidFill>
                            <a:schemeClr val="tx1"/>
                          </a:solidFill>
                          <a:latin typeface="Times New Roman" panose="02020603050405020304" pitchFamily="18" charset="0"/>
                          <a:cs typeface="Times New Roman" panose="02020603050405020304" pitchFamily="18" charset="0"/>
                        </a:rPr>
                        <a:t>Description:  Approval of Board Meeting Minutes and 			            Accounts Payable Disbursements.</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1.        Approval of Minutes:</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i</a:t>
                      </a:r>
                      <a:r>
                        <a:rPr lang="en-US" sz="2000" dirty="0">
                          <a:solidFill>
                            <a:schemeClr val="tx1"/>
                          </a:solidFill>
                          <a:latin typeface="Times New Roman" panose="02020603050405020304" pitchFamily="18" charset="0"/>
                          <a:cs typeface="Times New Roman" panose="02020603050405020304" pitchFamily="18" charset="0"/>
                        </a:rPr>
                        <a:t>.     September 8, 2025, Regular Board Meeting</a:t>
                      </a:r>
                    </a:p>
                    <a:p>
                      <a:pPr marL="0" indent="0" algn="l">
                        <a:buFont typeface="Arial" panose="020B0604020202020204" pitchFamily="34" charset="0"/>
                        <a:buNone/>
                      </a:pPr>
                      <a:r>
                        <a:rPr lang="en-US" sz="2000" dirty="0">
                          <a:solidFill>
                            <a:schemeClr val="tx1"/>
                          </a:solidFill>
                          <a:latin typeface="Times New Roman" panose="02020603050405020304" pitchFamily="18" charset="0"/>
                          <a:cs typeface="Times New Roman" panose="02020603050405020304" pitchFamily="18" charset="0"/>
                        </a:rPr>
                        <a:t>                                         ii.     September 25, 2025, Special Board Meeting</a:t>
                      </a:r>
                    </a:p>
                    <a:p>
                      <a:pPr marL="0" indent="0" algn="l">
                        <a:buFont typeface="Arial" panose="020B0604020202020204" pitchFamily="34" charset="0"/>
                        <a:buNone/>
                      </a:pPr>
                      <a:r>
                        <a:rPr lang="en-US" sz="20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2.	Board Action: </a:t>
                      </a:r>
                      <a:r>
                        <a:rPr lang="en-US" sz="2400" b="0" dirty="0">
                          <a:solidFill>
                            <a:schemeClr val="tx1"/>
                          </a:solidFill>
                          <a:latin typeface="Times New Roman" panose="02020603050405020304" pitchFamily="18" charset="0"/>
                          <a:cs typeface="Times New Roman" panose="02020603050405020304" pitchFamily="18" charset="0"/>
                        </a:rPr>
                        <a:t>Approval of Accounts Payable Disbursements</a:t>
                      </a:r>
                      <a:endParaRPr lang="en-US" sz="32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C53807A1-F25A-4985-CAF7-6BFB58BDE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87098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7E7239AC-DBC3-4B88-99F3-72F0E9DAAD02}"/>
              </a:ext>
            </a:extLst>
          </p:cNvPr>
          <p:cNvSpPr>
            <a:spLocks noGrp="1"/>
          </p:cNvSpPr>
          <p:nvPr>
            <p:ph type="title" idx="10"/>
            <p:custDataLst>
              <p:tags r:id="rId2"/>
            </p:custDataLst>
          </p:nvPr>
        </p:nvSpPr>
        <p:spPr>
          <a:xfrm>
            <a:off x="466344" y="196282"/>
            <a:ext cx="11277600" cy="1659950"/>
          </a:xfrm>
        </p:spPr>
        <p:txBody>
          <a:bodyPr>
            <a:normAutofit/>
          </a:bodyPr>
          <a:lstStyle/>
          <a:p>
            <a:r>
              <a:rPr lang="en-US" sz="4400" b="1" dirty="0">
                <a:latin typeface="Times New Roman" panose="02020603050405020304" pitchFamily="18" charset="0"/>
                <a:cs typeface="Times New Roman" panose="02020603050405020304" pitchFamily="18" charset="0"/>
              </a:rPr>
              <a:t>Consent Calendar</a:t>
            </a:r>
            <a:endParaRPr lang="en-US" sz="4400" dirty="0"/>
          </a:p>
        </p:txBody>
      </p:sp>
      <p:sp>
        <p:nvSpPr>
          <p:cNvPr id="3" name="ContextB">
            <a:extLst>
              <a:ext uri="{FF2B5EF4-FFF2-40B4-BE49-F238E27FC236}">
                <a16:creationId xmlns:a16="http://schemas.microsoft.com/office/drawing/2014/main" id="{5DBECDFE-B6BB-4816-A2F2-A3C2695584CE}"/>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0B9B4671-89EC-4D45-911F-D836DA4C4880}"/>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B56AAE72-775A-4E59-85E3-A54020DD80BA}"/>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9EE02D57-BB62-4294-8474-BD434C79ED95}"/>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B120D1C1-D587-4B83-84B9-B4B7AC929A2F}"/>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C8418178-A423-4F86-9B7D-B8269F0E7E2B}"/>
              </a:ext>
            </a:extLst>
          </p:cNvPr>
          <p:cNvGraphicFramePr>
            <a:graphicFrameLocks noGrp="1"/>
          </p:cNvGraphicFramePr>
          <p:nvPr>
            <p:extLst>
              <p:ext uri="{D42A27DB-BD31-4B8C-83A1-F6EECF244321}">
                <p14:modId xmlns:p14="http://schemas.microsoft.com/office/powerpoint/2010/main" val="1621256006"/>
              </p:ext>
            </p:extLst>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dirty="0">
                          <a:solidFill>
                            <a:srgbClr val="FFFFFF"/>
                          </a:solidFill>
                          <a:latin typeface="Times New Roman" panose="02020603050405020304" pitchFamily="18" charset="0"/>
                          <a:cs typeface="Times New Roman" panose="02020603050405020304" pitchFamily="18" charset="0"/>
                        </a:rPr>
                        <a:t>Yes</a:t>
                      </a: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dirty="0">
                          <a:solidFill>
                            <a:srgbClr val="000000"/>
                          </a:solidFill>
                          <a:latin typeface="Times New Roman" panose="02020603050405020304" pitchFamily="18" charset="0"/>
                          <a:cs typeface="Times New Roman" panose="02020603050405020304" pitchFamily="18" charset="0"/>
                        </a:rPr>
                        <a:t>Abs</a:t>
                      </a: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249077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09F6A-D74B-99F4-9FB1-1F1DC6057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4D182-6F34-2428-7CDF-226D2B35D1D9}"/>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October Board Meeting</a:t>
            </a:r>
          </a:p>
        </p:txBody>
      </p:sp>
      <p:graphicFrame>
        <p:nvGraphicFramePr>
          <p:cNvPr id="6" name="Content Placeholder 5">
            <a:extLst>
              <a:ext uri="{FF2B5EF4-FFF2-40B4-BE49-F238E27FC236}">
                <a16:creationId xmlns:a16="http://schemas.microsoft.com/office/drawing/2014/main" id="{DDC17AFB-D08D-4960-6CB4-760B7887CFA2}"/>
              </a:ext>
            </a:extLst>
          </p:cNvPr>
          <p:cNvGraphicFramePr>
            <a:graphicFrameLocks noGrp="1"/>
          </p:cNvGraphicFramePr>
          <p:nvPr>
            <p:ph idx="1"/>
            <p:extLst>
              <p:ext uri="{D42A27DB-BD31-4B8C-83A1-F6EECF244321}">
                <p14:modId xmlns:p14="http://schemas.microsoft.com/office/powerpoint/2010/main" val="2985352640"/>
              </p:ext>
            </p:extLst>
          </p:nvPr>
        </p:nvGraphicFramePr>
        <p:xfrm>
          <a:off x="838200" y="1825624"/>
          <a:ext cx="10515600" cy="5032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5032376">
                <a:tc>
                  <a:txBody>
                    <a:bodyPr/>
                    <a:lstStyle/>
                    <a:p>
                      <a:pPr marL="0" indent="0" algn="ctr">
                        <a:buFont typeface="Arial" panose="020B0604020202020204" pitchFamily="34" charset="0"/>
                        <a:buNone/>
                      </a:pPr>
                      <a:endParaRPr lang="en-US" sz="4000" b="1" dirty="0">
                        <a:solidFill>
                          <a:schemeClr val="tx1"/>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en-US" sz="4000" b="1" dirty="0">
                          <a:solidFill>
                            <a:schemeClr val="tx1"/>
                          </a:solidFill>
                          <a:latin typeface="Times New Roman" panose="02020603050405020304" pitchFamily="18" charset="0"/>
                          <a:cs typeface="Times New Roman" panose="02020603050405020304" pitchFamily="18" charset="0"/>
                        </a:rPr>
                        <a:t>9.B. Solar sites Security Upgrades  </a:t>
                      </a:r>
                    </a:p>
                    <a:p>
                      <a:pPr marL="742950" indent="-742950" algn="ctr">
                        <a:buFont typeface="Arial" panose="020B0604020202020204" pitchFamily="34" charset="0"/>
                        <a:buAutoNum type="arabicPeriod" startAt="9"/>
                      </a:pPr>
                      <a:endParaRPr lang="en-US" sz="4000" b="1" dirty="0">
                        <a:solidFill>
                          <a:schemeClr val="tx1"/>
                        </a:solidFill>
                        <a:latin typeface="Times New Roman" panose="02020603050405020304" pitchFamily="18" charset="0"/>
                        <a:cs typeface="Times New Roman" panose="02020603050405020304" pitchFamily="18" charset="0"/>
                      </a:endParaRPr>
                    </a:p>
                    <a:p>
                      <a:pPr marL="2457450" marR="0" lvl="0" indent="-188753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Description:    </a:t>
                      </a:r>
                      <a:r>
                        <a:rPr lang="en-US" sz="2400" b="0" kern="1200" dirty="0">
                          <a:solidFill>
                            <a:schemeClr val="tx1"/>
                          </a:solidFill>
                          <a:effectLst/>
                          <a:latin typeface="Times New Roman" panose="02020603050405020304" pitchFamily="18" charset="0"/>
                          <a:ea typeface="+mn-ea"/>
                          <a:cs typeface="Times New Roman" panose="02020603050405020304" pitchFamily="18" charset="0"/>
                        </a:rPr>
                        <a:t>Presentation on Staff plan to upgrade security at several solar generation sites using advanced cameras and monitoring equipment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3C55CEE2-F600-A83B-9EED-8BF2C1F6B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79546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7F2796E-7F2F-1B1A-C079-CD081D2FBBAD}"/>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Infrastructure Needed to Install Cameras at Wells 30, 31, 33, and 34 (Totals)</a:t>
            </a:r>
          </a:p>
        </p:txBody>
      </p:sp>
      <p:graphicFrame>
        <p:nvGraphicFramePr>
          <p:cNvPr id="5" name="Content Placeholder 2">
            <a:extLst>
              <a:ext uri="{FF2B5EF4-FFF2-40B4-BE49-F238E27FC236}">
                <a16:creationId xmlns:a16="http://schemas.microsoft.com/office/drawing/2014/main" id="{1378DAE9-1437-3527-BF46-6EA584DDBAA8}"/>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26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0E2EEF0E-CC0E-7A27-DB82-A9D7BC78256C}"/>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Camera Pole</a:t>
            </a:r>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8" name="Rectangle 2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a:extLst>
              <a:ext uri="{FF2B5EF4-FFF2-40B4-BE49-F238E27FC236}">
                <a16:creationId xmlns:a16="http://schemas.microsoft.com/office/drawing/2014/main" id="{6952DFF8-2D63-7454-2B67-E5738268A057}"/>
              </a:ext>
            </a:extLst>
          </p:cNvPr>
          <p:cNvPicPr>
            <a:picLocks noGrp="1" noChangeAspect="1"/>
          </p:cNvPicPr>
          <p:nvPr>
            <p:ph idx="1"/>
          </p:nvPr>
        </p:nvPicPr>
        <p:blipFill>
          <a:blip r:embed="rId2"/>
          <a:stretch>
            <a:fillRect/>
          </a:stretch>
        </p:blipFill>
        <p:spPr>
          <a:xfrm>
            <a:off x="6640821" y="666728"/>
            <a:ext cx="4099343" cy="5465791"/>
          </a:xfrm>
          <a:prstGeom prst="rect">
            <a:avLst/>
          </a:prstGeom>
        </p:spPr>
      </p:pic>
    </p:spTree>
    <p:extLst>
      <p:ext uri="{BB962C8B-B14F-4D97-AF65-F5344CB8AC3E}">
        <p14:creationId xmlns:p14="http://schemas.microsoft.com/office/powerpoint/2010/main" val="32365391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926004a-486d-4062-8334-6b008bcd0e35"/>
  <p:tag name="SESGUID" val="45"/>
  <p:tag name="SESIDS" val="1093"/>
</p:tagLst>
</file>

<file path=ppt/tags/tag10.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11.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12.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13.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14.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15.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16.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17.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18.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19.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2.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20.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21.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22.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23.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24.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25.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26.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27.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28.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29.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3.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30.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31.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32.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33.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4.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5.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6.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7.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8.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9.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720591629436488A4E284F1870BE6D" ma:contentTypeVersion="3" ma:contentTypeDescription="Create a new document." ma:contentTypeScope="" ma:versionID="242496566091ea46ed195a03208f6fdb">
  <xsd:schema xmlns:xsd="http://www.w3.org/2001/XMLSchema" xmlns:xs="http://www.w3.org/2001/XMLSchema" xmlns:p="http://schemas.microsoft.com/office/2006/metadata/properties" xmlns:ns3="c4b0a688-7887-4f2c-800f-38def0b48c25" targetNamespace="http://schemas.microsoft.com/office/2006/metadata/properties" ma:root="true" ma:fieldsID="455621e370702eec12376c831492e4fb" ns3:_="">
    <xsd:import namespace="c4b0a688-7887-4f2c-800f-38def0b48c25"/>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0a688-7887-4f2c-800f-38def0b48c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4BD19A-677A-4877-90A6-EAF9061A03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b0a688-7887-4f2c-800f-38def0b48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E6D73F-A7D3-4AEF-A280-8A1F3767ABE6}">
  <ds:schemaRefs>
    <ds:schemaRef ds:uri="http://schemas.microsoft.com/sharepoint/v3/contenttype/forms"/>
  </ds:schemaRefs>
</ds:datastoreItem>
</file>

<file path=customXml/itemProps3.xml><?xml version="1.0" encoding="utf-8"?>
<ds:datastoreItem xmlns:ds="http://schemas.openxmlformats.org/officeDocument/2006/customXml" ds:itemID="{D27CC283-5248-42AE-88E5-551ADF57EAB2}">
  <ds:schemaRefs>
    <ds:schemaRef ds:uri="http://schemas.microsoft.com/office/2006/documentManagement/types"/>
    <ds:schemaRef ds:uri="http://www.w3.org/XML/1998/namespace"/>
    <ds:schemaRef ds:uri="http://purl.org/dc/dcmitype/"/>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c4b0a688-7887-4f2c-800f-38def0b48c25"/>
  </ds:schemaRefs>
</ds:datastoreItem>
</file>

<file path=docProps/app.xml><?xml version="1.0" encoding="utf-8"?>
<Properties xmlns="http://schemas.openxmlformats.org/officeDocument/2006/extended-properties" xmlns:vt="http://schemas.openxmlformats.org/officeDocument/2006/docPropsVTypes">
  <TotalTime>43854</TotalTime>
  <Words>2249</Words>
  <Application>Microsoft Office PowerPoint</Application>
  <PresentationFormat>Widescreen</PresentationFormat>
  <Paragraphs>432</Paragraphs>
  <Slides>44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Amasis MT Pro Black</vt:lpstr>
      <vt:lpstr>Amasis MT Pro Medium</vt:lpstr>
      <vt:lpstr>Aptos</vt:lpstr>
      <vt:lpstr>Aptos Display</vt:lpstr>
      <vt:lpstr>Arial</vt:lpstr>
      <vt:lpstr>Calibri</vt:lpstr>
      <vt:lpstr>Calibri Light</vt:lpstr>
      <vt:lpstr>Times New Roman</vt:lpstr>
      <vt:lpstr>Office Theme</vt:lpstr>
      <vt:lpstr>1_Office Theme</vt:lpstr>
      <vt:lpstr>PowerPoint Presentation</vt:lpstr>
      <vt:lpstr>October Board Meeting</vt:lpstr>
      <vt:lpstr>October Board Meeting</vt:lpstr>
      <vt:lpstr>October Board Meeting</vt:lpstr>
      <vt:lpstr>Current Business/Committee Reports</vt:lpstr>
      <vt:lpstr>Consent Calendar</vt:lpstr>
      <vt:lpstr>October Board Meeting</vt:lpstr>
      <vt:lpstr>Infrastructure Needed to Install Cameras at Wells 30, 31, 33, and 34 (Totals)</vt:lpstr>
      <vt:lpstr>Camera Pole</vt:lpstr>
      <vt:lpstr>Camera Hardware Purchase</vt:lpstr>
      <vt:lpstr>Solar Panel Damage Remediation </vt:lpstr>
      <vt:lpstr>Costs</vt:lpstr>
      <vt:lpstr>Security Cameras</vt:lpstr>
      <vt:lpstr>Comprehensive Adjudication</vt:lpstr>
      <vt:lpstr>IWVGA</vt:lpstr>
      <vt:lpstr> IWVGA 2023 Replenishment Fee Audit Results </vt:lpstr>
      <vt:lpstr>Current Business (cont.)</vt:lpstr>
      <vt:lpstr>Job Description Revisions</vt:lpstr>
      <vt:lpstr>Current Business (cont.)</vt:lpstr>
      <vt:lpstr>CA Broadband Bylaw Amendments </vt:lpstr>
      <vt:lpstr>Current Business (cont.)</vt:lpstr>
      <vt:lpstr>Purchase of Metal Building</vt:lpstr>
      <vt:lpstr>Current Business (cont.)</vt:lpstr>
      <vt:lpstr>Dune 3 Proceed to Bid</vt:lpstr>
      <vt:lpstr>Current Business (cont.)</vt:lpstr>
      <vt:lpstr>Approval of Inspector Job Description</vt:lpstr>
      <vt:lpstr>Current Business (cont.)</vt:lpstr>
      <vt:lpstr>GM Compensation </vt:lpstr>
      <vt:lpstr>GM Report Water District Data</vt:lpstr>
      <vt:lpstr>GM Report Legislative Update</vt:lpstr>
      <vt:lpstr>GM Report Misc. Updates</vt:lpstr>
      <vt:lpstr> Board Member Requested Discussion Lawn Removal </vt:lpstr>
      <vt:lpstr> GM Report  Committee Meeting Updates </vt:lpstr>
      <vt:lpstr>GM Report WD Public Outreach</vt:lpstr>
      <vt:lpstr> Staff Updates  Engineering </vt:lpstr>
      <vt:lpstr>Staff Updates  Engineering</vt:lpstr>
      <vt:lpstr>Staff Updates Financial </vt:lpstr>
      <vt:lpstr>Staff Updates Financial </vt:lpstr>
      <vt:lpstr>Financial Breakout</vt:lpstr>
      <vt:lpstr>Financial Breakout</vt:lpstr>
      <vt:lpstr>Staff Updates  Operations</vt:lpstr>
      <vt:lpstr>Staff Updates  Operations</vt:lpstr>
      <vt:lpstr>Staff Updates  Operations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Smith</dc:creator>
  <cp:lastModifiedBy>Admin Assistant</cp:lastModifiedBy>
  <cp:revision>391</cp:revision>
  <dcterms:created xsi:type="dcterms:W3CDTF">2021-05-10T18:05:24Z</dcterms:created>
  <dcterms:modified xsi:type="dcterms:W3CDTF">2025-10-15T22:41:47Z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0x01010087720591629436488A4E284F1870BE6D</vt:lpwstr>
  </property>
</Properties>
</file>