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3.jpg" ContentType="image/jpg"/>
  <Override PartName="/ppt/media/image18.jpg" ContentType="image/jpg"/>
  <Override PartName="/ppt/media/image37.jpg" ContentType="image/jpg"/>
  <Override PartName="/ppt/media/image38.jpg" ContentType="image/jpg"/>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 id="2147483699" r:id="rId6"/>
  </p:sldMasterIdLst>
  <p:notesMasterIdLst>
    <p:notesMasterId r:id="rId68"/>
  </p:notesMasterIdLst>
  <p:sldIdLst>
    <p:sldId id="287" r:id="rId7"/>
    <p:sldId id="259" r:id="rId8"/>
    <p:sldId id="289" r:id="rId9"/>
    <p:sldId id="290" r:id="rId10"/>
    <p:sldId id="1336" r:id="rId11"/>
    <p:sldId id="256" r:id="rId12"/>
    <p:sldId id="268" r:id="rId13"/>
    <p:sldId id="275" r:id="rId14"/>
    <p:sldId id="278" r:id="rId15"/>
    <p:sldId id="279" r:id="rId16"/>
    <p:sldId id="263" r:id="rId17"/>
    <p:sldId id="277" r:id="rId18"/>
    <p:sldId id="270" r:id="rId19"/>
    <p:sldId id="1337" r:id="rId20"/>
    <p:sldId id="1350" r:id="rId21"/>
    <p:sldId id="257" r:id="rId22"/>
    <p:sldId id="258" r:id="rId23"/>
    <p:sldId id="1351" r:id="rId24"/>
    <p:sldId id="260" r:id="rId25"/>
    <p:sldId id="261" r:id="rId26"/>
    <p:sldId id="262" r:id="rId27"/>
    <p:sldId id="1352" r:id="rId28"/>
    <p:sldId id="264" r:id="rId29"/>
    <p:sldId id="265" r:id="rId30"/>
    <p:sldId id="266" r:id="rId31"/>
    <p:sldId id="267" r:id="rId32"/>
    <p:sldId id="1353" r:id="rId33"/>
    <p:sldId id="1354" r:id="rId34"/>
    <p:sldId id="1355" r:id="rId35"/>
    <p:sldId id="271" r:id="rId36"/>
    <p:sldId id="1356" r:id="rId37"/>
    <p:sldId id="273" r:id="rId38"/>
    <p:sldId id="1338" r:id="rId39"/>
    <p:sldId id="1339" r:id="rId40"/>
    <p:sldId id="292" r:id="rId41"/>
    <p:sldId id="1266" r:id="rId42"/>
    <p:sldId id="1357" r:id="rId43"/>
    <p:sldId id="1332" r:id="rId44"/>
    <p:sldId id="1340" r:id="rId45"/>
    <p:sldId id="1269" r:id="rId46"/>
    <p:sldId id="1341" r:id="rId47"/>
    <p:sldId id="1342" r:id="rId48"/>
    <p:sldId id="1343" r:id="rId49"/>
    <p:sldId id="1344" r:id="rId50"/>
    <p:sldId id="1345" r:id="rId51"/>
    <p:sldId id="1346" r:id="rId52"/>
    <p:sldId id="1347" r:id="rId53"/>
    <p:sldId id="1348" r:id="rId54"/>
    <p:sldId id="1349" r:id="rId55"/>
    <p:sldId id="1319" r:id="rId56"/>
    <p:sldId id="1329" r:id="rId57"/>
    <p:sldId id="288" r:id="rId58"/>
    <p:sldId id="1318" r:id="rId59"/>
    <p:sldId id="269" r:id="rId60"/>
    <p:sldId id="1333" r:id="rId61"/>
    <p:sldId id="1275" r:id="rId62"/>
    <p:sldId id="303" r:id="rId63"/>
    <p:sldId id="272" r:id="rId64"/>
    <p:sldId id="274" r:id="rId65"/>
    <p:sldId id="301" r:id="rId66"/>
    <p:sldId id="302" r:id="rId67"/>
  </p:sldIdLst>
  <p:sldSz cx="12192000" cy="6858000"/>
  <p:notesSz cx="6858000" cy="9144000"/>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106" d="100"/>
          <a:sy n="106" d="100"/>
        </p:scale>
        <p:origin x="228" y="114"/>
      </p:cViewPr>
      <p:guideLst/>
    </p:cSldViewPr>
  </p:slideViewPr>
  <p:notesTextViewPr>
    <p:cViewPr>
      <p:scale>
        <a:sx n="1" d="1"/>
        <a:sy n="1" d="1"/>
      </p:scale>
      <p:origin x="0" y="0"/>
    </p:cViewPr>
  </p:notesTextViewPr>
  <p:notesViewPr>
    <p:cSldViewPr snapToGrid="0">
      <p:cViewPr varScale="1">
        <p:scale>
          <a:sx n="48" d="100"/>
          <a:sy n="48" d="100"/>
        </p:scale>
        <p:origin x="2752" y="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WD Budget 2020</c:v>
                </c:pt>
              </c:strCache>
            </c:strRef>
          </c:tx>
          <c:spPr>
            <a:solidFill>
              <a:schemeClr val="accent1"/>
            </a:solidFill>
            <a:ln w="19050">
              <a:solidFill>
                <a:schemeClr val="lt1"/>
              </a:solidFill>
            </a:ln>
            <a:effectLst/>
          </c:spPr>
          <c:invertIfNegative val="0"/>
          <c:cat>
            <c:strRef>
              <c:f>Sheet1!$A$2:$A$6</c:f>
              <c:strCache>
                <c:ptCount val="4"/>
                <c:pt idx="0">
                  <c:v>Operations</c:v>
                </c:pt>
                <c:pt idx="1">
                  <c:v>Admin</c:v>
                </c:pt>
                <c:pt idx="2">
                  <c:v>Non-op</c:v>
                </c:pt>
                <c:pt idx="3">
                  <c:v>Depreciation</c:v>
                </c:pt>
              </c:strCache>
            </c:strRef>
          </c:cat>
          <c:val>
            <c:numRef>
              <c:f>Sheet1!$B$2:$B$6</c:f>
              <c:numCache>
                <c:formatCode>General</c:formatCode>
                <c:ptCount val="5"/>
                <c:pt idx="0">
                  <c:v>4004190</c:v>
                </c:pt>
                <c:pt idx="1">
                  <c:v>2393500</c:v>
                </c:pt>
                <c:pt idx="2">
                  <c:v>3005467</c:v>
                </c:pt>
                <c:pt idx="3">
                  <c:v>3500000</c:v>
                </c:pt>
              </c:numCache>
            </c:numRef>
          </c:val>
          <c:extLst>
            <c:ext xmlns:c16="http://schemas.microsoft.com/office/drawing/2014/chart" uri="{C3380CC4-5D6E-409C-BE32-E72D297353CC}">
              <c16:uniqueId val="{00000000-980B-41F1-9D3D-E00A85D764DC}"/>
            </c:ext>
          </c:extLst>
        </c:ser>
        <c:ser>
          <c:idx val="1"/>
          <c:order val="1"/>
          <c:tx>
            <c:strRef>
              <c:f>Sheet1!$C$1</c:f>
              <c:strCache>
                <c:ptCount val="1"/>
                <c:pt idx="0">
                  <c:v>WD Budget 2025</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700E-40AE-933D-6AB11C22118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700E-40AE-933D-6AB11C221184}"/>
              </c:ext>
            </c:extLst>
          </c:dPt>
          <c:dPt>
            <c:idx val="2"/>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5-700E-40AE-933D-6AB11C221184}"/>
              </c:ext>
            </c:extLst>
          </c:dPt>
          <c:dPt>
            <c:idx val="3"/>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7-700E-40AE-933D-6AB11C221184}"/>
              </c:ext>
            </c:extLst>
          </c:dPt>
          <c:dPt>
            <c:idx val="4"/>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9-700E-40AE-933D-6AB11C221184}"/>
              </c:ext>
            </c:extLst>
          </c:dPt>
          <c:cat>
            <c:strRef>
              <c:f>Sheet1!$A$2:$A$6</c:f>
              <c:strCache>
                <c:ptCount val="4"/>
                <c:pt idx="0">
                  <c:v>Operations</c:v>
                </c:pt>
                <c:pt idx="1">
                  <c:v>Admin</c:v>
                </c:pt>
                <c:pt idx="2">
                  <c:v>Non-op</c:v>
                </c:pt>
                <c:pt idx="3">
                  <c:v>Depreciation</c:v>
                </c:pt>
              </c:strCache>
            </c:strRef>
          </c:cat>
          <c:val>
            <c:numRef>
              <c:f>Sheet1!$C$2:$C$6</c:f>
              <c:numCache>
                <c:formatCode>General</c:formatCode>
                <c:ptCount val="5"/>
                <c:pt idx="0">
                  <c:v>5027698</c:v>
                </c:pt>
                <c:pt idx="1">
                  <c:v>4632213</c:v>
                </c:pt>
                <c:pt idx="2">
                  <c:v>5270666</c:v>
                </c:pt>
                <c:pt idx="3">
                  <c:v>3300000</c:v>
                </c:pt>
              </c:numCache>
            </c:numRef>
          </c:val>
          <c:extLst>
            <c:ext xmlns:c16="http://schemas.microsoft.com/office/drawing/2014/chart" uri="{C3380CC4-5D6E-409C-BE32-E72D297353CC}">
              <c16:uniqueId val="{0000000A-1155-4605-9C97-2EE47EA2CBA4}"/>
            </c:ext>
          </c:extLst>
        </c:ser>
        <c:dLbls>
          <c:showLegendKey val="0"/>
          <c:showVal val="0"/>
          <c:showCatName val="0"/>
          <c:showSerName val="0"/>
          <c:showPercent val="0"/>
          <c:showBubbleSize val="0"/>
        </c:dLbls>
        <c:gapWidth val="100"/>
        <c:axId val="487711360"/>
        <c:axId val="175824336"/>
      </c:barChart>
      <c:catAx>
        <c:axId val="487711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5824336"/>
        <c:crosses val="autoZero"/>
        <c:auto val="1"/>
        <c:lblAlgn val="ctr"/>
        <c:lblOffset val="100"/>
        <c:noMultiLvlLbl val="0"/>
      </c:catAx>
      <c:valAx>
        <c:axId val="175824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7711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WD Budget 2025</c:v>
                </c:pt>
              </c:strCache>
            </c:strRef>
          </c:tx>
          <c:spPr>
            <a:solidFill>
              <a:schemeClr val="accent1"/>
            </a:solidFill>
            <a:ln w="19050">
              <a:solidFill>
                <a:schemeClr val="lt1"/>
              </a:solidFill>
            </a:ln>
            <a:effectLst/>
          </c:spPr>
          <c:invertIfNegative val="0"/>
          <c:cat>
            <c:strRef>
              <c:f>Sheet1!$A$2:$A$5</c:f>
              <c:strCache>
                <c:ptCount val="4"/>
                <c:pt idx="0">
                  <c:v>Operations</c:v>
                </c:pt>
                <c:pt idx="1">
                  <c:v>Admin</c:v>
                </c:pt>
                <c:pt idx="2">
                  <c:v>Non-op</c:v>
                </c:pt>
                <c:pt idx="3">
                  <c:v>Depreciation</c:v>
                </c:pt>
              </c:strCache>
            </c:strRef>
          </c:cat>
          <c:val>
            <c:numRef>
              <c:f>Sheet1!$B$2:$B$5</c:f>
              <c:numCache>
                <c:formatCode>General</c:formatCode>
                <c:ptCount val="4"/>
                <c:pt idx="0">
                  <c:v>5027698</c:v>
                </c:pt>
                <c:pt idx="1">
                  <c:v>4632213</c:v>
                </c:pt>
                <c:pt idx="2">
                  <c:v>5270666</c:v>
                </c:pt>
                <c:pt idx="3">
                  <c:v>3300000</c:v>
                </c:pt>
              </c:numCache>
            </c:numRef>
          </c:val>
          <c:extLst>
            <c:ext xmlns:c16="http://schemas.microsoft.com/office/drawing/2014/chart" uri="{C3380CC4-5D6E-409C-BE32-E72D297353CC}">
              <c16:uniqueId val="{00000000-980B-41F1-9D3D-E00A85D764DC}"/>
            </c:ext>
          </c:extLst>
        </c:ser>
        <c:ser>
          <c:idx val="1"/>
          <c:order val="1"/>
          <c:tx>
            <c:strRef>
              <c:f>Sheet1!$C$1</c:f>
              <c:strCache>
                <c:ptCount val="1"/>
                <c:pt idx="0">
                  <c:v>WD Actual 2025</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C883-4DC9-9D39-C36FDD21E411}"/>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C883-4DC9-9D39-C36FDD21E411}"/>
              </c:ext>
            </c:extLst>
          </c:dPt>
          <c:dPt>
            <c:idx val="2"/>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5-C883-4DC9-9D39-C36FDD21E411}"/>
              </c:ext>
            </c:extLst>
          </c:dPt>
          <c:dPt>
            <c:idx val="3"/>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7-C883-4DC9-9D39-C36FDD21E411}"/>
              </c:ext>
            </c:extLst>
          </c:dPt>
          <c:cat>
            <c:strRef>
              <c:f>Sheet1!$A$2:$A$5</c:f>
              <c:strCache>
                <c:ptCount val="4"/>
                <c:pt idx="0">
                  <c:v>Operations</c:v>
                </c:pt>
                <c:pt idx="1">
                  <c:v>Admin</c:v>
                </c:pt>
                <c:pt idx="2">
                  <c:v>Non-op</c:v>
                </c:pt>
                <c:pt idx="3">
                  <c:v>Depreciation</c:v>
                </c:pt>
              </c:strCache>
            </c:strRef>
          </c:cat>
          <c:val>
            <c:numRef>
              <c:f>Sheet1!$C$2:$C$5</c:f>
              <c:numCache>
                <c:formatCode>General</c:formatCode>
                <c:ptCount val="4"/>
                <c:pt idx="0">
                  <c:v>2446339</c:v>
                </c:pt>
                <c:pt idx="1">
                  <c:v>2470002</c:v>
                </c:pt>
                <c:pt idx="2">
                  <c:v>4208559</c:v>
                </c:pt>
                <c:pt idx="3">
                  <c:v>1925000</c:v>
                </c:pt>
              </c:numCache>
            </c:numRef>
          </c:val>
          <c:extLst>
            <c:ext xmlns:c16="http://schemas.microsoft.com/office/drawing/2014/chart" uri="{C3380CC4-5D6E-409C-BE32-E72D297353CC}">
              <c16:uniqueId val="{0000000A-FE0D-40ED-B75E-946AB6AEC3D4}"/>
            </c:ext>
          </c:extLst>
        </c:ser>
        <c:dLbls>
          <c:showLegendKey val="0"/>
          <c:showVal val="0"/>
          <c:showCatName val="0"/>
          <c:showSerName val="0"/>
          <c:showPercent val="0"/>
          <c:showBubbleSize val="0"/>
        </c:dLbls>
        <c:gapWidth val="100"/>
        <c:axId val="2019692624"/>
        <c:axId val="175832272"/>
      </c:barChart>
      <c:catAx>
        <c:axId val="2019692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5832272"/>
        <c:crosses val="autoZero"/>
        <c:auto val="1"/>
        <c:lblAlgn val="ctr"/>
        <c:lblOffset val="100"/>
        <c:noMultiLvlLbl val="0"/>
      </c:catAx>
      <c:valAx>
        <c:axId val="175832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969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494D2-CAAC-458B-8019-DD82204A6295}"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D6031A-56E9-43B5-9384-D916F543189D}" type="slidenum">
              <a:rPr lang="en-US" smtClean="0"/>
              <a:t>‹#›</a:t>
            </a:fld>
            <a:endParaRPr lang="en-US"/>
          </a:p>
        </p:txBody>
      </p:sp>
    </p:spTree>
    <p:extLst>
      <p:ext uri="{BB962C8B-B14F-4D97-AF65-F5344CB8AC3E}">
        <p14:creationId xmlns:p14="http://schemas.microsoft.com/office/powerpoint/2010/main" val="113039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784E977-A161-E0AC-B5A4-6327A85C042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defRPr>
            </a:lvl1pPr>
            <a:lvl2pPr marL="739775" indent="-282575" defTabSz="920750">
              <a:spcBef>
                <a:spcPct val="30000"/>
              </a:spcBef>
              <a:defRPr sz="1200">
                <a:solidFill>
                  <a:schemeClr val="tx1"/>
                </a:solidFill>
                <a:latin typeface="Times New Roman" panose="02020603050405020304" pitchFamily="18" charset="0"/>
              </a:defRPr>
            </a:lvl2pPr>
            <a:lvl3pPr marL="1138238" indent="-225425" defTabSz="920750">
              <a:spcBef>
                <a:spcPct val="30000"/>
              </a:spcBef>
              <a:defRPr sz="1200">
                <a:solidFill>
                  <a:schemeClr val="tx1"/>
                </a:solidFill>
                <a:latin typeface="Times New Roman" panose="02020603050405020304" pitchFamily="18" charset="0"/>
              </a:defRPr>
            </a:lvl3pPr>
            <a:lvl4pPr marL="1595438" indent="-225425" defTabSz="920750">
              <a:spcBef>
                <a:spcPct val="30000"/>
              </a:spcBef>
              <a:defRPr sz="1200">
                <a:solidFill>
                  <a:schemeClr val="tx1"/>
                </a:solidFill>
                <a:latin typeface="Times New Roman" panose="02020603050405020304" pitchFamily="18" charset="0"/>
              </a:defRPr>
            </a:lvl4pPr>
            <a:lvl5pPr marL="2054225" indent="-225425" defTabSz="920750">
              <a:spcBef>
                <a:spcPct val="30000"/>
              </a:spcBef>
              <a:defRPr sz="1200">
                <a:solidFill>
                  <a:schemeClr val="tx1"/>
                </a:solidFill>
                <a:latin typeface="Times New Roman" panose="02020603050405020304" pitchFamily="18" charset="0"/>
              </a:defRPr>
            </a:lvl5pPr>
            <a:lvl6pPr marL="2511425" indent="-225425" defTabSz="920750"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5425" defTabSz="920750"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5425" defTabSz="920750"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5425" defTabSz="9207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B38D5E8A-8DD9-46BE-BD3C-8E8A18B2348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075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3" name="Rectangle 2">
            <a:extLst>
              <a:ext uri="{FF2B5EF4-FFF2-40B4-BE49-F238E27FC236}">
                <a16:creationId xmlns:a16="http://schemas.microsoft.com/office/drawing/2014/main" id="{530810C8-47FE-3659-0898-4BB325BBD271}"/>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A499E97E-2CC6-8AD7-171C-FD6AE4F5AEE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7F497B3-D697-3AF7-D491-45C9B4641F3C}"/>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BFFA5105-8A7C-CBB1-D181-A0FF1305C5E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Slide Number Placeholder 3">
            <a:extLst>
              <a:ext uri="{FF2B5EF4-FFF2-40B4-BE49-F238E27FC236}">
                <a16:creationId xmlns:a16="http://schemas.microsoft.com/office/drawing/2014/main" id="{DE2BE944-F6AC-FB72-2B9E-13D3FB219E0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Calibri" panose="020F0502020204030204" pitchFamily="34" charset="0"/>
              </a:defRPr>
            </a:lvl1pPr>
            <a:lvl2pPr marL="741363" indent="-284163" defTabSz="920750">
              <a:defRPr>
                <a:solidFill>
                  <a:schemeClr val="tx1"/>
                </a:solidFill>
                <a:latin typeface="Calibri" panose="020F0502020204030204" pitchFamily="34" charset="0"/>
              </a:defRPr>
            </a:lvl2pPr>
            <a:lvl3pPr marL="1141413" indent="-227013" defTabSz="920750">
              <a:defRPr>
                <a:solidFill>
                  <a:schemeClr val="tx1"/>
                </a:solidFill>
                <a:latin typeface="Calibri" panose="020F0502020204030204" pitchFamily="34" charset="0"/>
              </a:defRPr>
            </a:lvl3pPr>
            <a:lvl4pPr marL="1598613" indent="-227013" defTabSz="920750">
              <a:defRPr>
                <a:solidFill>
                  <a:schemeClr val="tx1"/>
                </a:solidFill>
                <a:latin typeface="Calibri" panose="020F0502020204030204" pitchFamily="34" charset="0"/>
              </a:defRPr>
            </a:lvl4pPr>
            <a:lvl5pPr marL="2057400" indent="-227013" defTabSz="920750">
              <a:defRPr>
                <a:solidFill>
                  <a:schemeClr val="tx1"/>
                </a:solidFill>
                <a:latin typeface="Calibri" panose="020F0502020204030204" pitchFamily="34" charset="0"/>
              </a:defRPr>
            </a:lvl5pPr>
            <a:lvl6pPr marL="2514600" indent="-227013" defTabSz="920750" eaLnBrk="0" fontAlgn="base" hangingPunct="0">
              <a:spcBef>
                <a:spcPct val="0"/>
              </a:spcBef>
              <a:spcAft>
                <a:spcPct val="0"/>
              </a:spcAft>
              <a:defRPr>
                <a:solidFill>
                  <a:schemeClr val="tx1"/>
                </a:solidFill>
                <a:latin typeface="Calibri" panose="020F0502020204030204" pitchFamily="34" charset="0"/>
              </a:defRPr>
            </a:lvl6pPr>
            <a:lvl7pPr marL="2971800" indent="-227013" defTabSz="920750" eaLnBrk="0" fontAlgn="base" hangingPunct="0">
              <a:spcBef>
                <a:spcPct val="0"/>
              </a:spcBef>
              <a:spcAft>
                <a:spcPct val="0"/>
              </a:spcAft>
              <a:defRPr>
                <a:solidFill>
                  <a:schemeClr val="tx1"/>
                </a:solidFill>
                <a:latin typeface="Calibri" panose="020F0502020204030204" pitchFamily="34" charset="0"/>
              </a:defRPr>
            </a:lvl7pPr>
            <a:lvl8pPr marL="3429000" indent="-227013" defTabSz="920750" eaLnBrk="0" fontAlgn="base" hangingPunct="0">
              <a:spcBef>
                <a:spcPct val="0"/>
              </a:spcBef>
              <a:spcAft>
                <a:spcPct val="0"/>
              </a:spcAft>
              <a:defRPr>
                <a:solidFill>
                  <a:schemeClr val="tx1"/>
                </a:solidFill>
                <a:latin typeface="Calibri" panose="020F0502020204030204" pitchFamily="34" charset="0"/>
              </a:defRPr>
            </a:lvl8pPr>
            <a:lvl9pPr marL="3886200" indent="-227013" defTabSz="92075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6CF51892-09E9-4354-AB02-EBCE2C617B2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2075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FCED840-2845-6AB4-9CAC-AC95C63F61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defRPr>
            </a:lvl1pPr>
            <a:lvl2pPr marL="739775" indent="-282575" defTabSz="920750">
              <a:spcBef>
                <a:spcPct val="30000"/>
              </a:spcBef>
              <a:defRPr sz="1200">
                <a:solidFill>
                  <a:schemeClr val="tx1"/>
                </a:solidFill>
                <a:latin typeface="Times New Roman" panose="02020603050405020304" pitchFamily="18" charset="0"/>
              </a:defRPr>
            </a:lvl2pPr>
            <a:lvl3pPr marL="1138238" indent="-225425" defTabSz="920750">
              <a:spcBef>
                <a:spcPct val="30000"/>
              </a:spcBef>
              <a:defRPr sz="1200">
                <a:solidFill>
                  <a:schemeClr val="tx1"/>
                </a:solidFill>
                <a:latin typeface="Times New Roman" panose="02020603050405020304" pitchFamily="18" charset="0"/>
              </a:defRPr>
            </a:lvl3pPr>
            <a:lvl4pPr marL="1595438" indent="-225425" defTabSz="920750">
              <a:spcBef>
                <a:spcPct val="30000"/>
              </a:spcBef>
              <a:defRPr sz="1200">
                <a:solidFill>
                  <a:schemeClr val="tx1"/>
                </a:solidFill>
                <a:latin typeface="Times New Roman" panose="02020603050405020304" pitchFamily="18" charset="0"/>
              </a:defRPr>
            </a:lvl4pPr>
            <a:lvl5pPr marL="2054225" indent="-225425" defTabSz="920750">
              <a:spcBef>
                <a:spcPct val="30000"/>
              </a:spcBef>
              <a:defRPr sz="1200">
                <a:solidFill>
                  <a:schemeClr val="tx1"/>
                </a:solidFill>
                <a:latin typeface="Times New Roman" panose="02020603050405020304" pitchFamily="18" charset="0"/>
              </a:defRPr>
            </a:lvl5pPr>
            <a:lvl6pPr marL="2511425" indent="-225425" defTabSz="920750"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5425" defTabSz="920750"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5425" defTabSz="920750"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5425" defTabSz="9207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7A48FF6C-BF29-46B1-8362-A5DE801472B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075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a:extLst>
              <a:ext uri="{FF2B5EF4-FFF2-40B4-BE49-F238E27FC236}">
                <a16:creationId xmlns:a16="http://schemas.microsoft.com/office/drawing/2014/main" id="{B9470E6C-578B-DBE4-8036-FAC775E96E98}"/>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2A9260C3-7C3C-D4FC-02C7-947B5FECB42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B94D87E-38B5-AC77-BE5E-80BD67E8286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defRPr>
            </a:lvl1pPr>
            <a:lvl2pPr marL="739775" indent="-282575" defTabSz="920750">
              <a:spcBef>
                <a:spcPct val="30000"/>
              </a:spcBef>
              <a:defRPr sz="1200">
                <a:solidFill>
                  <a:schemeClr val="tx1"/>
                </a:solidFill>
                <a:latin typeface="Times New Roman" panose="02020603050405020304" pitchFamily="18" charset="0"/>
              </a:defRPr>
            </a:lvl2pPr>
            <a:lvl3pPr marL="1138238" indent="-225425" defTabSz="920750">
              <a:spcBef>
                <a:spcPct val="30000"/>
              </a:spcBef>
              <a:defRPr sz="1200">
                <a:solidFill>
                  <a:schemeClr val="tx1"/>
                </a:solidFill>
                <a:latin typeface="Times New Roman" panose="02020603050405020304" pitchFamily="18" charset="0"/>
              </a:defRPr>
            </a:lvl3pPr>
            <a:lvl4pPr marL="1595438" indent="-225425" defTabSz="920750">
              <a:spcBef>
                <a:spcPct val="30000"/>
              </a:spcBef>
              <a:defRPr sz="1200">
                <a:solidFill>
                  <a:schemeClr val="tx1"/>
                </a:solidFill>
                <a:latin typeface="Times New Roman" panose="02020603050405020304" pitchFamily="18" charset="0"/>
              </a:defRPr>
            </a:lvl4pPr>
            <a:lvl5pPr marL="2054225" indent="-225425" defTabSz="920750">
              <a:spcBef>
                <a:spcPct val="30000"/>
              </a:spcBef>
              <a:defRPr sz="1200">
                <a:solidFill>
                  <a:schemeClr val="tx1"/>
                </a:solidFill>
                <a:latin typeface="Times New Roman" panose="02020603050405020304" pitchFamily="18" charset="0"/>
              </a:defRPr>
            </a:lvl5pPr>
            <a:lvl6pPr marL="2511425" indent="-225425" defTabSz="920750"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5425" defTabSz="920750"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5425" defTabSz="920750"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5425" defTabSz="9207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97CA6408-A685-4DEA-A83D-1EDB57BC5AC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075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67" name="Rectangle 2">
            <a:extLst>
              <a:ext uri="{FF2B5EF4-FFF2-40B4-BE49-F238E27FC236}">
                <a16:creationId xmlns:a16="http://schemas.microsoft.com/office/drawing/2014/main" id="{4A5E0EAD-95C5-D200-534C-5C96CAEE0B50}"/>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EA60A4E-2621-234B-1187-23E4F818E9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A277699-1542-7F84-007B-96B57FDEC74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defRPr>
            </a:lvl1pPr>
            <a:lvl2pPr marL="739775" indent="-282575" defTabSz="920750">
              <a:spcBef>
                <a:spcPct val="30000"/>
              </a:spcBef>
              <a:defRPr sz="1200">
                <a:solidFill>
                  <a:schemeClr val="tx1"/>
                </a:solidFill>
                <a:latin typeface="Times New Roman" panose="02020603050405020304" pitchFamily="18" charset="0"/>
              </a:defRPr>
            </a:lvl2pPr>
            <a:lvl3pPr marL="1138238" indent="-225425" defTabSz="920750">
              <a:spcBef>
                <a:spcPct val="30000"/>
              </a:spcBef>
              <a:defRPr sz="1200">
                <a:solidFill>
                  <a:schemeClr val="tx1"/>
                </a:solidFill>
                <a:latin typeface="Times New Roman" panose="02020603050405020304" pitchFamily="18" charset="0"/>
              </a:defRPr>
            </a:lvl3pPr>
            <a:lvl4pPr marL="1595438" indent="-225425" defTabSz="920750">
              <a:spcBef>
                <a:spcPct val="30000"/>
              </a:spcBef>
              <a:defRPr sz="1200">
                <a:solidFill>
                  <a:schemeClr val="tx1"/>
                </a:solidFill>
                <a:latin typeface="Times New Roman" panose="02020603050405020304" pitchFamily="18" charset="0"/>
              </a:defRPr>
            </a:lvl4pPr>
            <a:lvl5pPr marL="2054225" indent="-225425" defTabSz="920750">
              <a:spcBef>
                <a:spcPct val="30000"/>
              </a:spcBef>
              <a:defRPr sz="1200">
                <a:solidFill>
                  <a:schemeClr val="tx1"/>
                </a:solidFill>
                <a:latin typeface="Times New Roman" panose="02020603050405020304" pitchFamily="18" charset="0"/>
              </a:defRPr>
            </a:lvl5pPr>
            <a:lvl6pPr marL="2511425" indent="-225425" defTabSz="920750"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5425" defTabSz="920750"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5425" defTabSz="920750"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5425" defTabSz="9207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62D8EE23-845D-479D-A778-1A4BB2822468}"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075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315" name="Rectangle 2">
            <a:extLst>
              <a:ext uri="{FF2B5EF4-FFF2-40B4-BE49-F238E27FC236}">
                <a16:creationId xmlns:a16="http://schemas.microsoft.com/office/drawing/2014/main" id="{48BAC9DF-754B-6C9A-D136-6EE288868423}"/>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021489E0-FF21-C7D3-4162-B8B218D8705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B65A47C-4F12-47EE-2573-5EDA64D68D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defRPr>
            </a:lvl1pPr>
            <a:lvl2pPr marL="739775" indent="-282575" defTabSz="920750">
              <a:spcBef>
                <a:spcPct val="30000"/>
              </a:spcBef>
              <a:defRPr sz="1200">
                <a:solidFill>
                  <a:schemeClr val="tx1"/>
                </a:solidFill>
                <a:latin typeface="Times New Roman" panose="02020603050405020304" pitchFamily="18" charset="0"/>
              </a:defRPr>
            </a:lvl2pPr>
            <a:lvl3pPr marL="1138238" indent="-225425" defTabSz="920750">
              <a:spcBef>
                <a:spcPct val="30000"/>
              </a:spcBef>
              <a:defRPr sz="1200">
                <a:solidFill>
                  <a:schemeClr val="tx1"/>
                </a:solidFill>
                <a:latin typeface="Times New Roman" panose="02020603050405020304" pitchFamily="18" charset="0"/>
              </a:defRPr>
            </a:lvl3pPr>
            <a:lvl4pPr marL="1595438" indent="-225425" defTabSz="920750">
              <a:spcBef>
                <a:spcPct val="30000"/>
              </a:spcBef>
              <a:defRPr sz="1200">
                <a:solidFill>
                  <a:schemeClr val="tx1"/>
                </a:solidFill>
                <a:latin typeface="Times New Roman" panose="02020603050405020304" pitchFamily="18" charset="0"/>
              </a:defRPr>
            </a:lvl4pPr>
            <a:lvl5pPr marL="2054225" indent="-225425" defTabSz="920750">
              <a:spcBef>
                <a:spcPct val="30000"/>
              </a:spcBef>
              <a:defRPr sz="1200">
                <a:solidFill>
                  <a:schemeClr val="tx1"/>
                </a:solidFill>
                <a:latin typeface="Times New Roman" panose="02020603050405020304" pitchFamily="18" charset="0"/>
              </a:defRPr>
            </a:lvl5pPr>
            <a:lvl6pPr marL="2511425" indent="-225425" defTabSz="920750"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5425" defTabSz="920750"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5425" defTabSz="920750"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5425" defTabSz="9207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19A580AE-74CA-471B-AB74-6821E012C15D}"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075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363" name="Rectangle 2">
            <a:extLst>
              <a:ext uri="{FF2B5EF4-FFF2-40B4-BE49-F238E27FC236}">
                <a16:creationId xmlns:a16="http://schemas.microsoft.com/office/drawing/2014/main" id="{93D78264-75DB-B400-6699-5FFB2417C6F9}"/>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2FA97782-22EA-E58A-47B1-A1A8123C939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7448237-D27C-0119-7963-25CFF1930E3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anose="02020603050405020304" pitchFamily="18" charset="0"/>
              </a:defRPr>
            </a:lvl1pPr>
            <a:lvl2pPr marL="739775" indent="-282575" defTabSz="920750">
              <a:spcBef>
                <a:spcPct val="30000"/>
              </a:spcBef>
              <a:defRPr sz="1200">
                <a:solidFill>
                  <a:schemeClr val="tx1"/>
                </a:solidFill>
                <a:latin typeface="Times New Roman" panose="02020603050405020304" pitchFamily="18" charset="0"/>
              </a:defRPr>
            </a:lvl2pPr>
            <a:lvl3pPr marL="1138238" indent="-225425" defTabSz="920750">
              <a:spcBef>
                <a:spcPct val="30000"/>
              </a:spcBef>
              <a:defRPr sz="1200">
                <a:solidFill>
                  <a:schemeClr val="tx1"/>
                </a:solidFill>
                <a:latin typeface="Times New Roman" panose="02020603050405020304" pitchFamily="18" charset="0"/>
              </a:defRPr>
            </a:lvl3pPr>
            <a:lvl4pPr marL="1595438" indent="-225425" defTabSz="920750">
              <a:spcBef>
                <a:spcPct val="30000"/>
              </a:spcBef>
              <a:defRPr sz="1200">
                <a:solidFill>
                  <a:schemeClr val="tx1"/>
                </a:solidFill>
                <a:latin typeface="Times New Roman" panose="02020603050405020304" pitchFamily="18" charset="0"/>
              </a:defRPr>
            </a:lvl4pPr>
            <a:lvl5pPr marL="2054225" indent="-225425" defTabSz="920750">
              <a:spcBef>
                <a:spcPct val="30000"/>
              </a:spcBef>
              <a:defRPr sz="1200">
                <a:solidFill>
                  <a:schemeClr val="tx1"/>
                </a:solidFill>
                <a:latin typeface="Times New Roman" panose="02020603050405020304" pitchFamily="18" charset="0"/>
              </a:defRPr>
            </a:lvl5pPr>
            <a:lvl6pPr marL="2511425" indent="-225425" defTabSz="920750"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5425" defTabSz="920750"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5425" defTabSz="920750"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5425" defTabSz="9207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0750" rtl="0" eaLnBrk="1" fontAlgn="base" latinLnBrk="0" hangingPunct="1">
              <a:lnSpc>
                <a:spcPct val="100000"/>
              </a:lnSpc>
              <a:spcBef>
                <a:spcPct val="0"/>
              </a:spcBef>
              <a:spcAft>
                <a:spcPct val="0"/>
              </a:spcAft>
              <a:buClrTx/>
              <a:buSzTx/>
              <a:buFontTx/>
              <a:buNone/>
              <a:tabLst/>
              <a:defRPr/>
            </a:pPr>
            <a:fld id="{C2518012-AD5B-4F86-96E4-9625EBBACCD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075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411" name="Rectangle 2">
            <a:extLst>
              <a:ext uri="{FF2B5EF4-FFF2-40B4-BE49-F238E27FC236}">
                <a16:creationId xmlns:a16="http://schemas.microsoft.com/office/drawing/2014/main" id="{1E8AE37F-9E42-0795-D413-E3152D31D2E7}"/>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0551D2AD-C35C-A842-FD48-4E013C4DB78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23A0-1976-4BC0-B885-EE912DF272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9E502-2165-4DD5-9D4F-2243CD8760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575F8F-5D90-4196-BA6C-2E266E4CCF21}"/>
              </a:ext>
            </a:extLst>
          </p:cNvPr>
          <p:cNvSpPr>
            <a:spLocks noGrp="1"/>
          </p:cNvSpPr>
          <p:nvPr>
            <p:ph type="dt" sz="half" idx="10"/>
          </p:nvPr>
        </p:nvSpPr>
        <p:spPr/>
        <p:txBody>
          <a:bodyPr/>
          <a:lstStyle/>
          <a:p>
            <a:fld id="{57CBC9F0-2EB5-444B-9719-4F463A8E74B4}" type="datetimeFigureOut">
              <a:rPr lang="en-US" smtClean="0"/>
              <a:t>2/10/2025</a:t>
            </a:fld>
            <a:endParaRPr lang="en-US"/>
          </a:p>
        </p:txBody>
      </p:sp>
      <p:sp>
        <p:nvSpPr>
          <p:cNvPr id="5" name="Footer Placeholder 4">
            <a:extLst>
              <a:ext uri="{FF2B5EF4-FFF2-40B4-BE49-F238E27FC236}">
                <a16:creationId xmlns:a16="http://schemas.microsoft.com/office/drawing/2014/main" id="{CB4B9141-0F1A-4297-A25E-CDAECAC59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4D7F5-A328-40F4-A64B-3C3F5CB8C3E1}"/>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140143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7A42-B7EC-496D-AFAB-CF9787925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B3B5D9-1DC9-4B74-9012-C9A632074C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E421D-3173-4A26-89FE-9DFF8C9083B9}"/>
              </a:ext>
            </a:extLst>
          </p:cNvPr>
          <p:cNvSpPr>
            <a:spLocks noGrp="1"/>
          </p:cNvSpPr>
          <p:nvPr>
            <p:ph type="dt" sz="half" idx="10"/>
          </p:nvPr>
        </p:nvSpPr>
        <p:spPr/>
        <p:txBody>
          <a:bodyPr/>
          <a:lstStyle/>
          <a:p>
            <a:fld id="{57CBC9F0-2EB5-444B-9719-4F463A8E74B4}" type="datetimeFigureOut">
              <a:rPr lang="en-US" smtClean="0"/>
              <a:t>2/10/2025</a:t>
            </a:fld>
            <a:endParaRPr lang="en-US"/>
          </a:p>
        </p:txBody>
      </p:sp>
      <p:sp>
        <p:nvSpPr>
          <p:cNvPr id="5" name="Footer Placeholder 4">
            <a:extLst>
              <a:ext uri="{FF2B5EF4-FFF2-40B4-BE49-F238E27FC236}">
                <a16:creationId xmlns:a16="http://schemas.microsoft.com/office/drawing/2014/main" id="{1BE656EA-6167-4478-99D9-44F0521A1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97DCB-5C29-4EC0-8C9C-28E04936C6EF}"/>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389343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CFBAD4-1B7D-45D9-8E25-85E4A01798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12CB75-787A-4E84-9766-D5CCAC99F3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4B77F-93EB-4C17-90DE-3834B04A2941}"/>
              </a:ext>
            </a:extLst>
          </p:cNvPr>
          <p:cNvSpPr>
            <a:spLocks noGrp="1"/>
          </p:cNvSpPr>
          <p:nvPr>
            <p:ph type="dt" sz="half" idx="10"/>
          </p:nvPr>
        </p:nvSpPr>
        <p:spPr/>
        <p:txBody>
          <a:bodyPr/>
          <a:lstStyle/>
          <a:p>
            <a:fld id="{57CBC9F0-2EB5-444B-9719-4F463A8E74B4}" type="datetimeFigureOut">
              <a:rPr lang="en-US" smtClean="0"/>
              <a:t>2/10/2025</a:t>
            </a:fld>
            <a:endParaRPr lang="en-US"/>
          </a:p>
        </p:txBody>
      </p:sp>
      <p:sp>
        <p:nvSpPr>
          <p:cNvPr id="5" name="Footer Placeholder 4">
            <a:extLst>
              <a:ext uri="{FF2B5EF4-FFF2-40B4-BE49-F238E27FC236}">
                <a16:creationId xmlns:a16="http://schemas.microsoft.com/office/drawing/2014/main" id="{3FBC65E7-10CD-4B40-99D7-F0680E395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CB7FB9-CE4E-4CDB-BED3-7C941C01F0C6}"/>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3751787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TextLayout" userDrawn="1">
  <p:cSld name="TitleTextLayout">
    <p:spTree>
      <p:nvGrpSpPr>
        <p:cNvPr id="1" name=""/>
        <p:cNvGrpSpPr/>
        <p:nvPr/>
      </p:nvGrpSpPr>
      <p:grpSpPr>
        <a:xfrm>
          <a:off x="0" y="0"/>
          <a:ext cx="0" cy="0"/>
          <a:chOff x="0" y="0"/>
          <a:chExt cx="0" cy="0"/>
        </a:xfrm>
      </p:grpSpPr>
      <p:sp>
        <p:nvSpPr>
          <p:cNvPr id="6" name="ContextA">
            <a:extLst>
              <a:ext uri="{FF2B5EF4-FFF2-40B4-BE49-F238E27FC236}">
                <a16:creationId xmlns:a16="http://schemas.microsoft.com/office/drawing/2014/main" id="{F165B1B9-A4EA-4EE6-8BA7-30584895D2F7}"/>
              </a:ext>
            </a:extLst>
          </p:cNvPr>
          <p:cNvSpPr>
            <a:spLocks noGrp="1"/>
          </p:cNvSpPr>
          <p:nvPr>
            <p:ph type="title" idx="10" hasCustomPrompt="1"/>
          </p:nvPr>
        </p:nvSpPr>
        <p:spPr>
          <a:xfrm>
            <a:off x="457200" y="279400"/>
            <a:ext cx="11277600" cy="1143000"/>
          </a:xfrm>
        </p:spPr>
        <p:txBody>
          <a:bodyPr>
            <a:normAutofit/>
          </a:bodyPr>
          <a:lstStyle>
            <a:lvl1pPr algn="ctr">
              <a:defRPr sz="3200"/>
            </a:lvl1pPr>
          </a:lstStyle>
          <a:p>
            <a:r>
              <a:rPr lang="en-US"/>
              <a:t>Click to enter poll prompt.</a:t>
            </a:r>
          </a:p>
        </p:txBody>
      </p:sp>
      <p:sp>
        <p:nvSpPr>
          <p:cNvPr id="7" name="ContextB">
            <a:extLst>
              <a:ext uri="{FF2B5EF4-FFF2-40B4-BE49-F238E27FC236}">
                <a16:creationId xmlns:a16="http://schemas.microsoft.com/office/drawing/2014/main" id="{6B1B22E8-8252-4F2B-8069-F6ABFF7EF206}"/>
              </a:ext>
            </a:extLst>
          </p:cNvPr>
          <p:cNvSpPr>
            <a:spLocks noGrp="1"/>
          </p:cNvSpPr>
          <p:nvPr>
            <p:ph type="body" idx="11" hasCustomPrompt="1"/>
          </p:nvPr>
        </p:nvSpPr>
        <p:spPr>
          <a:xfrm>
            <a:off x="457200" y="1498600"/>
            <a:ext cx="5080000" cy="4445000"/>
          </a:xfrm>
        </p:spPr>
        <p:txBody>
          <a:bodyPr wrap="square">
            <a:noAutofit/>
          </a:bodyPr>
          <a:lstStyle>
            <a:lvl1pPr marL="514350" indent="-228600" algn="l" defTabSz="914400" rtl="0" eaLnBrk="1" latinLnBrk="0" hangingPunct="1">
              <a:lnSpc>
                <a:spcPct val="90000"/>
              </a:lnSpc>
              <a:spcBef>
                <a:spcPts val="0"/>
              </a:spcBef>
              <a:spcAft>
                <a:spcPts val="400"/>
              </a:spcAft>
              <a:buFont typeface="Arial" panose="020B0604020202020204" pitchFamily="34" charset="0"/>
              <a:buAutoNum type="arabicPeriod"/>
              <a:defRPr sz="2800"/>
            </a:lvl1pPr>
            <a:lvl2pPr marL="971550" indent="-228600" algn="l" defTabSz="914400" rtl="0" eaLnBrk="1" latinLnBrk="0" hangingPunct="1">
              <a:lnSpc>
                <a:spcPct val="90000"/>
              </a:lnSpc>
              <a:spcBef>
                <a:spcPts val="0"/>
              </a:spcBef>
              <a:spcAft>
                <a:spcPts val="400"/>
              </a:spcAft>
              <a:buFont typeface="Arial" panose="020B0604020202020204" pitchFamily="34" charset="0"/>
              <a:buAutoNum type="arabicPeriod"/>
              <a:defRPr sz="2800"/>
            </a:lvl2pPr>
            <a:lvl3pPr marL="1428750" indent="-228600" algn="l" defTabSz="914400" rtl="0" eaLnBrk="1" latinLnBrk="0" hangingPunct="1">
              <a:lnSpc>
                <a:spcPct val="90000"/>
              </a:lnSpc>
              <a:spcBef>
                <a:spcPts val="0"/>
              </a:spcBef>
              <a:spcAft>
                <a:spcPts val="400"/>
              </a:spcAft>
              <a:buFont typeface="Arial" panose="020B0604020202020204" pitchFamily="34" charset="0"/>
              <a:buAutoNum type="arabicPeriod"/>
              <a:defRPr sz="2800"/>
            </a:lvl3pPr>
            <a:lvl4pPr marL="1885950" indent="-228600" algn="l" defTabSz="914400" rtl="0" eaLnBrk="1" latinLnBrk="0" hangingPunct="1">
              <a:lnSpc>
                <a:spcPct val="90000"/>
              </a:lnSpc>
              <a:spcBef>
                <a:spcPts val="0"/>
              </a:spcBef>
              <a:spcAft>
                <a:spcPts val="400"/>
              </a:spcAft>
              <a:buFont typeface="Arial" panose="020B0604020202020204" pitchFamily="34" charset="0"/>
              <a:buAutoNum type="arabicPeriod"/>
              <a:defRPr sz="2800"/>
            </a:lvl4pPr>
            <a:lvl5pPr marL="2343150" indent="-228600" algn="l" defTabSz="914400" rtl="0" eaLnBrk="1" latinLnBrk="0" hangingPunct="1">
              <a:lnSpc>
                <a:spcPct val="90000"/>
              </a:lnSpc>
              <a:spcBef>
                <a:spcPts val="0"/>
              </a:spcBef>
              <a:spcAft>
                <a:spcPts val="400"/>
              </a:spcAft>
              <a:buFont typeface="Arial" panose="020B0604020202020204" pitchFamily="34" charset="0"/>
              <a:buAutoNum type="arabicPeriod"/>
              <a:defRPr sz="2800"/>
            </a:lvl5pPr>
          </a:lstStyle>
          <a:p>
            <a:pPr lvl="0"/>
            <a:r>
              <a:rPr lang="en-US"/>
              <a:t>Click to enter choices.</a:t>
            </a:r>
          </a:p>
        </p:txBody>
      </p:sp>
    </p:spTree>
    <p:extLst>
      <p:ext uri="{BB962C8B-B14F-4D97-AF65-F5344CB8AC3E}">
        <p14:creationId xmlns:p14="http://schemas.microsoft.com/office/powerpoint/2010/main" val="2229670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EC9FD2D-9211-F553-9685-5481B81846C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60B4B9B-EC30-4241-E88D-B808A9801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CC6323-15A1-7DB1-DDD4-02BD715A6AA9}"/>
              </a:ext>
            </a:extLst>
          </p:cNvPr>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91491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FDC30-FB4E-8D69-E8E9-8E1E86A16D5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351BD79-78A3-4B48-0266-82A4A6F479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6160B24-1981-A594-C58D-D8525CE81463}"/>
              </a:ext>
            </a:extLst>
          </p:cNvPr>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19518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329BAF-482C-BE43-E69B-7F1AE7F7F96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1F5432E-1664-6ED4-6B80-7ACB744629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859242-A73A-A501-9E5D-47FB2E8F9006}"/>
              </a:ext>
            </a:extLst>
          </p:cNvPr>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280226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988BE02-8074-4AF8-FFFC-AADEFB26F40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3E7F4E2-6711-BF14-BB05-ED175EC667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3DCEC2-B78A-0D52-6AD1-A642D43A93D9}"/>
              </a:ext>
            </a:extLst>
          </p:cNvPr>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311071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054AB39-2ABC-4011-336A-B99420FF211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C2ED96C-FA44-4876-F304-286C45327A1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9A75B5C-E9FC-BC4A-66CF-76B59E9343B9}"/>
              </a:ext>
            </a:extLst>
          </p:cNvPr>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518180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EF64FE8-37FE-8144-B987-09D9372889A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72A9DB22-FDC7-BACD-FDB3-155FAD67F57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CFD19B7-2D41-17E4-4D8C-F78A342D8C5C}"/>
              </a:ext>
            </a:extLst>
          </p:cNvPr>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95709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8F2D66-126C-8646-B716-02B3A6D0A08E}"/>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8ABAF2E-DB00-D919-4238-AD67A524BC7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A6E3F6D-E54E-BE28-A3A0-A664C006D26C}"/>
              </a:ext>
            </a:extLst>
          </p:cNvPr>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890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75CE2-3544-44B9-886E-70C1ECEC0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6244D-32DD-40F3-9135-E0F9E4BAF2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0DCC7-1BD8-4128-86D0-4D5625CF47CB}"/>
              </a:ext>
            </a:extLst>
          </p:cNvPr>
          <p:cNvSpPr>
            <a:spLocks noGrp="1"/>
          </p:cNvSpPr>
          <p:nvPr>
            <p:ph type="dt" sz="half" idx="10"/>
          </p:nvPr>
        </p:nvSpPr>
        <p:spPr/>
        <p:txBody>
          <a:bodyPr/>
          <a:lstStyle/>
          <a:p>
            <a:fld id="{57CBC9F0-2EB5-444B-9719-4F463A8E74B4}" type="datetimeFigureOut">
              <a:rPr lang="en-US" smtClean="0"/>
              <a:t>2/10/2025</a:t>
            </a:fld>
            <a:endParaRPr lang="en-US"/>
          </a:p>
        </p:txBody>
      </p:sp>
      <p:sp>
        <p:nvSpPr>
          <p:cNvPr id="5" name="Footer Placeholder 4">
            <a:extLst>
              <a:ext uri="{FF2B5EF4-FFF2-40B4-BE49-F238E27FC236}">
                <a16:creationId xmlns:a16="http://schemas.microsoft.com/office/drawing/2014/main" id="{FADA82EE-7994-4DAA-8D7B-72F1791C4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2621D-220F-4F0E-ADD9-10EC68CBCEF4}"/>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1256214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C9DFCBB5-FB57-609C-2499-3679B2FB333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6C7CF0E-8F8C-BE37-F3A7-221467E549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0DBCFA-16B3-A012-CC12-548CDCDBF80A}"/>
              </a:ext>
            </a:extLst>
          </p:cNvPr>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5028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086B618-FEF6-D28A-C7E2-2D1F7F2ED5F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C696BB2-921B-65DF-769F-CA875FF280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EDEF6F-3B73-299B-02C0-AA3E76AFD7D5}"/>
              </a:ext>
            </a:extLst>
          </p:cNvPr>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28801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F5AD7-0417-C718-6C22-22E3AF86DCF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ABDD019-6574-A7A8-6513-C9FB3DAD6C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844F32-8E01-4179-4744-4F9A91D381D8}"/>
              </a:ext>
            </a:extLst>
          </p:cNvPr>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00976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704AB0-C6FB-0154-8C82-B66C43D43D8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CBF5574-E0E3-9242-EC2C-C320E7BB90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37CAC7-AA7C-1048-6015-B0C2F85446E6}"/>
              </a:ext>
            </a:extLst>
          </p:cNvPr>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54191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1C230B1-D887-4C7E-B912-7C4E63788F4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8A8A5EA-B3BE-D0A5-6877-5BCAC939CC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1676EA-F4BB-40B3-8508-05097270E117}"/>
              </a:ext>
            </a:extLst>
          </p:cNvPr>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68103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1800" b="1" i="0">
                <a:solidFill>
                  <a:schemeClr val="tx1"/>
                </a:solidFill>
                <a:latin typeface="Century Gothic"/>
                <a:cs typeface="Century Gothic"/>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1"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2/10/2025</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Century Gothic"/>
                <a:cs typeface="Century Gothic"/>
              </a:defRPr>
            </a:lvl1pPr>
          </a:lstStyle>
          <a:p>
            <a:pPr marL="38100">
              <a:lnSpc>
                <a:spcPct val="100000"/>
              </a:lnSpc>
              <a:spcBef>
                <a:spcPts val="110"/>
              </a:spcBef>
            </a:pPr>
            <a:fld id="{81D60167-4931-47E6-BA6A-407CBD079E47}" type="slidenum">
              <a:rPr spc="-50" dirty="0"/>
              <a:t>‹#›</a:t>
            </a:fld>
            <a:endParaRPr spc="-50" dirty="0"/>
          </a:p>
        </p:txBody>
      </p:sp>
    </p:spTree>
    <p:extLst>
      <p:ext uri="{BB962C8B-B14F-4D97-AF65-F5344CB8AC3E}">
        <p14:creationId xmlns:p14="http://schemas.microsoft.com/office/powerpoint/2010/main" val="631335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2/10/2025</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Century Gothic"/>
                <a:cs typeface="Century Gothic"/>
              </a:defRPr>
            </a:lvl1pPr>
          </a:lstStyle>
          <a:p>
            <a:pPr marL="38100">
              <a:lnSpc>
                <a:spcPct val="100000"/>
              </a:lnSpc>
              <a:spcBef>
                <a:spcPts val="110"/>
              </a:spcBef>
            </a:pPr>
            <a:fld id="{81D60167-4931-47E6-BA6A-407CBD079E47}" type="slidenum">
              <a:rPr spc="-50" dirty="0"/>
              <a:t>‹#›</a:t>
            </a:fld>
            <a:endParaRPr spc="-50" dirty="0"/>
          </a:p>
        </p:txBody>
      </p:sp>
    </p:spTree>
    <p:extLst>
      <p:ext uri="{BB962C8B-B14F-4D97-AF65-F5344CB8AC3E}">
        <p14:creationId xmlns:p14="http://schemas.microsoft.com/office/powerpoint/2010/main" val="2734016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2/10/2025</a:t>
            </a:fld>
            <a:endParaRPr lang="en-US"/>
          </a:p>
        </p:txBody>
      </p:sp>
      <p:sp>
        <p:nvSpPr>
          <p:cNvPr id="7" name="Holder 7"/>
          <p:cNvSpPr>
            <a:spLocks noGrp="1"/>
          </p:cNvSpPr>
          <p:nvPr>
            <p:ph type="sldNum" sz="quarter" idx="7"/>
          </p:nvPr>
        </p:nvSpPr>
        <p:spPr/>
        <p:txBody>
          <a:bodyPr lIns="0" tIns="0" rIns="0" bIns="0"/>
          <a:lstStyle>
            <a:lvl1pPr>
              <a:defRPr sz="1800" b="1" i="0">
                <a:solidFill>
                  <a:schemeClr val="tx1"/>
                </a:solidFill>
                <a:latin typeface="Century Gothic"/>
                <a:cs typeface="Century Gothic"/>
              </a:defRPr>
            </a:lvl1pPr>
          </a:lstStyle>
          <a:p>
            <a:pPr marL="38100">
              <a:lnSpc>
                <a:spcPct val="100000"/>
              </a:lnSpc>
              <a:spcBef>
                <a:spcPts val="110"/>
              </a:spcBef>
            </a:pPr>
            <a:fld id="{81D60167-4931-47E6-BA6A-407CBD079E47}" type="slidenum">
              <a:rPr spc="-50" dirty="0"/>
              <a:t>‹#›</a:t>
            </a:fld>
            <a:endParaRPr spc="-50" dirty="0"/>
          </a:p>
        </p:txBody>
      </p:sp>
    </p:spTree>
    <p:extLst>
      <p:ext uri="{BB962C8B-B14F-4D97-AF65-F5344CB8AC3E}">
        <p14:creationId xmlns:p14="http://schemas.microsoft.com/office/powerpoint/2010/main" val="540359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2/10/2025</a:t>
            </a:fld>
            <a:endParaRPr lang="en-US"/>
          </a:p>
        </p:txBody>
      </p:sp>
      <p:sp>
        <p:nvSpPr>
          <p:cNvPr id="5" name="Holder 5"/>
          <p:cNvSpPr>
            <a:spLocks noGrp="1"/>
          </p:cNvSpPr>
          <p:nvPr>
            <p:ph type="sldNum" sz="quarter" idx="7"/>
          </p:nvPr>
        </p:nvSpPr>
        <p:spPr/>
        <p:txBody>
          <a:bodyPr lIns="0" tIns="0" rIns="0" bIns="0"/>
          <a:lstStyle>
            <a:lvl1pPr>
              <a:defRPr sz="1800" b="1" i="0">
                <a:solidFill>
                  <a:schemeClr val="tx1"/>
                </a:solidFill>
                <a:latin typeface="Century Gothic"/>
                <a:cs typeface="Century Gothic"/>
              </a:defRPr>
            </a:lvl1pPr>
          </a:lstStyle>
          <a:p>
            <a:pPr marL="38100">
              <a:lnSpc>
                <a:spcPct val="100000"/>
              </a:lnSpc>
              <a:spcBef>
                <a:spcPts val="110"/>
              </a:spcBef>
            </a:pPr>
            <a:fld id="{81D60167-4931-47E6-BA6A-407CBD079E47}" type="slidenum">
              <a:rPr spc="-50" dirty="0"/>
              <a:t>‹#›</a:t>
            </a:fld>
            <a:endParaRPr spc="-50" dirty="0"/>
          </a:p>
        </p:txBody>
      </p:sp>
    </p:spTree>
    <p:extLst>
      <p:ext uri="{BB962C8B-B14F-4D97-AF65-F5344CB8AC3E}">
        <p14:creationId xmlns:p14="http://schemas.microsoft.com/office/powerpoint/2010/main" val="235168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2/10/2025</a:t>
            </a:fld>
            <a:endParaRPr lang="en-US"/>
          </a:p>
        </p:txBody>
      </p:sp>
      <p:sp>
        <p:nvSpPr>
          <p:cNvPr id="4" name="Holder 4"/>
          <p:cNvSpPr>
            <a:spLocks noGrp="1"/>
          </p:cNvSpPr>
          <p:nvPr>
            <p:ph type="sldNum" sz="quarter" idx="7"/>
          </p:nvPr>
        </p:nvSpPr>
        <p:spPr/>
        <p:txBody>
          <a:bodyPr lIns="0" tIns="0" rIns="0" bIns="0"/>
          <a:lstStyle>
            <a:lvl1pPr>
              <a:defRPr sz="1800" b="1" i="0">
                <a:solidFill>
                  <a:schemeClr val="tx1"/>
                </a:solidFill>
                <a:latin typeface="Century Gothic"/>
                <a:cs typeface="Century Gothic"/>
              </a:defRPr>
            </a:lvl1pPr>
          </a:lstStyle>
          <a:p>
            <a:pPr marL="38100">
              <a:lnSpc>
                <a:spcPct val="100000"/>
              </a:lnSpc>
              <a:spcBef>
                <a:spcPts val="110"/>
              </a:spcBef>
            </a:pPr>
            <a:fld id="{81D60167-4931-47E6-BA6A-407CBD079E47}" type="slidenum">
              <a:rPr spc="-50" dirty="0"/>
              <a:t>‹#›</a:t>
            </a:fld>
            <a:endParaRPr spc="-50" dirty="0"/>
          </a:p>
        </p:txBody>
      </p:sp>
    </p:spTree>
    <p:extLst>
      <p:ext uri="{BB962C8B-B14F-4D97-AF65-F5344CB8AC3E}">
        <p14:creationId xmlns:p14="http://schemas.microsoft.com/office/powerpoint/2010/main" val="268035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2F267-13CE-4FFE-98C3-F2CE808781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91B0DD-617E-4358-9C2A-874F7301B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B871E8-A0D1-4B50-B023-0F3267A435AB}"/>
              </a:ext>
            </a:extLst>
          </p:cNvPr>
          <p:cNvSpPr>
            <a:spLocks noGrp="1"/>
          </p:cNvSpPr>
          <p:nvPr>
            <p:ph type="dt" sz="half" idx="10"/>
          </p:nvPr>
        </p:nvSpPr>
        <p:spPr/>
        <p:txBody>
          <a:bodyPr/>
          <a:lstStyle/>
          <a:p>
            <a:fld id="{57CBC9F0-2EB5-444B-9719-4F463A8E74B4}" type="datetimeFigureOut">
              <a:rPr lang="en-US" smtClean="0"/>
              <a:t>2/10/2025</a:t>
            </a:fld>
            <a:endParaRPr lang="en-US"/>
          </a:p>
        </p:txBody>
      </p:sp>
      <p:sp>
        <p:nvSpPr>
          <p:cNvPr id="5" name="Footer Placeholder 4">
            <a:extLst>
              <a:ext uri="{FF2B5EF4-FFF2-40B4-BE49-F238E27FC236}">
                <a16:creationId xmlns:a16="http://schemas.microsoft.com/office/drawing/2014/main" id="{1EF5EB4F-F561-43CC-A385-66189D3DA0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76A7C-3C27-446F-89A1-0748323FC5E7}"/>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331788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1548-80D1-44CE-865A-F3F05A98F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01931-06EF-4638-9E12-48482F2297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0FC2F7-6D26-4E72-AA21-4AEFEFC5CC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0C411D-2752-4057-A4AF-38058702CBDD}"/>
              </a:ext>
            </a:extLst>
          </p:cNvPr>
          <p:cNvSpPr>
            <a:spLocks noGrp="1"/>
          </p:cNvSpPr>
          <p:nvPr>
            <p:ph type="dt" sz="half" idx="10"/>
          </p:nvPr>
        </p:nvSpPr>
        <p:spPr/>
        <p:txBody>
          <a:bodyPr/>
          <a:lstStyle/>
          <a:p>
            <a:fld id="{57CBC9F0-2EB5-444B-9719-4F463A8E74B4}" type="datetimeFigureOut">
              <a:rPr lang="en-US" smtClean="0"/>
              <a:t>2/10/2025</a:t>
            </a:fld>
            <a:endParaRPr lang="en-US"/>
          </a:p>
        </p:txBody>
      </p:sp>
      <p:sp>
        <p:nvSpPr>
          <p:cNvPr id="6" name="Footer Placeholder 5">
            <a:extLst>
              <a:ext uri="{FF2B5EF4-FFF2-40B4-BE49-F238E27FC236}">
                <a16:creationId xmlns:a16="http://schemas.microsoft.com/office/drawing/2014/main" id="{544E52B2-1EF7-4721-9644-4AA6521557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F38E63-CF56-4DD4-8099-E740F45F53EA}"/>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2209879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EDBA-26C7-4A40-BF3E-8890CE21F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1E0344-6100-4AE0-9BA2-3F1056E45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EA4EEE-59CC-4EF6-B471-407AF2F647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5096D6-C87D-41CB-8D95-CC4A173553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5A052-FC8B-47C4-A04D-A7960FCCF8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39F56A-6CD5-453D-BD31-F2656E21CD1D}"/>
              </a:ext>
            </a:extLst>
          </p:cNvPr>
          <p:cNvSpPr>
            <a:spLocks noGrp="1"/>
          </p:cNvSpPr>
          <p:nvPr>
            <p:ph type="dt" sz="half" idx="10"/>
          </p:nvPr>
        </p:nvSpPr>
        <p:spPr/>
        <p:txBody>
          <a:bodyPr/>
          <a:lstStyle/>
          <a:p>
            <a:fld id="{57CBC9F0-2EB5-444B-9719-4F463A8E74B4}" type="datetimeFigureOut">
              <a:rPr lang="en-US" smtClean="0"/>
              <a:t>2/10/2025</a:t>
            </a:fld>
            <a:endParaRPr lang="en-US"/>
          </a:p>
        </p:txBody>
      </p:sp>
      <p:sp>
        <p:nvSpPr>
          <p:cNvPr id="8" name="Footer Placeholder 7">
            <a:extLst>
              <a:ext uri="{FF2B5EF4-FFF2-40B4-BE49-F238E27FC236}">
                <a16:creationId xmlns:a16="http://schemas.microsoft.com/office/drawing/2014/main" id="{8E741DD1-9FAA-4836-8B3C-8F5E2148CF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1385D3-1AB0-43C3-A564-F9F48076BA85}"/>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235480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3C8C-EE62-4D92-8F83-050C76FADE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CD5C71-D9BC-480F-BCDB-FFF2FD4C81B3}"/>
              </a:ext>
            </a:extLst>
          </p:cNvPr>
          <p:cNvSpPr>
            <a:spLocks noGrp="1"/>
          </p:cNvSpPr>
          <p:nvPr>
            <p:ph type="dt" sz="half" idx="10"/>
          </p:nvPr>
        </p:nvSpPr>
        <p:spPr/>
        <p:txBody>
          <a:bodyPr/>
          <a:lstStyle/>
          <a:p>
            <a:fld id="{57CBC9F0-2EB5-444B-9719-4F463A8E74B4}" type="datetimeFigureOut">
              <a:rPr lang="en-US" smtClean="0"/>
              <a:t>2/10/2025</a:t>
            </a:fld>
            <a:endParaRPr lang="en-US"/>
          </a:p>
        </p:txBody>
      </p:sp>
      <p:sp>
        <p:nvSpPr>
          <p:cNvPr id="4" name="Footer Placeholder 3">
            <a:extLst>
              <a:ext uri="{FF2B5EF4-FFF2-40B4-BE49-F238E27FC236}">
                <a16:creationId xmlns:a16="http://schemas.microsoft.com/office/drawing/2014/main" id="{39E170F6-ADF7-464E-9415-2CB76E3560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8C6745-2886-45CC-AFF0-D4D6E96BC243}"/>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15674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80001-8550-4250-A4F6-BA09BE723447}"/>
              </a:ext>
            </a:extLst>
          </p:cNvPr>
          <p:cNvSpPr>
            <a:spLocks noGrp="1"/>
          </p:cNvSpPr>
          <p:nvPr>
            <p:ph type="dt" sz="half" idx="10"/>
          </p:nvPr>
        </p:nvSpPr>
        <p:spPr/>
        <p:txBody>
          <a:bodyPr/>
          <a:lstStyle/>
          <a:p>
            <a:fld id="{57CBC9F0-2EB5-444B-9719-4F463A8E74B4}" type="datetimeFigureOut">
              <a:rPr lang="en-US" smtClean="0"/>
              <a:t>2/10/2025</a:t>
            </a:fld>
            <a:endParaRPr lang="en-US"/>
          </a:p>
        </p:txBody>
      </p:sp>
      <p:sp>
        <p:nvSpPr>
          <p:cNvPr id="3" name="Footer Placeholder 2">
            <a:extLst>
              <a:ext uri="{FF2B5EF4-FFF2-40B4-BE49-F238E27FC236}">
                <a16:creationId xmlns:a16="http://schemas.microsoft.com/office/drawing/2014/main" id="{7BD846B8-9A4C-4287-8A39-70F4087DC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CF43D2-D13D-40CE-9D97-DCA150DE278F}"/>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226224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B44E-CA9E-4ADF-854B-03C06709A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D83DE4-251D-4AF4-9F1D-3AB607547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C01C92-E9E4-4079-B19D-7146686A5B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A7F75-9E6B-461B-9781-4C6C170F34B6}"/>
              </a:ext>
            </a:extLst>
          </p:cNvPr>
          <p:cNvSpPr>
            <a:spLocks noGrp="1"/>
          </p:cNvSpPr>
          <p:nvPr>
            <p:ph type="dt" sz="half" idx="10"/>
          </p:nvPr>
        </p:nvSpPr>
        <p:spPr/>
        <p:txBody>
          <a:bodyPr/>
          <a:lstStyle/>
          <a:p>
            <a:fld id="{57CBC9F0-2EB5-444B-9719-4F463A8E74B4}" type="datetimeFigureOut">
              <a:rPr lang="en-US" smtClean="0"/>
              <a:t>2/10/2025</a:t>
            </a:fld>
            <a:endParaRPr lang="en-US"/>
          </a:p>
        </p:txBody>
      </p:sp>
      <p:sp>
        <p:nvSpPr>
          <p:cNvPr id="6" name="Footer Placeholder 5">
            <a:extLst>
              <a:ext uri="{FF2B5EF4-FFF2-40B4-BE49-F238E27FC236}">
                <a16:creationId xmlns:a16="http://schemas.microsoft.com/office/drawing/2014/main" id="{77293118-26F2-4AAE-9CE2-E086EAD5FF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A9AEA1-7C75-423B-87A5-9215D1484335}"/>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398563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FFB4F-E521-45AE-9931-E59C1960E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3D3A16-590D-47C1-AED5-25D0B2F06E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1E5821-E213-4935-A5FB-419C8F6E7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C34F6-35FE-4688-AB78-2CD83A65D49B}"/>
              </a:ext>
            </a:extLst>
          </p:cNvPr>
          <p:cNvSpPr>
            <a:spLocks noGrp="1"/>
          </p:cNvSpPr>
          <p:nvPr>
            <p:ph type="dt" sz="half" idx="10"/>
          </p:nvPr>
        </p:nvSpPr>
        <p:spPr/>
        <p:txBody>
          <a:bodyPr/>
          <a:lstStyle/>
          <a:p>
            <a:fld id="{57CBC9F0-2EB5-444B-9719-4F463A8E74B4}" type="datetimeFigureOut">
              <a:rPr lang="en-US" smtClean="0"/>
              <a:t>2/10/2025</a:t>
            </a:fld>
            <a:endParaRPr lang="en-US"/>
          </a:p>
        </p:txBody>
      </p:sp>
      <p:sp>
        <p:nvSpPr>
          <p:cNvPr id="6" name="Footer Placeholder 5">
            <a:extLst>
              <a:ext uri="{FF2B5EF4-FFF2-40B4-BE49-F238E27FC236}">
                <a16:creationId xmlns:a16="http://schemas.microsoft.com/office/drawing/2014/main" id="{60D0AC1A-5BF0-48E1-87B3-9FD5B2FDF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1225B9-F9B5-4AD8-9111-2AC87BDA371C}"/>
              </a:ext>
            </a:extLst>
          </p:cNvPr>
          <p:cNvSpPr>
            <a:spLocks noGrp="1"/>
          </p:cNvSpPr>
          <p:nvPr>
            <p:ph type="sldNum" sz="quarter" idx="12"/>
          </p:nvPr>
        </p:nvSpPr>
        <p:spPr/>
        <p:txBody>
          <a:bodyPr/>
          <a:lstStyle/>
          <a:p>
            <a:fld id="{9FC6CB5B-1051-41BC-9DDE-28C05F3C22D2}" type="slidenum">
              <a:rPr lang="en-US" smtClean="0"/>
              <a:t>‹#›</a:t>
            </a:fld>
            <a:endParaRPr lang="en-US"/>
          </a:p>
        </p:txBody>
      </p:sp>
    </p:spTree>
    <p:extLst>
      <p:ext uri="{BB962C8B-B14F-4D97-AF65-F5344CB8AC3E}">
        <p14:creationId xmlns:p14="http://schemas.microsoft.com/office/powerpoint/2010/main" val="188008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A28A01-356A-42D6-9419-89E560E5D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766A7E-0184-43DF-8DD7-2E78B0923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D8402-2853-4D44-8FD2-66B543DCB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BC9F0-2EB5-444B-9719-4F463A8E74B4}" type="datetimeFigureOut">
              <a:rPr lang="en-US" smtClean="0"/>
              <a:t>2/10/2025</a:t>
            </a:fld>
            <a:endParaRPr lang="en-US"/>
          </a:p>
        </p:txBody>
      </p:sp>
      <p:sp>
        <p:nvSpPr>
          <p:cNvPr id="5" name="Footer Placeholder 4">
            <a:extLst>
              <a:ext uri="{FF2B5EF4-FFF2-40B4-BE49-F238E27FC236}">
                <a16:creationId xmlns:a16="http://schemas.microsoft.com/office/drawing/2014/main" id="{F4049A58-C838-4B41-8A59-D6AEEF35D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275D35-D114-47A9-A46D-98A3183248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6CB5B-1051-41BC-9DDE-28C05F3C22D2}" type="slidenum">
              <a:rPr lang="en-US" smtClean="0"/>
              <a:t>‹#›</a:t>
            </a:fld>
            <a:endParaRPr lang="en-US"/>
          </a:p>
        </p:txBody>
      </p:sp>
    </p:spTree>
    <p:extLst>
      <p:ext uri="{BB962C8B-B14F-4D97-AF65-F5344CB8AC3E}">
        <p14:creationId xmlns:p14="http://schemas.microsoft.com/office/powerpoint/2010/main" val="401647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73DE821-9C59-2674-52DF-3E74D688E6C7}"/>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3187072-73D6-186B-05E4-9049D13D1A8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87554FB-8496-6380-9C35-2B07741C4FBB}"/>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0218DB48-A74D-17A6-A7A2-C5F9048F3A7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0A7FCAF5-83F3-654C-AB4B-0975B1B0E0B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931888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2526" y="28463"/>
            <a:ext cx="3771900" cy="299720"/>
          </a:xfrm>
          <a:prstGeom prst="rect">
            <a:avLst/>
          </a:prstGeom>
        </p:spPr>
        <p:txBody>
          <a:bodyPr wrap="square" lIns="0" tIns="0" rIns="0" bIns="0">
            <a:spAutoFit/>
          </a:bodyPr>
          <a:lstStyle>
            <a:lvl1pPr>
              <a:defRPr sz="1800" b="1" i="0">
                <a:solidFill>
                  <a:schemeClr val="tx1"/>
                </a:solidFill>
                <a:latin typeface="Century Gothic"/>
                <a:cs typeface="Century Gothic"/>
              </a:defRPr>
            </a:lvl1pPr>
          </a:lstStyle>
          <a:p>
            <a:endParaRPr/>
          </a:p>
        </p:txBody>
      </p:sp>
      <p:sp>
        <p:nvSpPr>
          <p:cNvPr id="3" name="Holder 3"/>
          <p:cNvSpPr>
            <a:spLocks noGrp="1"/>
          </p:cNvSpPr>
          <p:nvPr>
            <p:ph type="body" idx="1"/>
          </p:nvPr>
        </p:nvSpPr>
        <p:spPr>
          <a:xfrm>
            <a:off x="601198" y="1333681"/>
            <a:ext cx="10984865" cy="4583430"/>
          </a:xfrm>
          <a:prstGeom prst="rect">
            <a:avLst/>
          </a:prstGeom>
        </p:spPr>
        <p:txBody>
          <a:bodyPr wrap="square" lIns="0" tIns="0" rIns="0" bIns="0">
            <a:spAutoFit/>
          </a:bodyPr>
          <a:lstStyle>
            <a:lvl1pPr>
              <a:defRPr sz="2000" b="1" i="0">
                <a:solidFill>
                  <a:schemeClr val="tx1"/>
                </a:solidFill>
                <a:latin typeface="Century Gothic"/>
                <a:cs typeface="Century Gothic"/>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2/10/2025</a:t>
            </a:fld>
            <a:endParaRPr lang="en-US"/>
          </a:p>
        </p:txBody>
      </p:sp>
      <p:sp>
        <p:nvSpPr>
          <p:cNvPr id="6" name="Holder 6"/>
          <p:cNvSpPr>
            <a:spLocks noGrp="1"/>
          </p:cNvSpPr>
          <p:nvPr>
            <p:ph type="sldNum" sz="quarter" idx="7"/>
          </p:nvPr>
        </p:nvSpPr>
        <p:spPr>
          <a:xfrm>
            <a:off x="11472705" y="6351708"/>
            <a:ext cx="345440" cy="306070"/>
          </a:xfrm>
          <a:prstGeom prst="rect">
            <a:avLst/>
          </a:prstGeom>
        </p:spPr>
        <p:txBody>
          <a:bodyPr wrap="square" lIns="0" tIns="0" rIns="0" bIns="0">
            <a:spAutoFit/>
          </a:bodyPr>
          <a:lstStyle>
            <a:lvl1pPr>
              <a:defRPr sz="1800" b="1" i="0">
                <a:solidFill>
                  <a:schemeClr val="tx1"/>
                </a:solidFill>
                <a:latin typeface="Century Gothic"/>
                <a:cs typeface="Century Gothic"/>
              </a:defRPr>
            </a:lvl1pPr>
          </a:lstStyle>
          <a:p>
            <a:pPr marL="38100">
              <a:lnSpc>
                <a:spcPct val="100000"/>
              </a:lnSpc>
              <a:spcBef>
                <a:spcPts val="110"/>
              </a:spcBef>
            </a:pPr>
            <a:fld id="{81D60167-4931-47E6-BA6A-407CBD079E47}" type="slidenum">
              <a:rPr spc="-50" dirty="0"/>
              <a:t>‹#›</a:t>
            </a:fld>
            <a:endParaRPr spc="-50" dirty="0"/>
          </a:p>
        </p:txBody>
      </p:sp>
    </p:spTree>
    <p:extLst>
      <p:ext uri="{BB962C8B-B14F-4D97-AF65-F5344CB8AC3E}">
        <p14:creationId xmlns:p14="http://schemas.microsoft.com/office/powerpoint/2010/main" val="25508855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8.em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9.em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0.emf"/><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1" Type="http://schemas.openxmlformats.org/officeDocument/2006/relationships/slideLayout" Target="../slideLayouts/slideLayout2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12.xml"/><Relationship Id="rId4" Type="http://schemas.openxmlformats.org/officeDocument/2006/relationships/tags" Target="../tags/tag5.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12.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Layout" Target="../slideLayouts/slideLayout12.xml"/><Relationship Id="rId4" Type="http://schemas.openxmlformats.org/officeDocument/2006/relationships/tags" Target="../tags/tag13.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Layout" Target="../slideLayouts/slideLayout12.xml"/><Relationship Id="rId4" Type="http://schemas.openxmlformats.org/officeDocument/2006/relationships/tags" Target="../tags/tag1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slideLayout" Target="../slideLayouts/slideLayout12.xml"/><Relationship Id="rId4" Type="http://schemas.openxmlformats.org/officeDocument/2006/relationships/tags" Target="../tags/tag2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Layout" Target="../slideLayouts/slideLayout12.xml"/><Relationship Id="rId4" Type="http://schemas.openxmlformats.org/officeDocument/2006/relationships/tags" Target="../tags/tag25.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Layout" Target="../slideLayouts/slideLayout12.xml"/><Relationship Id="rId4" Type="http://schemas.openxmlformats.org/officeDocument/2006/relationships/tags" Target="../tags/tag2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2FBAD-AF8F-21FB-2F06-97B049AD0527}"/>
            </a:ext>
          </a:extLst>
        </p:cNvPr>
        <p:cNvGrpSpPr/>
        <p:nvPr/>
      </p:nvGrpSpPr>
      <p:grpSpPr>
        <a:xfrm>
          <a:off x="0" y="0"/>
          <a:ext cx="0" cy="0"/>
          <a:chOff x="0" y="0"/>
          <a:chExt cx="0" cy="0"/>
        </a:xfrm>
      </p:grpSpPr>
      <p:pic>
        <p:nvPicPr>
          <p:cNvPr id="3" name="Picture 2" descr="A close up of water">
            <a:extLst>
              <a:ext uri="{FF2B5EF4-FFF2-40B4-BE49-F238E27FC236}">
                <a16:creationId xmlns:a16="http://schemas.microsoft.com/office/drawing/2014/main" id="{C775AF9A-1FD2-F110-56CE-2CF7C16E6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47385"/>
          </a:xfrm>
          <a:prstGeom prst="rect">
            <a:avLst/>
          </a:prstGeom>
          <a:ln w="31750">
            <a:solidFill>
              <a:srgbClr val="00B0F0"/>
            </a:solidFill>
          </a:ln>
        </p:spPr>
      </p:pic>
      <p:pic>
        <p:nvPicPr>
          <p:cNvPr id="7" name="Picture 6" descr="A close up of a sign&#10;&#10;Description automatically generated">
            <a:extLst>
              <a:ext uri="{FF2B5EF4-FFF2-40B4-BE49-F238E27FC236}">
                <a16:creationId xmlns:a16="http://schemas.microsoft.com/office/drawing/2014/main" id="{EB9E9E04-1493-7A51-90E7-F10D47879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89" y="0"/>
            <a:ext cx="1897439" cy="1897439"/>
          </a:xfrm>
          <a:prstGeom prst="rect">
            <a:avLst/>
          </a:prstGeom>
        </p:spPr>
      </p:pic>
      <p:sp>
        <p:nvSpPr>
          <p:cNvPr id="5" name="Subtitle 4">
            <a:extLst>
              <a:ext uri="{FF2B5EF4-FFF2-40B4-BE49-F238E27FC236}">
                <a16:creationId xmlns:a16="http://schemas.microsoft.com/office/drawing/2014/main" id="{465E99E2-DDA8-6254-BDB2-746126001891}"/>
              </a:ext>
            </a:extLst>
          </p:cNvPr>
          <p:cNvSpPr>
            <a:spLocks noGrp="1"/>
          </p:cNvSpPr>
          <p:nvPr>
            <p:ph type="subTitle" idx="1"/>
          </p:nvPr>
        </p:nvSpPr>
        <p:spPr>
          <a:xfrm>
            <a:off x="2602054" y="314957"/>
            <a:ext cx="6885782" cy="186690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0">
            <a:solidFill>
              <a:schemeClr val="bg1"/>
            </a:solidFill>
          </a:ln>
        </p:spPr>
        <p:txBody>
          <a:bodyPr/>
          <a:lstStyle/>
          <a:p>
            <a:endParaRPr lang="en-US" dirty="0"/>
          </a:p>
          <a:p>
            <a:r>
              <a:rPr lang="en-US" sz="2800" dirty="0">
                <a:latin typeface="Amasis MT Pro Black" panose="020F0502020204030204" pitchFamily="18" charset="0"/>
              </a:rPr>
              <a:t>Indian Wells Valley Water District</a:t>
            </a:r>
          </a:p>
          <a:p>
            <a:r>
              <a:rPr lang="en-US" dirty="0">
                <a:latin typeface="Amasis MT Pro Medium" panose="020F0502020204030204" pitchFamily="18" charset="0"/>
              </a:rPr>
              <a:t>Celebrating more than 70 Years of Service</a:t>
            </a:r>
          </a:p>
          <a:p>
            <a:r>
              <a:rPr lang="en-US" dirty="0">
                <a:latin typeface="Amasis MT Pro Medium" panose="02040604050005020304" pitchFamily="18" charset="0"/>
              </a:rPr>
              <a:t>www.iwvwd.com</a:t>
            </a:r>
          </a:p>
        </p:txBody>
      </p:sp>
      <p:pic>
        <p:nvPicPr>
          <p:cNvPr id="6" name="Picture 5" descr="A close up of a sign&#10;&#10;Description automatically generated">
            <a:extLst>
              <a:ext uri="{FF2B5EF4-FFF2-40B4-BE49-F238E27FC236}">
                <a16:creationId xmlns:a16="http://schemas.microsoft.com/office/drawing/2014/main" id="{4169C477-F248-11D9-10BD-0E6FB396F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370" y="0"/>
            <a:ext cx="2048641" cy="2048641"/>
          </a:xfrm>
          <a:prstGeom prst="rect">
            <a:avLst/>
          </a:prstGeom>
        </p:spPr>
      </p:pic>
      <p:sp>
        <p:nvSpPr>
          <p:cNvPr id="11" name="TextBox 10">
            <a:extLst>
              <a:ext uri="{FF2B5EF4-FFF2-40B4-BE49-F238E27FC236}">
                <a16:creationId xmlns:a16="http://schemas.microsoft.com/office/drawing/2014/main" id="{79327997-797D-82F7-AFBA-891645B40EA1}"/>
              </a:ext>
            </a:extLst>
          </p:cNvPr>
          <p:cNvSpPr txBox="1"/>
          <p:nvPr/>
        </p:nvSpPr>
        <p:spPr>
          <a:xfrm>
            <a:off x="2357533" y="3170208"/>
            <a:ext cx="7374839" cy="2862322"/>
          </a:xfrm>
          <a:prstGeom prst="rect">
            <a:avLst/>
          </a:prstGeom>
          <a:solidFill>
            <a:schemeClr val="accent1">
              <a:lumMod val="20000"/>
              <a:lumOff val="80000"/>
              <a:alpha val="68000"/>
            </a:schemeClr>
          </a:solidFill>
        </p:spPr>
        <p:txBody>
          <a:bodyPr wrap="none" rtlCol="0">
            <a:spAutoFit/>
          </a:bodyPr>
          <a:lstStyle/>
          <a:p>
            <a:pPr algn="ctr"/>
            <a:r>
              <a:rPr lang="en-US" sz="6000" dirty="0"/>
              <a:t>Regular Board Meeting</a:t>
            </a:r>
          </a:p>
          <a:p>
            <a:pPr algn="ctr"/>
            <a:r>
              <a:rPr lang="en-US" sz="6000" dirty="0"/>
              <a:t>&amp; Public Hearing</a:t>
            </a:r>
          </a:p>
          <a:p>
            <a:pPr algn="ctr"/>
            <a:r>
              <a:rPr lang="en-US" sz="6000" dirty="0"/>
              <a:t>February 10, 2025</a:t>
            </a:r>
          </a:p>
        </p:txBody>
      </p:sp>
    </p:spTree>
    <p:extLst>
      <p:ext uri="{BB962C8B-B14F-4D97-AF65-F5344CB8AC3E}">
        <p14:creationId xmlns:p14="http://schemas.microsoft.com/office/powerpoint/2010/main" val="168157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C844D832-E048-62F5-CE48-2048C2CE528A}"/>
              </a:ext>
            </a:extLst>
          </p:cNvPr>
          <p:cNvSpPr>
            <a:spLocks noChangeArrowheads="1"/>
          </p:cNvSpPr>
          <p:nvPr/>
        </p:nvSpPr>
        <p:spPr bwMode="auto">
          <a:xfrm>
            <a:off x="5619750" y="29718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2400">
              <a:solidFill>
                <a:prstClr val="black"/>
              </a:solidFill>
              <a:latin typeface="Times New Roman" panose="02020603050405020304" pitchFamily="18" charset="0"/>
            </a:endParaRPr>
          </a:p>
        </p:txBody>
      </p:sp>
      <p:pic>
        <p:nvPicPr>
          <p:cNvPr id="12291" name="Picture 3">
            <a:extLst>
              <a:ext uri="{FF2B5EF4-FFF2-40B4-BE49-F238E27FC236}">
                <a16:creationId xmlns:a16="http://schemas.microsoft.com/office/drawing/2014/main" id="{D9C107D0-31FF-B51A-A33F-C973B123C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3189" y="23814"/>
            <a:ext cx="43656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a:extLst>
              <a:ext uri="{FF2B5EF4-FFF2-40B4-BE49-F238E27FC236}">
                <a16:creationId xmlns:a16="http://schemas.microsoft.com/office/drawing/2014/main" id="{2E69BCE6-6991-0BD6-C38F-A2BECA6401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914400"/>
            <a:ext cx="82296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6CA1CC25-85AB-653B-5CBE-2B94C96396E7}"/>
              </a:ext>
            </a:extLst>
          </p:cNvPr>
          <p:cNvSpPr>
            <a:spLocks noChangeArrowheads="1"/>
          </p:cNvSpPr>
          <p:nvPr/>
        </p:nvSpPr>
        <p:spPr bwMode="auto">
          <a:xfrm>
            <a:off x="5619750" y="29718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2400">
              <a:solidFill>
                <a:prstClr val="black"/>
              </a:solidFill>
              <a:latin typeface="Times New Roman" panose="02020603050405020304" pitchFamily="18" charset="0"/>
            </a:endParaRPr>
          </a:p>
        </p:txBody>
      </p:sp>
      <p:pic>
        <p:nvPicPr>
          <p:cNvPr id="14339" name="Picture 3">
            <a:extLst>
              <a:ext uri="{FF2B5EF4-FFF2-40B4-BE49-F238E27FC236}">
                <a16:creationId xmlns:a16="http://schemas.microsoft.com/office/drawing/2014/main" id="{86EC4DE3-5E58-4449-18E1-5AD428911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176" y="152400"/>
            <a:ext cx="436562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
            <a:extLst>
              <a:ext uri="{FF2B5EF4-FFF2-40B4-BE49-F238E27FC236}">
                <a16:creationId xmlns:a16="http://schemas.microsoft.com/office/drawing/2014/main" id="{525628BA-3583-F66F-2149-F30B5CB80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828675"/>
            <a:ext cx="70866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2DE78AB7-E29D-EB89-D36E-6FA80B893E38}"/>
              </a:ext>
            </a:extLst>
          </p:cNvPr>
          <p:cNvSpPr>
            <a:spLocks noChangeArrowheads="1"/>
          </p:cNvSpPr>
          <p:nvPr/>
        </p:nvSpPr>
        <p:spPr bwMode="auto">
          <a:xfrm>
            <a:off x="5619750" y="29718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2400">
              <a:solidFill>
                <a:prstClr val="black"/>
              </a:solidFill>
              <a:latin typeface="Times New Roman" panose="02020603050405020304" pitchFamily="18" charset="0"/>
            </a:endParaRPr>
          </a:p>
        </p:txBody>
      </p:sp>
      <p:pic>
        <p:nvPicPr>
          <p:cNvPr id="16387" name="Picture 3">
            <a:extLst>
              <a:ext uri="{FF2B5EF4-FFF2-40B4-BE49-F238E27FC236}">
                <a16:creationId xmlns:a16="http://schemas.microsoft.com/office/drawing/2014/main" id="{1DC0F6A8-C7F0-7CCB-4904-D8E6D4E558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3189" y="23814"/>
            <a:ext cx="43656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a:extLst>
              <a:ext uri="{FF2B5EF4-FFF2-40B4-BE49-F238E27FC236}">
                <a16:creationId xmlns:a16="http://schemas.microsoft.com/office/drawing/2014/main" id="{AF7CB10C-D107-A0CC-9F0A-D355A87773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633414"/>
            <a:ext cx="8229600" cy="599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0B8070B-7279-D42A-26B9-E891B5DA7557}"/>
              </a:ext>
            </a:extLst>
          </p:cNvPr>
          <p:cNvSpPr>
            <a:spLocks noGrp="1" noChangeArrowheads="1"/>
          </p:cNvSpPr>
          <p:nvPr>
            <p:ph type="title"/>
          </p:nvPr>
        </p:nvSpPr>
        <p:spPr>
          <a:xfrm>
            <a:off x="2209800" y="381000"/>
            <a:ext cx="7772400" cy="914400"/>
          </a:xfrm>
          <a:extLst>
            <a:ext uri="{91240B29-F687-4F45-9708-019B960494DF}">
              <a14:hiddenLine xmlns:a14="http://schemas.microsoft.com/office/drawing/2010/main" w="57150">
                <a:solidFill>
                  <a:srgbClr val="000000"/>
                </a:solidFill>
                <a:miter lim="800000"/>
                <a:headEnd/>
                <a:tailEnd/>
              </a14:hiddenLine>
            </a:ext>
          </a:extLst>
        </p:spPr>
        <p:txBody>
          <a:bodyPr/>
          <a:lstStyle/>
          <a:p>
            <a:pPr algn="ctr" eaLnBrk="1" hangingPunct="1"/>
            <a:r>
              <a:rPr lang="en-US" altLang="en-US" b="1">
                <a:solidFill>
                  <a:schemeClr val="accent2"/>
                </a:solidFill>
                <a:latin typeface="Cambria" panose="02040503050406030204" pitchFamily="18" charset="0"/>
                <a:ea typeface="Cambria" panose="02040503050406030204" pitchFamily="18" charset="0"/>
                <a:cs typeface="Times New Roman" panose="02020603050405020304" pitchFamily="18" charset="0"/>
              </a:rPr>
              <a:t>Questions</a:t>
            </a:r>
          </a:p>
        </p:txBody>
      </p:sp>
      <p:pic>
        <p:nvPicPr>
          <p:cNvPr id="18435" name="Picture 2" descr="A picture containing vector graphics&#10;&#10;Description automatically generated">
            <a:extLst>
              <a:ext uri="{FF2B5EF4-FFF2-40B4-BE49-F238E27FC236}">
                <a16:creationId xmlns:a16="http://schemas.microsoft.com/office/drawing/2014/main" id="{6A121E8D-92CE-12D4-68EC-258C547AE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2362200"/>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39445-6CF5-D8F8-B30A-08ABDF6BA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13C39A-8DC6-03D2-1363-700EC361905C}"/>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Public Hearing</a:t>
            </a:r>
          </a:p>
        </p:txBody>
      </p:sp>
      <p:graphicFrame>
        <p:nvGraphicFramePr>
          <p:cNvPr id="6" name="Content Placeholder 5">
            <a:extLst>
              <a:ext uri="{FF2B5EF4-FFF2-40B4-BE49-F238E27FC236}">
                <a16:creationId xmlns:a16="http://schemas.microsoft.com/office/drawing/2014/main" id="{EB24D6C2-9CA9-EF59-274A-17A47ED8A2CD}"/>
              </a:ext>
            </a:extLst>
          </p:cNvPr>
          <p:cNvGraphicFramePr>
            <a:graphicFrameLocks noGrp="1"/>
          </p:cNvGraphicFramePr>
          <p:nvPr>
            <p:ph idx="1"/>
            <p:extLst>
              <p:ext uri="{D42A27DB-BD31-4B8C-83A1-F6EECF244321}">
                <p14:modId xmlns:p14="http://schemas.microsoft.com/office/powerpoint/2010/main" val="3371902332"/>
              </p:ext>
            </p:extLst>
          </p:nvPr>
        </p:nvGraphicFramePr>
        <p:xfrm>
          <a:off x="838200" y="1825624"/>
          <a:ext cx="10515600" cy="5032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5032376">
                <a:tc>
                  <a:txBody>
                    <a:bodyPr/>
                    <a:lstStyle/>
                    <a:p>
                      <a:pPr marL="0" indent="0" algn="ctr">
                        <a:buFont typeface="Arial" panose="020B0604020202020204" pitchFamily="34" charset="0"/>
                        <a:buNone/>
                      </a:pPr>
                      <a:endParaRPr lang="en-US" sz="6600" b="1" dirty="0">
                        <a:solidFill>
                          <a:schemeClr val="tx1"/>
                        </a:solidFill>
                        <a:latin typeface="Times New Roman" panose="02020603050405020304" pitchFamily="18" charset="0"/>
                        <a:cs typeface="Times New Roman" panose="02020603050405020304" pitchFamily="18" charset="0"/>
                      </a:endParaRPr>
                    </a:p>
                    <a:p>
                      <a:pPr lvl="0" algn="ctr"/>
                      <a:r>
                        <a:rPr lang="en-US" sz="3600" b="1" kern="1200" dirty="0">
                          <a:solidFill>
                            <a:schemeClr val="tx1"/>
                          </a:solidFill>
                          <a:effectLst/>
                          <a:latin typeface="Times New Roman" panose="02020603050405020304" pitchFamily="18" charset="0"/>
                          <a:ea typeface="+mn-ea"/>
                          <a:cs typeface="Times New Roman" panose="02020603050405020304" pitchFamily="18" charset="0"/>
                        </a:rPr>
                        <a:t>A.	Presentation of the Cost-of-Service Study by	 Mark Hildebrand of Hildebrand Consulting.</a:t>
                      </a:r>
                      <a:br>
                        <a:rPr lang="en-US" sz="8800" dirty="0">
                          <a:solidFill>
                            <a:schemeClr val="tx1"/>
                          </a:solidFill>
                          <a:latin typeface="Times New Roman" panose="02020603050405020304" pitchFamily="18" charset="0"/>
                          <a:cs typeface="Times New Roman" panose="02020603050405020304" pitchFamily="18" charset="0"/>
                        </a:rPr>
                      </a:br>
                      <a:endParaRPr lang="en-US" sz="5400"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0F3803AF-542F-05B0-14B3-83A37C92B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620858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765188" y="5663691"/>
            <a:ext cx="2286578" cy="747407"/>
          </a:xfrm>
          <a:prstGeom prst="rect">
            <a:avLst/>
          </a:prstGeom>
        </p:spPr>
      </p:pic>
      <p:pic>
        <p:nvPicPr>
          <p:cNvPr id="3" name="object 3"/>
          <p:cNvPicPr/>
          <p:nvPr/>
        </p:nvPicPr>
        <p:blipFill>
          <a:blip r:embed="rId3" cstate="print"/>
          <a:stretch>
            <a:fillRect/>
          </a:stretch>
        </p:blipFill>
        <p:spPr>
          <a:xfrm>
            <a:off x="0" y="0"/>
            <a:ext cx="5989739" cy="6857998"/>
          </a:xfrm>
          <a:prstGeom prst="rect">
            <a:avLst/>
          </a:prstGeom>
        </p:spPr>
      </p:pic>
      <p:sp>
        <p:nvSpPr>
          <p:cNvPr id="4" name="object 4"/>
          <p:cNvSpPr txBox="1">
            <a:spLocks noGrp="1"/>
          </p:cNvSpPr>
          <p:nvPr>
            <p:ph type="title"/>
          </p:nvPr>
        </p:nvSpPr>
        <p:spPr>
          <a:xfrm>
            <a:off x="6108700" y="2336594"/>
            <a:ext cx="3609975" cy="574040"/>
          </a:xfrm>
          <a:prstGeom prst="rect">
            <a:avLst/>
          </a:prstGeom>
        </p:spPr>
        <p:txBody>
          <a:bodyPr vert="horz" wrap="square" lIns="0" tIns="12700" rIns="0" bIns="0" rtlCol="0">
            <a:spAutoFit/>
          </a:bodyPr>
          <a:lstStyle/>
          <a:p>
            <a:pPr marL="12700" marR="5080">
              <a:lnSpc>
                <a:spcPct val="100000"/>
              </a:lnSpc>
              <a:spcBef>
                <a:spcPts val="100"/>
              </a:spcBef>
            </a:pPr>
            <a:r>
              <a:rPr dirty="0">
                <a:solidFill>
                  <a:srgbClr val="EC6F00"/>
                </a:solidFill>
              </a:rPr>
              <a:t>Indian</a:t>
            </a:r>
            <a:r>
              <a:rPr spc="-55" dirty="0">
                <a:solidFill>
                  <a:srgbClr val="EC6F00"/>
                </a:solidFill>
              </a:rPr>
              <a:t> </a:t>
            </a:r>
            <a:r>
              <a:rPr dirty="0">
                <a:solidFill>
                  <a:srgbClr val="EC6F00"/>
                </a:solidFill>
              </a:rPr>
              <a:t>Wells</a:t>
            </a:r>
            <a:r>
              <a:rPr spc="-35" dirty="0">
                <a:solidFill>
                  <a:srgbClr val="EC6F00"/>
                </a:solidFill>
              </a:rPr>
              <a:t> </a:t>
            </a:r>
            <a:r>
              <a:rPr dirty="0">
                <a:solidFill>
                  <a:srgbClr val="EC6F00"/>
                </a:solidFill>
              </a:rPr>
              <a:t>Valley</a:t>
            </a:r>
            <a:r>
              <a:rPr spc="-30" dirty="0">
                <a:solidFill>
                  <a:srgbClr val="EC6F00"/>
                </a:solidFill>
              </a:rPr>
              <a:t> </a:t>
            </a:r>
            <a:r>
              <a:rPr dirty="0">
                <a:solidFill>
                  <a:srgbClr val="EC6F00"/>
                </a:solidFill>
              </a:rPr>
              <a:t>Water</a:t>
            </a:r>
            <a:r>
              <a:rPr spc="-35" dirty="0">
                <a:solidFill>
                  <a:srgbClr val="EC6F00"/>
                </a:solidFill>
              </a:rPr>
              <a:t> </a:t>
            </a:r>
            <a:r>
              <a:rPr spc="-10" dirty="0">
                <a:solidFill>
                  <a:srgbClr val="EC6F00"/>
                </a:solidFill>
              </a:rPr>
              <a:t>District </a:t>
            </a:r>
            <a:r>
              <a:rPr dirty="0">
                <a:solidFill>
                  <a:srgbClr val="EC6F00"/>
                </a:solidFill>
              </a:rPr>
              <a:t>2024</a:t>
            </a:r>
            <a:r>
              <a:rPr spc="-50" dirty="0">
                <a:solidFill>
                  <a:srgbClr val="EC6F00"/>
                </a:solidFill>
              </a:rPr>
              <a:t> </a:t>
            </a:r>
            <a:r>
              <a:rPr dirty="0">
                <a:solidFill>
                  <a:srgbClr val="EC6F00"/>
                </a:solidFill>
              </a:rPr>
              <a:t>Rate</a:t>
            </a:r>
            <a:r>
              <a:rPr spc="-50" dirty="0">
                <a:solidFill>
                  <a:srgbClr val="EC6F00"/>
                </a:solidFill>
              </a:rPr>
              <a:t> </a:t>
            </a:r>
            <a:r>
              <a:rPr spc="-10" dirty="0">
                <a:solidFill>
                  <a:srgbClr val="EC6F00"/>
                </a:solidFill>
              </a:rPr>
              <a:t>Study</a:t>
            </a:r>
          </a:p>
        </p:txBody>
      </p:sp>
      <p:sp>
        <p:nvSpPr>
          <p:cNvPr id="5" name="object 5"/>
          <p:cNvSpPr txBox="1"/>
          <p:nvPr/>
        </p:nvSpPr>
        <p:spPr>
          <a:xfrm>
            <a:off x="6083298" y="2990118"/>
            <a:ext cx="2875280" cy="1208405"/>
          </a:xfrm>
          <a:prstGeom prst="rect">
            <a:avLst/>
          </a:prstGeom>
        </p:spPr>
        <p:txBody>
          <a:bodyPr vert="horz" wrap="square" lIns="0" tIns="118745" rIns="0" bIns="0" rtlCol="0">
            <a:spAutoFit/>
          </a:bodyPr>
          <a:lstStyle/>
          <a:p>
            <a:pPr marL="12700" marR="0" lvl="0" indent="0" defTabSz="914400" eaLnBrk="1" fontAlgn="auto" latinLnBrk="0" hangingPunct="1">
              <a:lnSpc>
                <a:spcPct val="100000"/>
              </a:lnSpc>
              <a:spcBef>
                <a:spcPts val="935"/>
              </a:spcBef>
              <a:spcAft>
                <a:spcPts val="0"/>
              </a:spcAft>
              <a:buClrTx/>
              <a:buSzTx/>
              <a:buFontTx/>
              <a:buNone/>
              <a:tabLst/>
              <a:defRPr/>
            </a:pPr>
            <a:r>
              <a:rPr kumimoji="0" sz="3200" b="0" i="0" u="none" strike="noStrike" kern="0" cap="none" spc="0" normalizeH="0" baseline="0" noProof="0" dirty="0">
                <a:ln>
                  <a:noFill/>
                </a:ln>
                <a:solidFill>
                  <a:sysClr val="windowText" lastClr="000000"/>
                </a:solidFill>
                <a:effectLst/>
                <a:uLnTx/>
                <a:uFillTx/>
                <a:latin typeface="Century Gothic"/>
                <a:cs typeface="Century Gothic"/>
              </a:rPr>
              <a:t>Public</a:t>
            </a:r>
            <a:r>
              <a:rPr kumimoji="0" sz="3200" b="0" i="0" u="none" strike="noStrike" kern="0" cap="none" spc="-100" normalizeH="0" baseline="0" noProof="0" dirty="0">
                <a:ln>
                  <a:noFill/>
                </a:ln>
                <a:solidFill>
                  <a:sysClr val="windowText" lastClr="000000"/>
                </a:solidFill>
                <a:effectLst/>
                <a:uLnTx/>
                <a:uFillTx/>
                <a:latin typeface="Century Gothic"/>
                <a:cs typeface="Century Gothic"/>
              </a:rPr>
              <a:t> </a:t>
            </a:r>
            <a:r>
              <a:rPr kumimoji="0" sz="3200" b="0" i="0" u="none" strike="noStrike" kern="0" cap="none" spc="-10" normalizeH="0" baseline="0" noProof="0" dirty="0">
                <a:ln>
                  <a:noFill/>
                </a:ln>
                <a:solidFill>
                  <a:sysClr val="windowText" lastClr="000000"/>
                </a:solidFill>
                <a:effectLst/>
                <a:uLnTx/>
                <a:uFillTx/>
                <a:latin typeface="Century Gothic"/>
                <a:cs typeface="Century Gothic"/>
              </a:rPr>
              <a:t>Hearing</a:t>
            </a:r>
            <a:endParaRPr kumimoji="0" sz="3200" b="0" i="0" u="none" strike="noStrike" kern="0" cap="none" spc="0" normalizeH="0" baseline="0" noProof="0">
              <a:ln>
                <a:noFill/>
              </a:ln>
              <a:solidFill>
                <a:sysClr val="windowText" lastClr="000000"/>
              </a:solidFill>
              <a:effectLst/>
              <a:uLnTx/>
              <a:uFillTx/>
              <a:latin typeface="Century Gothic"/>
              <a:cs typeface="Century Gothic"/>
            </a:endParaRPr>
          </a:p>
          <a:p>
            <a:pPr marL="12700" marR="1148080" lvl="0" indent="0" defTabSz="914400" eaLnBrk="1" fontAlgn="auto" latinLnBrk="0" hangingPunct="1">
              <a:lnSpc>
                <a:spcPct val="120000"/>
              </a:lnSpc>
              <a:spcBef>
                <a:spcPts val="30"/>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Century Gothic"/>
                <a:cs typeface="Century Gothic"/>
              </a:rPr>
              <a:t>Board</a:t>
            </a:r>
            <a:r>
              <a:rPr kumimoji="0" sz="16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10" normalizeH="0" baseline="0" noProof="0" dirty="0">
                <a:ln>
                  <a:noFill/>
                </a:ln>
                <a:solidFill>
                  <a:sysClr val="windowText" lastClr="000000"/>
                </a:solidFill>
                <a:effectLst/>
                <a:uLnTx/>
                <a:uFillTx/>
                <a:latin typeface="Century Gothic"/>
                <a:cs typeface="Century Gothic"/>
              </a:rPr>
              <a:t>Meeting </a:t>
            </a:r>
            <a:r>
              <a:rPr kumimoji="0" sz="1600" b="0" i="0" u="none" strike="noStrike" kern="0" cap="none" spc="0" normalizeH="0" baseline="0" noProof="0" dirty="0">
                <a:ln>
                  <a:noFill/>
                </a:ln>
                <a:solidFill>
                  <a:sysClr val="windowText" lastClr="000000"/>
                </a:solidFill>
                <a:effectLst/>
                <a:uLnTx/>
                <a:uFillTx/>
                <a:latin typeface="Century Gothic"/>
                <a:cs typeface="Century Gothic"/>
              </a:rPr>
              <a:t>February</a:t>
            </a:r>
            <a:r>
              <a:rPr kumimoji="0" sz="16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0" normalizeH="0" baseline="0" noProof="0" dirty="0">
                <a:ln>
                  <a:noFill/>
                </a:ln>
                <a:solidFill>
                  <a:sysClr val="windowText" lastClr="000000"/>
                </a:solidFill>
                <a:effectLst/>
                <a:uLnTx/>
                <a:uFillTx/>
                <a:latin typeface="Century Gothic"/>
                <a:cs typeface="Century Gothic"/>
              </a:rPr>
              <a:t>10,</a:t>
            </a:r>
            <a:r>
              <a:rPr kumimoji="0" sz="16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20" normalizeH="0" baseline="0" noProof="0" dirty="0">
                <a:ln>
                  <a:noFill/>
                </a:ln>
                <a:solidFill>
                  <a:sysClr val="windowText" lastClr="000000"/>
                </a:solidFill>
                <a:effectLst/>
                <a:uLnTx/>
                <a:uFillTx/>
                <a:latin typeface="Century Gothic"/>
                <a:cs typeface="Century Gothic"/>
              </a:rPr>
              <a:t>2025</a:t>
            </a:r>
            <a:endParaRPr kumimoji="0" sz="1600" b="0" i="0" u="none" strike="noStrike" kern="0" cap="none" spc="0" normalizeH="0" baseline="0" noProof="0">
              <a:ln>
                <a:noFill/>
              </a:ln>
              <a:solidFill>
                <a:sysClr val="windowText" lastClr="000000"/>
              </a:solidFill>
              <a:effectLst/>
              <a:uLnTx/>
              <a:uFillTx/>
              <a:latin typeface="Century Gothic"/>
              <a:cs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1498105" y="6351708"/>
            <a:ext cx="153670" cy="306070"/>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1800" b="1" i="0" u="none" strike="noStrike" kern="0" cap="none" spc="-50" normalizeH="0" baseline="0" noProof="0" dirty="0">
                <a:ln>
                  <a:noFill/>
                </a:ln>
                <a:solidFill>
                  <a:sysClr val="windowText" lastClr="000000"/>
                </a:solidFill>
                <a:effectLst/>
                <a:uLnTx/>
                <a:uFillTx/>
                <a:latin typeface="Century Gothic"/>
                <a:cs typeface="Century Gothic"/>
              </a:rPr>
              <a:t>2</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 name="object 2"/>
          <p:cNvSpPr txBox="1">
            <a:spLocks noGrp="1"/>
          </p:cNvSpPr>
          <p:nvPr>
            <p:ph type="title"/>
          </p:nvPr>
        </p:nvSpPr>
        <p:spPr>
          <a:xfrm>
            <a:off x="577768" y="859987"/>
            <a:ext cx="2371725" cy="939800"/>
          </a:xfrm>
          <a:prstGeom prst="rect">
            <a:avLst/>
          </a:prstGeom>
        </p:spPr>
        <p:txBody>
          <a:bodyPr vert="horz" wrap="square" lIns="0" tIns="12700" rIns="0" bIns="0" rtlCol="0">
            <a:spAutoFit/>
          </a:bodyPr>
          <a:lstStyle/>
          <a:p>
            <a:pPr marL="12700">
              <a:lnSpc>
                <a:spcPct val="100000"/>
              </a:lnSpc>
              <a:spcBef>
                <a:spcPts val="100"/>
              </a:spcBef>
            </a:pPr>
            <a:r>
              <a:rPr sz="6000" spc="-75" dirty="0">
                <a:solidFill>
                  <a:srgbClr val="214643"/>
                </a:solidFill>
                <a:latin typeface="Calibri"/>
                <a:cs typeface="Calibri"/>
              </a:rPr>
              <a:t>Agenda</a:t>
            </a:r>
            <a:endParaRPr sz="6000">
              <a:latin typeface="Calibri"/>
              <a:cs typeface="Calibri"/>
            </a:endParaRPr>
          </a:p>
        </p:txBody>
      </p:sp>
      <p:sp>
        <p:nvSpPr>
          <p:cNvPr id="3" name="object 3"/>
          <p:cNvSpPr txBox="1"/>
          <p:nvPr/>
        </p:nvSpPr>
        <p:spPr>
          <a:xfrm>
            <a:off x="2520842" y="2744318"/>
            <a:ext cx="4788535" cy="1917064"/>
          </a:xfrm>
          <a:prstGeom prst="rect">
            <a:avLst/>
          </a:prstGeom>
        </p:spPr>
        <p:txBody>
          <a:bodyPr vert="horz" wrap="square" lIns="0" tIns="216535" rIns="0" bIns="0" rtlCol="0">
            <a:spAutoFit/>
          </a:bodyPr>
          <a:lstStyle/>
          <a:p>
            <a:pPr marL="469265" marR="0" lvl="0" indent="-456565" defTabSz="914400" eaLnBrk="1" fontAlgn="auto" latinLnBrk="0" hangingPunct="1">
              <a:lnSpc>
                <a:spcPct val="100000"/>
              </a:lnSpc>
              <a:spcBef>
                <a:spcPts val="1705"/>
              </a:spcBef>
              <a:spcAft>
                <a:spcPts val="0"/>
              </a:spcAft>
              <a:buClrTx/>
              <a:buSzTx/>
              <a:buFontTx/>
              <a:buAutoNum type="arabicPeriod"/>
              <a:tabLst>
                <a:tab pos="469265"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Scope</a:t>
            </a:r>
            <a:r>
              <a:rPr kumimoji="0" sz="2800" b="0" i="0" u="none" strike="noStrike" kern="0" cap="none" spc="-6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of</a:t>
            </a:r>
            <a:r>
              <a:rPr kumimoji="0" sz="2800" b="0" i="0" u="none" strike="noStrike" kern="0" cap="none" spc="-75"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Work</a:t>
            </a:r>
            <a:r>
              <a:rPr kumimoji="0" sz="2800" b="0" i="0" u="none" strike="noStrike" kern="0" cap="none" spc="-6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and</a:t>
            </a:r>
            <a:r>
              <a:rPr kumimoji="0" sz="2800" b="0" i="0" u="none" strike="noStrike" kern="0" cap="none" spc="-6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Objectives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1610"/>
              </a:spcBef>
              <a:spcAft>
                <a:spcPts val="0"/>
              </a:spcAft>
              <a:buClrTx/>
              <a:buSzTx/>
              <a:buFontTx/>
              <a:buAutoNum type="arabicPeriod"/>
              <a:tabLst>
                <a:tab pos="469265"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Financial</a:t>
            </a:r>
            <a:r>
              <a:rPr kumimoji="0" sz="2800" b="0" i="0" u="none" strike="noStrike" kern="0" cap="none" spc="-60" normalizeH="0" baseline="0" noProof="0" dirty="0">
                <a:ln>
                  <a:noFill/>
                </a:ln>
                <a:solidFill>
                  <a:sysClr val="windowText" lastClr="000000"/>
                </a:solidFill>
                <a:effectLst/>
                <a:uLnTx/>
                <a:uFillTx/>
                <a:latin typeface="Calibri"/>
                <a:cs typeface="Calibri"/>
              </a:rPr>
              <a:t> </a:t>
            </a:r>
            <a:r>
              <a:rPr kumimoji="0" sz="2800" b="0" i="0" u="none" strike="noStrike" kern="0" cap="none" spc="0" normalizeH="0" baseline="0" noProof="0" dirty="0">
                <a:ln>
                  <a:noFill/>
                </a:ln>
                <a:solidFill>
                  <a:sysClr val="windowText" lastClr="000000"/>
                </a:solidFill>
                <a:effectLst/>
                <a:uLnTx/>
                <a:uFillTx/>
                <a:latin typeface="Calibri"/>
                <a:cs typeface="Calibri"/>
              </a:rPr>
              <a:t>Plan</a:t>
            </a:r>
            <a:r>
              <a:rPr kumimoji="0" sz="2800" b="0" i="0" u="none" strike="noStrike" kern="0" cap="none" spc="-45"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Findings</a:t>
            </a:r>
            <a:endParaRPr kumimoji="0" sz="28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1595"/>
              </a:spcBef>
              <a:spcAft>
                <a:spcPts val="0"/>
              </a:spcAft>
              <a:buClrTx/>
              <a:buSzTx/>
              <a:buFontTx/>
              <a:buAutoNum type="arabicPeriod"/>
              <a:tabLst>
                <a:tab pos="469265" algn="l"/>
              </a:tabLst>
              <a:defRPr/>
            </a:pPr>
            <a:r>
              <a:rPr kumimoji="0" sz="2800" b="0" i="0" u="none" strike="noStrike" kern="0" cap="none" spc="0" normalizeH="0" baseline="0" noProof="0" dirty="0">
                <a:ln>
                  <a:noFill/>
                </a:ln>
                <a:solidFill>
                  <a:sysClr val="windowText" lastClr="000000"/>
                </a:solidFill>
                <a:effectLst/>
                <a:uLnTx/>
                <a:uFillTx/>
                <a:latin typeface="Calibri"/>
                <a:cs typeface="Calibri"/>
              </a:rPr>
              <a:t>Project</a:t>
            </a:r>
            <a:r>
              <a:rPr kumimoji="0" sz="2800" b="0" i="0" u="none" strike="noStrike" kern="0" cap="none" spc="-114" normalizeH="0" baseline="0" noProof="0" dirty="0">
                <a:ln>
                  <a:noFill/>
                </a:ln>
                <a:solidFill>
                  <a:sysClr val="windowText" lastClr="000000"/>
                </a:solidFill>
                <a:effectLst/>
                <a:uLnTx/>
                <a:uFillTx/>
                <a:latin typeface="Calibri"/>
                <a:cs typeface="Calibri"/>
              </a:rPr>
              <a:t> </a:t>
            </a:r>
            <a:r>
              <a:rPr kumimoji="0" sz="2800" b="0" i="0" u="none" strike="noStrike" kern="0" cap="none" spc="-10" normalizeH="0" baseline="0" noProof="0" dirty="0">
                <a:ln>
                  <a:noFill/>
                </a:ln>
                <a:solidFill>
                  <a:sysClr val="windowText" lastClr="000000"/>
                </a:solidFill>
                <a:effectLst/>
                <a:uLnTx/>
                <a:uFillTx/>
                <a:latin typeface="Calibri"/>
                <a:cs typeface="Calibri"/>
              </a:rPr>
              <a:t>Schedule</a:t>
            </a:r>
            <a:endParaRPr kumimoji="0" sz="28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851" y="225127"/>
            <a:ext cx="5149850" cy="574040"/>
          </a:xfrm>
          <a:prstGeom prst="rect">
            <a:avLst/>
          </a:prstGeom>
        </p:spPr>
        <p:txBody>
          <a:bodyPr vert="horz" wrap="square" lIns="0" tIns="12700" rIns="0" bIns="0" rtlCol="0">
            <a:spAutoFit/>
          </a:bodyPr>
          <a:lstStyle/>
          <a:p>
            <a:pPr marL="12700">
              <a:lnSpc>
                <a:spcPct val="100000"/>
              </a:lnSpc>
              <a:spcBef>
                <a:spcPts val="100"/>
              </a:spcBef>
            </a:pPr>
            <a:r>
              <a:rPr sz="3600" spc="-10" dirty="0"/>
              <a:t>The</a:t>
            </a:r>
            <a:r>
              <a:rPr sz="3600" spc="-204" dirty="0"/>
              <a:t> </a:t>
            </a:r>
            <a:r>
              <a:rPr sz="3600" spc="-25" dirty="0"/>
              <a:t>Rate</a:t>
            </a:r>
            <a:r>
              <a:rPr sz="3600" spc="-195" dirty="0"/>
              <a:t> </a:t>
            </a:r>
            <a:r>
              <a:rPr sz="3600" spc="-55" dirty="0"/>
              <a:t>Setting</a:t>
            </a:r>
            <a:r>
              <a:rPr sz="3600" spc="-195" dirty="0"/>
              <a:t> </a:t>
            </a:r>
            <a:r>
              <a:rPr sz="3600" spc="-50" dirty="0"/>
              <a:t>Process</a:t>
            </a:r>
            <a:endParaRPr sz="3600"/>
          </a:p>
        </p:txBody>
      </p:sp>
      <p:sp>
        <p:nvSpPr>
          <p:cNvPr id="3" name="object 3"/>
          <p:cNvSpPr txBox="1"/>
          <p:nvPr/>
        </p:nvSpPr>
        <p:spPr>
          <a:xfrm>
            <a:off x="6336516" y="1868971"/>
            <a:ext cx="5173980" cy="84836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entury Gothic"/>
                <a:cs typeface="Century Gothic"/>
              </a:rPr>
              <a:t>Compares</a:t>
            </a:r>
            <a:r>
              <a:rPr kumimoji="0" sz="18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the</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revenues</a:t>
            </a:r>
            <a:r>
              <a:rPr kumimoji="0" sz="1800" b="0" i="0" u="none" strike="noStrike" kern="0" cap="none" spc="-1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of</a:t>
            </a:r>
            <a:r>
              <a:rPr kumimoji="0" sz="18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the</a:t>
            </a:r>
            <a:r>
              <a:rPr kumimoji="0" sz="1800" b="0" i="0" u="none" strike="noStrike" kern="0" cap="none" spc="-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utility</a:t>
            </a:r>
            <a:r>
              <a:rPr kumimoji="0" sz="1800" b="0" i="0" u="none" strike="noStrike" kern="0" cap="none" spc="-6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to</a:t>
            </a:r>
            <a:r>
              <a:rPr kumimoji="0" sz="18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25" normalizeH="0" baseline="0" noProof="0" dirty="0">
                <a:ln>
                  <a:noFill/>
                </a:ln>
                <a:solidFill>
                  <a:sysClr val="windowText" lastClr="000000"/>
                </a:solidFill>
                <a:effectLst/>
                <a:uLnTx/>
                <a:uFillTx/>
                <a:latin typeface="Century Gothic"/>
                <a:cs typeface="Century Gothic"/>
              </a:rPr>
              <a:t>its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expenses</a:t>
            </a:r>
            <a:r>
              <a:rPr kumimoji="0" sz="1800" b="0" i="0" u="none" strike="noStrike" kern="0" cap="none" spc="-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to</a:t>
            </a:r>
            <a:r>
              <a:rPr kumimoji="0" sz="1800" b="0" i="0" u="none" strike="noStrike" kern="0" cap="none" spc="-4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determine</a:t>
            </a:r>
            <a:r>
              <a:rPr kumimoji="0" sz="18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the</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overall</a:t>
            </a:r>
            <a:r>
              <a:rPr kumimoji="0" sz="1800" b="0" i="0" u="none" strike="noStrike" kern="0" cap="none" spc="-6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level</a:t>
            </a:r>
            <a:r>
              <a:rPr kumimoji="0" sz="18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of</a:t>
            </a:r>
            <a:r>
              <a:rPr kumimoji="0" sz="18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rate </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adjustment</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4" name="object 4"/>
          <p:cNvSpPr txBox="1"/>
          <p:nvPr/>
        </p:nvSpPr>
        <p:spPr>
          <a:xfrm>
            <a:off x="6315485" y="3636278"/>
            <a:ext cx="5361305" cy="57404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rgbClr val="7E7E7E"/>
                </a:solidFill>
                <a:effectLst/>
                <a:uLnTx/>
                <a:uFillTx/>
                <a:latin typeface="Century Gothic"/>
                <a:cs typeface="Century Gothic"/>
              </a:rPr>
              <a:t>Equitably</a:t>
            </a:r>
            <a:r>
              <a:rPr kumimoji="0" sz="1800" b="0" i="0" u="none" strike="noStrike" kern="0" cap="none" spc="-70"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allocates</a:t>
            </a:r>
            <a:r>
              <a:rPr kumimoji="0" sz="1800" b="0" i="0" u="none" strike="noStrike" kern="0" cap="none" spc="-45"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the</a:t>
            </a:r>
            <a:r>
              <a:rPr kumimoji="0" sz="1800" b="0" i="0" u="none" strike="noStrike" kern="0" cap="none" spc="-35"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revenue</a:t>
            </a:r>
            <a:r>
              <a:rPr kumimoji="0" sz="1800" b="0" i="0" u="none" strike="noStrike" kern="0" cap="none" spc="-40" normalizeH="0" baseline="0" noProof="0" dirty="0">
                <a:ln>
                  <a:noFill/>
                </a:ln>
                <a:solidFill>
                  <a:srgbClr val="7E7E7E"/>
                </a:solidFill>
                <a:effectLst/>
                <a:uLnTx/>
                <a:uFillTx/>
                <a:latin typeface="Century Gothic"/>
                <a:cs typeface="Century Gothic"/>
              </a:rPr>
              <a:t> </a:t>
            </a:r>
            <a:r>
              <a:rPr kumimoji="0" sz="1800" b="0" i="0" u="none" strike="noStrike" kern="0" cap="none" spc="-10" normalizeH="0" baseline="0" noProof="0" dirty="0">
                <a:ln>
                  <a:noFill/>
                </a:ln>
                <a:solidFill>
                  <a:srgbClr val="7E7E7E"/>
                </a:solidFill>
                <a:effectLst/>
                <a:uLnTx/>
                <a:uFillTx/>
                <a:latin typeface="Century Gothic"/>
                <a:cs typeface="Century Gothic"/>
              </a:rPr>
              <a:t>requirements </a:t>
            </a:r>
            <a:r>
              <a:rPr kumimoji="0" sz="1800" b="0" i="0" u="none" strike="noStrike" kern="0" cap="none" spc="0" normalizeH="0" baseline="0" noProof="0" dirty="0">
                <a:ln>
                  <a:noFill/>
                </a:ln>
                <a:solidFill>
                  <a:srgbClr val="7E7E7E"/>
                </a:solidFill>
                <a:effectLst/>
                <a:uLnTx/>
                <a:uFillTx/>
                <a:latin typeface="Century Gothic"/>
                <a:cs typeface="Century Gothic"/>
              </a:rPr>
              <a:t>between</a:t>
            </a:r>
            <a:r>
              <a:rPr kumimoji="0" sz="1800" b="0" i="0" u="none" strike="noStrike" kern="0" cap="none" spc="-10"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the</a:t>
            </a:r>
            <a:r>
              <a:rPr kumimoji="0" sz="1800" b="0" i="0" u="none" strike="noStrike" kern="0" cap="none" spc="-35"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various</a:t>
            </a:r>
            <a:r>
              <a:rPr kumimoji="0" sz="1800" b="0" i="0" u="none" strike="noStrike" kern="0" cap="none" spc="-70"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customer</a:t>
            </a:r>
            <a:r>
              <a:rPr kumimoji="0" sz="1800" b="0" i="0" u="none" strike="noStrike" kern="0" cap="none" spc="-40"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classes</a:t>
            </a:r>
            <a:r>
              <a:rPr kumimoji="0" sz="1800" b="0" i="0" u="none" strike="noStrike" kern="0" cap="none" spc="-35"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of</a:t>
            </a:r>
            <a:r>
              <a:rPr kumimoji="0" sz="1800" b="0" i="0" u="none" strike="noStrike" kern="0" cap="none" spc="-50" normalizeH="0" baseline="0" noProof="0" dirty="0">
                <a:ln>
                  <a:noFill/>
                </a:ln>
                <a:solidFill>
                  <a:srgbClr val="7E7E7E"/>
                </a:solidFill>
                <a:effectLst/>
                <a:uLnTx/>
                <a:uFillTx/>
                <a:latin typeface="Century Gothic"/>
                <a:cs typeface="Century Gothic"/>
              </a:rPr>
              <a:t> </a:t>
            </a:r>
            <a:r>
              <a:rPr kumimoji="0" sz="1800" b="0" i="0" u="none" strike="noStrike" kern="0" cap="none" spc="-10" normalizeH="0" baseline="0" noProof="0" dirty="0">
                <a:ln>
                  <a:noFill/>
                </a:ln>
                <a:solidFill>
                  <a:srgbClr val="7E7E7E"/>
                </a:solidFill>
                <a:effectLst/>
                <a:uLnTx/>
                <a:uFillTx/>
                <a:latin typeface="Century Gothic"/>
                <a:cs typeface="Century Gothic"/>
              </a:rPr>
              <a:t>service</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5" name="object 5"/>
          <p:cNvSpPr txBox="1"/>
          <p:nvPr/>
        </p:nvSpPr>
        <p:spPr>
          <a:xfrm>
            <a:off x="6336516" y="4953471"/>
            <a:ext cx="5229225" cy="84836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rgbClr val="7E7E7E"/>
                </a:solidFill>
                <a:effectLst/>
                <a:uLnTx/>
                <a:uFillTx/>
                <a:latin typeface="Century Gothic"/>
                <a:cs typeface="Century Gothic"/>
              </a:rPr>
              <a:t>Design</a:t>
            </a:r>
            <a:r>
              <a:rPr kumimoji="0" sz="1800" b="0" i="0" u="none" strike="noStrike" kern="0" cap="none" spc="-45"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rates</a:t>
            </a:r>
            <a:r>
              <a:rPr kumimoji="0" sz="1800" b="0" i="0" u="none" strike="noStrike" kern="0" cap="none" spc="-5"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for</a:t>
            </a:r>
            <a:r>
              <a:rPr kumimoji="0" sz="1800" b="0" i="0" u="none" strike="noStrike" kern="0" cap="none" spc="-40"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each</a:t>
            </a:r>
            <a:r>
              <a:rPr kumimoji="0" sz="1800" b="0" i="0" u="none" strike="noStrike" kern="0" cap="none" spc="-5"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class</a:t>
            </a:r>
            <a:r>
              <a:rPr kumimoji="0" sz="1800" b="0" i="0" u="none" strike="noStrike" kern="0" cap="none" spc="-40"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of</a:t>
            </a:r>
            <a:r>
              <a:rPr kumimoji="0" sz="1800" b="0" i="0" u="none" strike="noStrike" kern="0" cap="none" spc="-30"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service</a:t>
            </a:r>
            <a:r>
              <a:rPr kumimoji="0" sz="1800" b="0" i="0" u="none" strike="noStrike" kern="0" cap="none" spc="-50"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to</a:t>
            </a:r>
            <a:r>
              <a:rPr kumimoji="0" sz="1800" b="0" i="0" u="none" strike="noStrike" kern="0" cap="none" spc="-30" normalizeH="0" baseline="0" noProof="0" dirty="0">
                <a:ln>
                  <a:noFill/>
                </a:ln>
                <a:solidFill>
                  <a:srgbClr val="7E7E7E"/>
                </a:solidFill>
                <a:effectLst/>
                <a:uLnTx/>
                <a:uFillTx/>
                <a:latin typeface="Century Gothic"/>
                <a:cs typeface="Century Gothic"/>
              </a:rPr>
              <a:t> </a:t>
            </a:r>
            <a:r>
              <a:rPr kumimoji="0" sz="1800" b="0" i="0" u="none" strike="noStrike" kern="0" cap="none" spc="-20" normalizeH="0" baseline="0" noProof="0" dirty="0">
                <a:ln>
                  <a:noFill/>
                </a:ln>
                <a:solidFill>
                  <a:srgbClr val="7E7E7E"/>
                </a:solidFill>
                <a:effectLst/>
                <a:uLnTx/>
                <a:uFillTx/>
                <a:latin typeface="Century Gothic"/>
                <a:cs typeface="Century Gothic"/>
              </a:rPr>
              <a:t>meet </a:t>
            </a:r>
            <a:r>
              <a:rPr kumimoji="0" sz="1800" b="0" i="0" u="none" strike="noStrike" kern="0" cap="none" spc="0" normalizeH="0" baseline="0" noProof="0" dirty="0">
                <a:ln>
                  <a:noFill/>
                </a:ln>
                <a:solidFill>
                  <a:srgbClr val="7E7E7E"/>
                </a:solidFill>
                <a:effectLst/>
                <a:uLnTx/>
                <a:uFillTx/>
                <a:latin typeface="Century Gothic"/>
                <a:cs typeface="Century Gothic"/>
              </a:rPr>
              <a:t>the</a:t>
            </a:r>
            <a:r>
              <a:rPr kumimoji="0" sz="1800" b="0" i="0" u="none" strike="noStrike" kern="0" cap="none" spc="-30"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revenue</a:t>
            </a:r>
            <a:r>
              <a:rPr kumimoji="0" sz="1800" b="0" i="0" u="none" strike="noStrike" kern="0" cap="none" spc="-30"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needs</a:t>
            </a:r>
            <a:r>
              <a:rPr kumimoji="0" sz="1800" b="0" i="0" u="none" strike="noStrike" kern="0" cap="none" spc="-15"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of</a:t>
            </a:r>
            <a:r>
              <a:rPr kumimoji="0" sz="1800" b="0" i="0" u="none" strike="noStrike" kern="0" cap="none" spc="-60"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the</a:t>
            </a:r>
            <a:r>
              <a:rPr kumimoji="0" sz="1800" b="0" i="0" u="none" strike="noStrike" kern="0" cap="none" spc="-15"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utility,</a:t>
            </a:r>
            <a:r>
              <a:rPr kumimoji="0" sz="1800" b="0" i="0" u="none" strike="noStrike" kern="0" cap="none" spc="-70"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along</a:t>
            </a:r>
            <a:r>
              <a:rPr kumimoji="0" sz="1800" b="0" i="0" u="none" strike="noStrike" kern="0" cap="none" spc="-45"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with</a:t>
            </a:r>
            <a:r>
              <a:rPr kumimoji="0" sz="1800" b="0" i="0" u="none" strike="noStrike" kern="0" cap="none" spc="-15" normalizeH="0" baseline="0" noProof="0" dirty="0">
                <a:ln>
                  <a:noFill/>
                </a:ln>
                <a:solidFill>
                  <a:srgbClr val="7E7E7E"/>
                </a:solidFill>
                <a:effectLst/>
                <a:uLnTx/>
                <a:uFillTx/>
                <a:latin typeface="Century Gothic"/>
                <a:cs typeface="Century Gothic"/>
              </a:rPr>
              <a:t> </a:t>
            </a:r>
            <a:r>
              <a:rPr kumimoji="0" sz="1800" b="0" i="0" u="none" strike="noStrike" kern="0" cap="none" spc="-25" normalizeH="0" baseline="0" noProof="0" dirty="0">
                <a:ln>
                  <a:noFill/>
                </a:ln>
                <a:solidFill>
                  <a:srgbClr val="7E7E7E"/>
                </a:solidFill>
                <a:effectLst/>
                <a:uLnTx/>
                <a:uFillTx/>
                <a:latin typeface="Century Gothic"/>
                <a:cs typeface="Century Gothic"/>
              </a:rPr>
              <a:t>any </a:t>
            </a:r>
            <a:r>
              <a:rPr kumimoji="0" sz="1800" b="0" i="0" u="none" strike="noStrike" kern="0" cap="none" spc="0" normalizeH="0" baseline="0" noProof="0" dirty="0">
                <a:ln>
                  <a:noFill/>
                </a:ln>
                <a:solidFill>
                  <a:srgbClr val="7E7E7E"/>
                </a:solidFill>
                <a:effectLst/>
                <a:uLnTx/>
                <a:uFillTx/>
                <a:latin typeface="Century Gothic"/>
                <a:cs typeface="Century Gothic"/>
              </a:rPr>
              <a:t>other</a:t>
            </a:r>
            <a:r>
              <a:rPr kumimoji="0" sz="1800" b="0" i="0" u="none" strike="noStrike" kern="0" cap="none" spc="-25"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rate</a:t>
            </a:r>
            <a:r>
              <a:rPr kumimoji="0" sz="1800" b="0" i="0" u="none" strike="noStrike" kern="0" cap="none" spc="-35"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design</a:t>
            </a:r>
            <a:r>
              <a:rPr kumimoji="0" sz="1800" b="0" i="0" u="none" strike="noStrike" kern="0" cap="none" spc="-45"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goals</a:t>
            </a:r>
            <a:r>
              <a:rPr kumimoji="0" sz="1800" b="0" i="0" u="none" strike="noStrike" kern="0" cap="none" spc="-45" normalizeH="0" baseline="0" noProof="0" dirty="0">
                <a:ln>
                  <a:noFill/>
                </a:ln>
                <a:solidFill>
                  <a:srgbClr val="7E7E7E"/>
                </a:solidFill>
                <a:effectLst/>
                <a:uLnTx/>
                <a:uFillTx/>
                <a:latin typeface="Century Gothic"/>
                <a:cs typeface="Century Gothic"/>
              </a:rPr>
              <a:t> </a:t>
            </a:r>
            <a:r>
              <a:rPr kumimoji="0" sz="1800" b="0" i="0" u="none" strike="noStrike" kern="0" cap="none" spc="0" normalizeH="0" baseline="0" noProof="0" dirty="0">
                <a:ln>
                  <a:noFill/>
                </a:ln>
                <a:solidFill>
                  <a:srgbClr val="7E7E7E"/>
                </a:solidFill>
                <a:effectLst/>
                <a:uLnTx/>
                <a:uFillTx/>
                <a:latin typeface="Century Gothic"/>
                <a:cs typeface="Century Gothic"/>
              </a:rPr>
              <a:t>and</a:t>
            </a:r>
            <a:r>
              <a:rPr kumimoji="0" sz="1800" b="0" i="0" u="none" strike="noStrike" kern="0" cap="none" spc="-40" normalizeH="0" baseline="0" noProof="0" dirty="0">
                <a:ln>
                  <a:noFill/>
                </a:ln>
                <a:solidFill>
                  <a:srgbClr val="7E7E7E"/>
                </a:solidFill>
                <a:effectLst/>
                <a:uLnTx/>
                <a:uFillTx/>
                <a:latin typeface="Century Gothic"/>
                <a:cs typeface="Century Gothic"/>
              </a:rPr>
              <a:t> </a:t>
            </a:r>
            <a:r>
              <a:rPr kumimoji="0" sz="1800" b="0" i="0" u="none" strike="noStrike" kern="0" cap="none" spc="-10" normalizeH="0" baseline="0" noProof="0" dirty="0">
                <a:ln>
                  <a:noFill/>
                </a:ln>
                <a:solidFill>
                  <a:srgbClr val="7E7E7E"/>
                </a:solidFill>
                <a:effectLst/>
                <a:uLnTx/>
                <a:uFillTx/>
                <a:latin typeface="Century Gothic"/>
                <a:cs typeface="Century Gothic"/>
              </a:rPr>
              <a:t>objectives</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pic>
        <p:nvPicPr>
          <p:cNvPr id="6" name="object 6"/>
          <p:cNvPicPr/>
          <p:nvPr/>
        </p:nvPicPr>
        <p:blipFill>
          <a:blip r:embed="rId2" cstate="print"/>
          <a:stretch>
            <a:fillRect/>
          </a:stretch>
        </p:blipFill>
        <p:spPr>
          <a:xfrm>
            <a:off x="1050036" y="1789176"/>
            <a:ext cx="5000243" cy="1054607"/>
          </a:xfrm>
          <a:prstGeom prst="rect">
            <a:avLst/>
          </a:prstGeom>
        </p:spPr>
      </p:pic>
      <p:sp>
        <p:nvSpPr>
          <p:cNvPr id="7" name="object 7"/>
          <p:cNvSpPr txBox="1"/>
          <p:nvPr/>
        </p:nvSpPr>
        <p:spPr>
          <a:xfrm>
            <a:off x="1696194" y="2081828"/>
            <a:ext cx="3706495" cy="42227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2600" b="1" i="0" u="none" strike="noStrike" kern="0" cap="none" spc="0" normalizeH="0" baseline="0" noProof="0" dirty="0">
                <a:ln>
                  <a:noFill/>
                </a:ln>
                <a:solidFill>
                  <a:srgbClr val="FFFFFF"/>
                </a:solidFill>
                <a:effectLst/>
                <a:uLnTx/>
                <a:uFillTx/>
                <a:latin typeface="Century Gothic"/>
                <a:cs typeface="Century Gothic"/>
              </a:rPr>
              <a:t>Revenue</a:t>
            </a:r>
            <a:r>
              <a:rPr kumimoji="0" sz="2600" b="1" i="0" u="none" strike="noStrike" kern="0" cap="none" spc="-45" normalizeH="0" baseline="0" noProof="0" dirty="0">
                <a:ln>
                  <a:noFill/>
                </a:ln>
                <a:solidFill>
                  <a:srgbClr val="FFFFFF"/>
                </a:solidFill>
                <a:effectLst/>
                <a:uLnTx/>
                <a:uFillTx/>
                <a:latin typeface="Century Gothic"/>
                <a:cs typeface="Century Gothic"/>
              </a:rPr>
              <a:t> </a:t>
            </a:r>
            <a:r>
              <a:rPr kumimoji="0" sz="2600" b="1" i="0" u="none" strike="noStrike" kern="0" cap="none" spc="-10" normalizeH="0" baseline="0" noProof="0" dirty="0">
                <a:ln>
                  <a:noFill/>
                </a:ln>
                <a:solidFill>
                  <a:srgbClr val="FFFFFF"/>
                </a:solidFill>
                <a:effectLst/>
                <a:uLnTx/>
                <a:uFillTx/>
                <a:latin typeface="Century Gothic"/>
                <a:cs typeface="Century Gothic"/>
              </a:rPr>
              <a:t>Requirements</a:t>
            </a:r>
            <a:endParaRPr kumimoji="0" sz="260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8" name="object 8"/>
          <p:cNvGrpSpPr/>
          <p:nvPr/>
        </p:nvGrpSpPr>
        <p:grpSpPr>
          <a:xfrm>
            <a:off x="851473" y="1376770"/>
            <a:ext cx="10904220" cy="1925955"/>
            <a:chOff x="851473" y="1376770"/>
            <a:chExt cx="10904220" cy="1925955"/>
          </a:xfrm>
        </p:grpSpPr>
        <p:pic>
          <p:nvPicPr>
            <p:cNvPr id="9" name="object 9"/>
            <p:cNvPicPr/>
            <p:nvPr/>
          </p:nvPicPr>
          <p:blipFill>
            <a:blip r:embed="rId3" cstate="print"/>
            <a:stretch>
              <a:fillRect/>
            </a:stretch>
          </p:blipFill>
          <p:spPr>
            <a:xfrm>
              <a:off x="3310127" y="2901695"/>
              <a:ext cx="480059" cy="400811"/>
            </a:xfrm>
            <a:prstGeom prst="rect">
              <a:avLst/>
            </a:prstGeom>
          </p:spPr>
        </p:pic>
        <p:sp>
          <p:nvSpPr>
            <p:cNvPr id="10" name="object 10"/>
            <p:cNvSpPr/>
            <p:nvPr/>
          </p:nvSpPr>
          <p:spPr>
            <a:xfrm>
              <a:off x="865761" y="1391057"/>
              <a:ext cx="10875645" cy="1678939"/>
            </a:xfrm>
            <a:custGeom>
              <a:avLst/>
              <a:gdLst/>
              <a:ahLst/>
              <a:cxnLst/>
              <a:rect l="l" t="t" r="r" b="b"/>
              <a:pathLst>
                <a:path w="10875645" h="1678939">
                  <a:moveTo>
                    <a:pt x="0" y="279819"/>
                  </a:moveTo>
                  <a:lnTo>
                    <a:pt x="3662" y="234429"/>
                  </a:lnTo>
                  <a:lnTo>
                    <a:pt x="14265" y="191372"/>
                  </a:lnTo>
                  <a:lnTo>
                    <a:pt x="31234" y="151223"/>
                  </a:lnTo>
                  <a:lnTo>
                    <a:pt x="53990" y="114558"/>
                  </a:lnTo>
                  <a:lnTo>
                    <a:pt x="81959" y="81954"/>
                  </a:lnTo>
                  <a:lnTo>
                    <a:pt x="114564" y="53986"/>
                  </a:lnTo>
                  <a:lnTo>
                    <a:pt x="151228" y="31231"/>
                  </a:lnTo>
                  <a:lnTo>
                    <a:pt x="191377" y="14264"/>
                  </a:lnTo>
                  <a:lnTo>
                    <a:pt x="234432" y="3662"/>
                  </a:lnTo>
                  <a:lnTo>
                    <a:pt x="279819" y="0"/>
                  </a:lnTo>
                  <a:lnTo>
                    <a:pt x="10595698" y="0"/>
                  </a:lnTo>
                  <a:lnTo>
                    <a:pt x="10641088" y="3662"/>
                  </a:lnTo>
                  <a:lnTo>
                    <a:pt x="10684145" y="14264"/>
                  </a:lnTo>
                  <a:lnTo>
                    <a:pt x="10724294" y="31231"/>
                  </a:lnTo>
                  <a:lnTo>
                    <a:pt x="10760959" y="53986"/>
                  </a:lnTo>
                  <a:lnTo>
                    <a:pt x="10793563" y="81954"/>
                  </a:lnTo>
                  <a:lnTo>
                    <a:pt x="10821531" y="114558"/>
                  </a:lnTo>
                  <a:lnTo>
                    <a:pt x="10844286" y="151223"/>
                  </a:lnTo>
                  <a:lnTo>
                    <a:pt x="10861253" y="191372"/>
                  </a:lnTo>
                  <a:lnTo>
                    <a:pt x="10871855" y="234429"/>
                  </a:lnTo>
                  <a:lnTo>
                    <a:pt x="10875518" y="279819"/>
                  </a:lnTo>
                  <a:lnTo>
                    <a:pt x="10875518" y="1399044"/>
                  </a:lnTo>
                  <a:lnTo>
                    <a:pt x="10871855" y="1444434"/>
                  </a:lnTo>
                  <a:lnTo>
                    <a:pt x="10861253" y="1487491"/>
                  </a:lnTo>
                  <a:lnTo>
                    <a:pt x="10844286" y="1527640"/>
                  </a:lnTo>
                  <a:lnTo>
                    <a:pt x="10821531" y="1564305"/>
                  </a:lnTo>
                  <a:lnTo>
                    <a:pt x="10793563" y="1596909"/>
                  </a:lnTo>
                  <a:lnTo>
                    <a:pt x="10760959" y="1624876"/>
                  </a:lnTo>
                  <a:lnTo>
                    <a:pt x="10724294" y="1647632"/>
                  </a:lnTo>
                  <a:lnTo>
                    <a:pt x="10684145" y="1664599"/>
                  </a:lnTo>
                  <a:lnTo>
                    <a:pt x="10641088" y="1675201"/>
                  </a:lnTo>
                  <a:lnTo>
                    <a:pt x="10595698" y="1678863"/>
                  </a:lnTo>
                  <a:lnTo>
                    <a:pt x="279819" y="1678863"/>
                  </a:lnTo>
                  <a:lnTo>
                    <a:pt x="234432" y="1675201"/>
                  </a:lnTo>
                  <a:lnTo>
                    <a:pt x="191377" y="1664599"/>
                  </a:lnTo>
                  <a:lnTo>
                    <a:pt x="151228" y="1647632"/>
                  </a:lnTo>
                  <a:lnTo>
                    <a:pt x="114564" y="1624876"/>
                  </a:lnTo>
                  <a:lnTo>
                    <a:pt x="81959" y="1596909"/>
                  </a:lnTo>
                  <a:lnTo>
                    <a:pt x="53990" y="1564305"/>
                  </a:lnTo>
                  <a:lnTo>
                    <a:pt x="31234" y="1527640"/>
                  </a:lnTo>
                  <a:lnTo>
                    <a:pt x="14265" y="1487491"/>
                  </a:lnTo>
                  <a:lnTo>
                    <a:pt x="3662" y="1444434"/>
                  </a:lnTo>
                  <a:lnTo>
                    <a:pt x="0" y="1399044"/>
                  </a:lnTo>
                  <a:lnTo>
                    <a:pt x="0" y="279819"/>
                  </a:lnTo>
                  <a:close/>
                </a:path>
              </a:pathLst>
            </a:custGeom>
            <a:ln w="28575">
              <a:solidFill>
                <a:srgbClr val="FF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1" name="object 11"/>
          <p:cNvPicPr/>
          <p:nvPr/>
        </p:nvPicPr>
        <p:blipFill>
          <a:blip r:embed="rId4" cstate="print"/>
          <a:stretch>
            <a:fillRect/>
          </a:stretch>
        </p:blipFill>
        <p:spPr>
          <a:xfrm>
            <a:off x="1124711" y="3360420"/>
            <a:ext cx="4850891" cy="1054607"/>
          </a:xfrm>
          <a:prstGeom prst="rect">
            <a:avLst/>
          </a:prstGeom>
        </p:spPr>
      </p:pic>
      <p:sp>
        <p:nvSpPr>
          <p:cNvPr id="12" name="object 12"/>
          <p:cNvSpPr txBox="1"/>
          <p:nvPr/>
        </p:nvSpPr>
        <p:spPr>
          <a:xfrm>
            <a:off x="2227910" y="3653453"/>
            <a:ext cx="2644775" cy="42227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600" b="1" i="0" u="none" strike="noStrike" kern="0" cap="none" spc="-10" normalizeH="0" baseline="0" noProof="0" dirty="0">
                <a:ln>
                  <a:noFill/>
                </a:ln>
                <a:solidFill>
                  <a:srgbClr val="A6A6A6"/>
                </a:solidFill>
                <a:effectLst/>
                <a:uLnTx/>
                <a:uFillTx/>
                <a:latin typeface="Century Gothic"/>
                <a:cs typeface="Century Gothic"/>
              </a:rPr>
              <a:t>Cost-of-Service</a:t>
            </a:r>
            <a:r>
              <a:rPr kumimoji="0" sz="2600" b="1" i="0" u="none" strike="noStrike" kern="0" cap="none" spc="-10" normalizeH="0" baseline="0" noProof="0" dirty="0">
                <a:ln>
                  <a:noFill/>
                </a:ln>
                <a:solidFill>
                  <a:srgbClr val="FFFFFF"/>
                </a:solidFill>
                <a:effectLst/>
                <a:uLnTx/>
                <a:uFillTx/>
                <a:latin typeface="Century Gothic"/>
                <a:cs typeface="Century Gothic"/>
              </a:rPr>
              <a:t>*</a:t>
            </a:r>
            <a:endParaRPr kumimoji="0" sz="2600" b="0" i="0" u="none" strike="noStrike" kern="0" cap="none" spc="0" normalizeH="0" baseline="0" noProof="0">
              <a:ln>
                <a:noFill/>
              </a:ln>
              <a:solidFill>
                <a:sysClr val="windowText" lastClr="000000"/>
              </a:solidFill>
              <a:effectLst/>
              <a:uLnTx/>
              <a:uFillTx/>
              <a:latin typeface="Century Gothic"/>
              <a:cs typeface="Century Gothic"/>
            </a:endParaRPr>
          </a:p>
        </p:txBody>
      </p:sp>
      <p:pic>
        <p:nvPicPr>
          <p:cNvPr id="13" name="object 13"/>
          <p:cNvPicPr/>
          <p:nvPr/>
        </p:nvPicPr>
        <p:blipFill>
          <a:blip r:embed="rId3" cstate="print"/>
          <a:stretch>
            <a:fillRect/>
          </a:stretch>
        </p:blipFill>
        <p:spPr>
          <a:xfrm>
            <a:off x="3310128" y="4472940"/>
            <a:ext cx="480059" cy="400811"/>
          </a:xfrm>
          <a:prstGeom prst="rect">
            <a:avLst/>
          </a:prstGeom>
        </p:spPr>
      </p:pic>
      <p:pic>
        <p:nvPicPr>
          <p:cNvPr id="14" name="object 14"/>
          <p:cNvPicPr/>
          <p:nvPr/>
        </p:nvPicPr>
        <p:blipFill>
          <a:blip r:embed="rId5" cstate="print"/>
          <a:stretch>
            <a:fillRect/>
          </a:stretch>
        </p:blipFill>
        <p:spPr>
          <a:xfrm>
            <a:off x="1197863" y="4931664"/>
            <a:ext cx="4703063" cy="1056131"/>
          </a:xfrm>
          <a:prstGeom prst="rect">
            <a:avLst/>
          </a:prstGeom>
        </p:spPr>
      </p:pic>
      <p:sp>
        <p:nvSpPr>
          <p:cNvPr id="15" name="object 15"/>
          <p:cNvSpPr txBox="1"/>
          <p:nvPr/>
        </p:nvSpPr>
        <p:spPr>
          <a:xfrm>
            <a:off x="2517312" y="5225078"/>
            <a:ext cx="2066925" cy="42227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600" b="1" i="0" u="none" strike="noStrike" kern="0" cap="none" spc="0" normalizeH="0" baseline="0" noProof="0" dirty="0">
                <a:ln>
                  <a:noFill/>
                </a:ln>
                <a:solidFill>
                  <a:srgbClr val="A6A6A6"/>
                </a:solidFill>
                <a:effectLst/>
                <a:uLnTx/>
                <a:uFillTx/>
                <a:latin typeface="Century Gothic"/>
                <a:cs typeface="Century Gothic"/>
              </a:rPr>
              <a:t>Rate</a:t>
            </a:r>
            <a:r>
              <a:rPr kumimoji="0" sz="2600" b="1" i="0" u="none" strike="noStrike" kern="0" cap="none" spc="-40" normalizeH="0" baseline="0" noProof="0" dirty="0">
                <a:ln>
                  <a:noFill/>
                </a:ln>
                <a:solidFill>
                  <a:srgbClr val="A6A6A6"/>
                </a:solidFill>
                <a:effectLst/>
                <a:uLnTx/>
                <a:uFillTx/>
                <a:latin typeface="Century Gothic"/>
                <a:cs typeface="Century Gothic"/>
              </a:rPr>
              <a:t> </a:t>
            </a:r>
            <a:r>
              <a:rPr kumimoji="0" sz="2600" b="1" i="0" u="none" strike="noStrike" kern="0" cap="none" spc="-10" normalizeH="0" baseline="0" noProof="0" dirty="0">
                <a:ln>
                  <a:noFill/>
                </a:ln>
                <a:solidFill>
                  <a:srgbClr val="A6A6A6"/>
                </a:solidFill>
                <a:effectLst/>
                <a:uLnTx/>
                <a:uFillTx/>
                <a:latin typeface="Century Gothic"/>
                <a:cs typeface="Century Gothic"/>
              </a:rPr>
              <a:t>Design</a:t>
            </a:r>
            <a:r>
              <a:rPr kumimoji="0" sz="2600" b="1" i="0" u="none" strike="noStrike" kern="0" cap="none" spc="-10" normalizeH="0" baseline="0" noProof="0" dirty="0">
                <a:ln>
                  <a:noFill/>
                </a:ln>
                <a:solidFill>
                  <a:srgbClr val="FFFFFF"/>
                </a:solidFill>
                <a:effectLst/>
                <a:uLnTx/>
                <a:uFillTx/>
                <a:latin typeface="Century Gothic"/>
                <a:cs typeface="Century Gothic"/>
              </a:rPr>
              <a:t>*</a:t>
            </a:r>
            <a:endParaRPr kumimoji="0" sz="26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6" name="object 16"/>
          <p:cNvSpPr txBox="1"/>
          <p:nvPr/>
        </p:nvSpPr>
        <p:spPr>
          <a:xfrm>
            <a:off x="11667430" y="6351708"/>
            <a:ext cx="153670" cy="306070"/>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1800" b="1" i="0" u="none" strike="noStrike" kern="0" cap="none" spc="-50" normalizeH="0" baseline="0" noProof="0" dirty="0">
                <a:ln>
                  <a:noFill/>
                </a:ln>
                <a:solidFill>
                  <a:sysClr val="windowText" lastClr="000000"/>
                </a:solidFill>
                <a:effectLst/>
                <a:uLnTx/>
                <a:uFillTx/>
                <a:latin typeface="Century Gothic"/>
                <a:cs typeface="Century Gothic"/>
              </a:rPr>
              <a:t>3</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7" name="object 17"/>
          <p:cNvSpPr txBox="1"/>
          <p:nvPr/>
        </p:nvSpPr>
        <p:spPr>
          <a:xfrm>
            <a:off x="482851" y="6413156"/>
            <a:ext cx="9255125" cy="306070"/>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entury Gothic"/>
                <a:cs typeface="Century Gothic"/>
              </a:rPr>
              <a:t>*</a:t>
            </a:r>
            <a:r>
              <a:rPr kumimoji="0" sz="18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Not</a:t>
            </a:r>
            <a:r>
              <a:rPr kumimoji="0" sz="18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included</a:t>
            </a:r>
            <a:r>
              <a:rPr kumimoji="0" sz="18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in</a:t>
            </a:r>
            <a:r>
              <a:rPr kumimoji="0" sz="18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scope</a:t>
            </a:r>
            <a:r>
              <a:rPr kumimoji="0" sz="18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of</a:t>
            </a:r>
            <a:r>
              <a:rPr kumimoji="0" sz="18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work</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because</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findings</a:t>
            </a:r>
            <a:r>
              <a:rPr kumimoji="0" sz="18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from</a:t>
            </a:r>
            <a:r>
              <a:rPr kumimoji="0" sz="18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last</a:t>
            </a:r>
            <a:r>
              <a:rPr kumimoji="0" sz="18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study are</a:t>
            </a:r>
            <a:r>
              <a:rPr kumimoji="0" sz="18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still</a:t>
            </a:r>
            <a:r>
              <a:rPr kumimoji="0" sz="18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applicable.</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3970" rIns="0" bIns="0" rtlCol="0">
            <a:spAutoFit/>
          </a:bodyPr>
          <a:lstStyle/>
          <a:p>
            <a:pPr marL="38100" marR="0" lvl="0" indent="0" defTabSz="914400" eaLnBrk="1" fontAlgn="auto" latinLnBrk="0" hangingPunct="1">
              <a:lnSpc>
                <a:spcPct val="100000"/>
              </a:lnSpc>
              <a:spcBef>
                <a:spcPts val="110"/>
              </a:spcBef>
              <a:spcAft>
                <a:spcPts val="0"/>
              </a:spcAft>
              <a:buClrTx/>
              <a:buSzTx/>
              <a:buFontTx/>
              <a:buNone/>
              <a:tabLst/>
              <a:defRPr/>
            </a:pPr>
            <a:fld id="{81D60167-4931-47E6-BA6A-407CBD079E47}" type="slidenum">
              <a:rPr kumimoji="0" sz="1800" b="1" i="0" u="none" strike="noStrike" kern="0" cap="none" spc="-50" normalizeH="0" baseline="0" noProof="0" dirty="0">
                <a:ln>
                  <a:noFill/>
                </a:ln>
                <a:solidFill>
                  <a:prstClr val="black"/>
                </a:solidFill>
                <a:effectLst/>
                <a:uLnTx/>
                <a:uFillTx/>
                <a:latin typeface="Century Gothic"/>
              </a:rPr>
              <a:pPr marL="38100" marR="0" lvl="0" indent="0" defTabSz="914400" eaLnBrk="1" fontAlgn="auto" latinLnBrk="0" hangingPunct="1">
                <a:lnSpc>
                  <a:spcPct val="100000"/>
                </a:lnSpc>
                <a:spcBef>
                  <a:spcPts val="110"/>
                </a:spcBef>
                <a:spcAft>
                  <a:spcPts val="0"/>
                </a:spcAft>
                <a:buClrTx/>
                <a:buSzTx/>
                <a:buFontTx/>
                <a:buNone/>
                <a:tabLst/>
                <a:defRPr/>
              </a:pPr>
              <a:t>18</a:t>
            </a:fld>
            <a:endParaRPr kumimoji="0" sz="1800" b="1" i="0" u="none" strike="noStrike" kern="0" cap="none" spc="-50" normalizeH="0" baseline="0" noProof="0" dirty="0">
              <a:ln>
                <a:noFill/>
              </a:ln>
              <a:solidFill>
                <a:prstClr val="black"/>
              </a:solidFill>
              <a:effectLst/>
              <a:uLnTx/>
              <a:uFillTx/>
              <a:latin typeface="Century Gothic"/>
            </a:endParaRPr>
          </a:p>
        </p:txBody>
      </p:sp>
      <p:sp>
        <p:nvSpPr>
          <p:cNvPr id="2" name="object 2"/>
          <p:cNvSpPr txBox="1">
            <a:spLocks noGrp="1"/>
          </p:cNvSpPr>
          <p:nvPr>
            <p:ph type="title"/>
          </p:nvPr>
        </p:nvSpPr>
        <p:spPr>
          <a:xfrm>
            <a:off x="431436" y="259905"/>
            <a:ext cx="7546975" cy="1064895"/>
          </a:xfrm>
          <a:prstGeom prst="rect">
            <a:avLst/>
          </a:prstGeom>
        </p:spPr>
        <p:txBody>
          <a:bodyPr vert="horz" wrap="square" lIns="0" tIns="12700" rIns="0" bIns="0" rtlCol="0">
            <a:spAutoFit/>
          </a:bodyPr>
          <a:lstStyle/>
          <a:p>
            <a:pPr marL="12700">
              <a:lnSpc>
                <a:spcPts val="4090"/>
              </a:lnSpc>
              <a:spcBef>
                <a:spcPts val="100"/>
              </a:spcBef>
            </a:pPr>
            <a:r>
              <a:rPr sz="3600" spc="-35" dirty="0"/>
              <a:t>Legal</a:t>
            </a:r>
            <a:r>
              <a:rPr sz="3600" spc="-204" dirty="0"/>
              <a:t> </a:t>
            </a:r>
            <a:r>
              <a:rPr sz="3600" spc="-10" dirty="0"/>
              <a:t>Requirements</a:t>
            </a:r>
            <a:endParaRPr sz="3600"/>
          </a:p>
          <a:p>
            <a:pPr marL="12700">
              <a:lnSpc>
                <a:spcPts val="4090"/>
              </a:lnSpc>
            </a:pPr>
            <a:r>
              <a:rPr sz="3600" b="0" dirty="0">
                <a:latin typeface="Century Gothic"/>
                <a:cs typeface="Century Gothic"/>
              </a:rPr>
              <a:t>for</a:t>
            </a:r>
            <a:r>
              <a:rPr sz="3600" b="0" spc="-175" dirty="0">
                <a:latin typeface="Century Gothic"/>
                <a:cs typeface="Century Gothic"/>
              </a:rPr>
              <a:t> </a:t>
            </a:r>
            <a:r>
              <a:rPr sz="3600" b="0" spc="-65" dirty="0">
                <a:latin typeface="Century Gothic"/>
                <a:cs typeface="Century Gothic"/>
              </a:rPr>
              <a:t>Setting</a:t>
            </a:r>
            <a:r>
              <a:rPr sz="3600" b="0" spc="-175" dirty="0">
                <a:latin typeface="Century Gothic"/>
                <a:cs typeface="Century Gothic"/>
              </a:rPr>
              <a:t> </a:t>
            </a:r>
            <a:r>
              <a:rPr sz="3600" b="0" spc="-50" dirty="0">
                <a:latin typeface="Century Gothic"/>
                <a:cs typeface="Century Gothic"/>
              </a:rPr>
              <a:t>Water</a:t>
            </a:r>
            <a:r>
              <a:rPr sz="3600" b="0" spc="-195" dirty="0">
                <a:latin typeface="Century Gothic"/>
                <a:cs typeface="Century Gothic"/>
              </a:rPr>
              <a:t> </a:t>
            </a:r>
            <a:r>
              <a:rPr sz="3600" b="0" spc="-60" dirty="0">
                <a:latin typeface="Century Gothic"/>
                <a:cs typeface="Century Gothic"/>
              </a:rPr>
              <a:t>Rates</a:t>
            </a:r>
            <a:r>
              <a:rPr sz="3600" b="0" spc="-175" dirty="0">
                <a:latin typeface="Century Gothic"/>
                <a:cs typeface="Century Gothic"/>
              </a:rPr>
              <a:t> </a:t>
            </a:r>
            <a:r>
              <a:rPr sz="3600" b="0" dirty="0">
                <a:latin typeface="Century Gothic"/>
                <a:cs typeface="Century Gothic"/>
              </a:rPr>
              <a:t>In</a:t>
            </a:r>
            <a:r>
              <a:rPr sz="3600" b="0" spc="-195" dirty="0">
                <a:latin typeface="Century Gothic"/>
                <a:cs typeface="Century Gothic"/>
              </a:rPr>
              <a:t> </a:t>
            </a:r>
            <a:r>
              <a:rPr sz="3600" b="0" spc="-35" dirty="0">
                <a:latin typeface="Century Gothic"/>
                <a:cs typeface="Century Gothic"/>
              </a:rPr>
              <a:t>California</a:t>
            </a:r>
            <a:endParaRPr sz="3600">
              <a:latin typeface="Century Gothic"/>
              <a:cs typeface="Century Gothic"/>
            </a:endParaRPr>
          </a:p>
        </p:txBody>
      </p:sp>
      <p:sp>
        <p:nvSpPr>
          <p:cNvPr id="3" name="object 3"/>
          <p:cNvSpPr txBox="1"/>
          <p:nvPr/>
        </p:nvSpPr>
        <p:spPr>
          <a:xfrm>
            <a:off x="726260" y="1703323"/>
            <a:ext cx="10013950" cy="344042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0" normalizeH="0" baseline="0" noProof="0" dirty="0">
                <a:ln>
                  <a:noFill/>
                </a:ln>
                <a:solidFill>
                  <a:srgbClr val="404040"/>
                </a:solidFill>
                <a:effectLst/>
                <a:uLnTx/>
                <a:uFillTx/>
                <a:latin typeface="Century Gothic"/>
                <a:cs typeface="Century Gothic"/>
              </a:rPr>
              <a:t>Proposition</a:t>
            </a:r>
            <a:r>
              <a:rPr kumimoji="0" sz="2400" b="0" i="0" u="none" strike="noStrike" kern="0" cap="none" spc="-75" normalizeH="0" baseline="0" noProof="0" dirty="0">
                <a:ln>
                  <a:noFill/>
                </a:ln>
                <a:solidFill>
                  <a:srgbClr val="404040"/>
                </a:solidFill>
                <a:effectLst/>
                <a:uLnTx/>
                <a:uFillTx/>
                <a:latin typeface="Century Gothic"/>
                <a:cs typeface="Century Gothic"/>
              </a:rPr>
              <a:t> </a:t>
            </a:r>
            <a:r>
              <a:rPr kumimoji="0" sz="2400" b="0" i="0" u="none" strike="noStrike" kern="0" cap="none" spc="0" normalizeH="0" baseline="0" noProof="0" dirty="0">
                <a:ln>
                  <a:noFill/>
                </a:ln>
                <a:solidFill>
                  <a:srgbClr val="404040"/>
                </a:solidFill>
                <a:effectLst/>
                <a:uLnTx/>
                <a:uFillTx/>
                <a:latin typeface="Century Gothic"/>
                <a:cs typeface="Century Gothic"/>
              </a:rPr>
              <a:t>218</a:t>
            </a:r>
            <a:r>
              <a:rPr kumimoji="0" sz="2400" b="0" i="0" u="none" strike="noStrike" kern="0" cap="none" spc="-40" normalizeH="0" baseline="0" noProof="0" dirty="0">
                <a:ln>
                  <a:noFill/>
                </a:ln>
                <a:solidFill>
                  <a:srgbClr val="404040"/>
                </a:solidFill>
                <a:effectLst/>
                <a:uLnTx/>
                <a:uFillTx/>
                <a:latin typeface="Century Gothic"/>
                <a:cs typeface="Century Gothic"/>
              </a:rPr>
              <a:t> </a:t>
            </a:r>
            <a:r>
              <a:rPr kumimoji="0" sz="2400" b="0" i="0" u="none" strike="noStrike" kern="0" cap="none" spc="0" normalizeH="0" baseline="0" noProof="0" dirty="0">
                <a:ln>
                  <a:noFill/>
                </a:ln>
                <a:solidFill>
                  <a:srgbClr val="404040"/>
                </a:solidFill>
                <a:effectLst/>
                <a:uLnTx/>
                <a:uFillTx/>
                <a:latin typeface="Century Gothic"/>
                <a:cs typeface="Century Gothic"/>
              </a:rPr>
              <a:t>(Article</a:t>
            </a:r>
            <a:r>
              <a:rPr kumimoji="0" sz="2400" b="0" i="0" u="none" strike="noStrike" kern="0" cap="none" spc="-60" normalizeH="0" baseline="0" noProof="0" dirty="0">
                <a:ln>
                  <a:noFill/>
                </a:ln>
                <a:solidFill>
                  <a:srgbClr val="404040"/>
                </a:solidFill>
                <a:effectLst/>
                <a:uLnTx/>
                <a:uFillTx/>
                <a:latin typeface="Century Gothic"/>
                <a:cs typeface="Century Gothic"/>
              </a:rPr>
              <a:t> </a:t>
            </a:r>
            <a:r>
              <a:rPr kumimoji="0" sz="2400" b="0" i="0" u="none" strike="noStrike" kern="0" cap="none" spc="0" normalizeH="0" baseline="0" noProof="0" dirty="0">
                <a:ln>
                  <a:noFill/>
                </a:ln>
                <a:solidFill>
                  <a:srgbClr val="404040"/>
                </a:solidFill>
                <a:effectLst/>
                <a:uLnTx/>
                <a:uFillTx/>
                <a:latin typeface="Century Gothic"/>
                <a:cs typeface="Century Gothic"/>
              </a:rPr>
              <a:t>XIIID,</a:t>
            </a:r>
            <a:r>
              <a:rPr kumimoji="0" sz="2400" b="0" i="0" u="none" strike="noStrike" kern="0" cap="none" spc="-15" normalizeH="0" baseline="0" noProof="0" dirty="0">
                <a:ln>
                  <a:noFill/>
                </a:ln>
                <a:solidFill>
                  <a:srgbClr val="404040"/>
                </a:solidFill>
                <a:effectLst/>
                <a:uLnTx/>
                <a:uFillTx/>
                <a:latin typeface="Century Gothic"/>
                <a:cs typeface="Century Gothic"/>
              </a:rPr>
              <a:t> </a:t>
            </a:r>
            <a:r>
              <a:rPr kumimoji="0" sz="2400" b="0" i="0" u="none" strike="noStrike" kern="0" cap="none" spc="0" normalizeH="0" baseline="0" noProof="0" dirty="0">
                <a:ln>
                  <a:noFill/>
                </a:ln>
                <a:solidFill>
                  <a:srgbClr val="404040"/>
                </a:solidFill>
                <a:effectLst/>
                <a:uLnTx/>
                <a:uFillTx/>
                <a:latin typeface="Century Gothic"/>
                <a:cs typeface="Century Gothic"/>
              </a:rPr>
              <a:t>Section</a:t>
            </a:r>
            <a:r>
              <a:rPr kumimoji="0" sz="2400" b="0" i="0" u="none" strike="noStrike" kern="0" cap="none" spc="-55" normalizeH="0" baseline="0" noProof="0" dirty="0">
                <a:ln>
                  <a:noFill/>
                </a:ln>
                <a:solidFill>
                  <a:srgbClr val="404040"/>
                </a:solidFill>
                <a:effectLst/>
                <a:uLnTx/>
                <a:uFillTx/>
                <a:latin typeface="Century Gothic"/>
                <a:cs typeface="Century Gothic"/>
              </a:rPr>
              <a:t> </a:t>
            </a:r>
            <a:r>
              <a:rPr kumimoji="0" sz="2400" b="0" i="0" u="none" strike="noStrike" kern="0" cap="none" spc="0" normalizeH="0" baseline="0" noProof="0" dirty="0">
                <a:ln>
                  <a:noFill/>
                </a:ln>
                <a:solidFill>
                  <a:srgbClr val="404040"/>
                </a:solidFill>
                <a:effectLst/>
                <a:uLnTx/>
                <a:uFillTx/>
                <a:latin typeface="Century Gothic"/>
                <a:cs typeface="Century Gothic"/>
              </a:rPr>
              <a:t>6</a:t>
            </a:r>
            <a:r>
              <a:rPr kumimoji="0" sz="2400" b="0" i="0" u="none" strike="noStrike" kern="0" cap="none" spc="-35" normalizeH="0" baseline="0" noProof="0" dirty="0">
                <a:ln>
                  <a:noFill/>
                </a:ln>
                <a:solidFill>
                  <a:srgbClr val="404040"/>
                </a:solidFill>
                <a:effectLst/>
                <a:uLnTx/>
                <a:uFillTx/>
                <a:latin typeface="Century Gothic"/>
                <a:cs typeface="Century Gothic"/>
              </a:rPr>
              <a:t> </a:t>
            </a:r>
            <a:r>
              <a:rPr kumimoji="0" sz="2400" b="0" i="0" u="none" strike="noStrike" kern="0" cap="none" spc="0" normalizeH="0" baseline="0" noProof="0" dirty="0">
                <a:ln>
                  <a:noFill/>
                </a:ln>
                <a:solidFill>
                  <a:srgbClr val="404040"/>
                </a:solidFill>
                <a:effectLst/>
                <a:uLnTx/>
                <a:uFillTx/>
                <a:latin typeface="Century Gothic"/>
                <a:cs typeface="Century Gothic"/>
              </a:rPr>
              <a:t>of</a:t>
            </a:r>
            <a:r>
              <a:rPr kumimoji="0" sz="2400" b="0" i="0" u="none" strike="noStrike" kern="0" cap="none" spc="-35" normalizeH="0" baseline="0" noProof="0" dirty="0">
                <a:ln>
                  <a:noFill/>
                </a:ln>
                <a:solidFill>
                  <a:srgbClr val="404040"/>
                </a:solidFill>
                <a:effectLst/>
                <a:uLnTx/>
                <a:uFillTx/>
                <a:latin typeface="Century Gothic"/>
                <a:cs typeface="Century Gothic"/>
              </a:rPr>
              <a:t> </a:t>
            </a:r>
            <a:r>
              <a:rPr kumimoji="0" sz="2400" b="0" i="0" u="none" strike="noStrike" kern="0" cap="none" spc="0" normalizeH="0" baseline="0" noProof="0" dirty="0">
                <a:ln>
                  <a:noFill/>
                </a:ln>
                <a:solidFill>
                  <a:srgbClr val="404040"/>
                </a:solidFill>
                <a:effectLst/>
                <a:uLnTx/>
                <a:uFillTx/>
                <a:latin typeface="Century Gothic"/>
                <a:cs typeface="Century Gothic"/>
              </a:rPr>
              <a:t>California</a:t>
            </a:r>
            <a:r>
              <a:rPr kumimoji="0" sz="2400" b="0" i="0" u="none" strike="noStrike" kern="0" cap="none" spc="-75" normalizeH="0" baseline="0" noProof="0" dirty="0">
                <a:ln>
                  <a:noFill/>
                </a:ln>
                <a:solidFill>
                  <a:srgbClr val="404040"/>
                </a:solidFill>
                <a:effectLst/>
                <a:uLnTx/>
                <a:uFillTx/>
                <a:latin typeface="Century Gothic"/>
                <a:cs typeface="Century Gothic"/>
              </a:rPr>
              <a:t> </a:t>
            </a:r>
            <a:r>
              <a:rPr kumimoji="0" sz="2400" b="0" i="0" u="none" strike="noStrike" kern="0" cap="none" spc="-10" normalizeH="0" baseline="0" noProof="0" dirty="0">
                <a:ln>
                  <a:noFill/>
                </a:ln>
                <a:solidFill>
                  <a:srgbClr val="404040"/>
                </a:solidFill>
                <a:effectLst/>
                <a:uLnTx/>
                <a:uFillTx/>
                <a:latin typeface="Century Gothic"/>
                <a:cs typeface="Century Gothic"/>
              </a:rPr>
              <a:t>Constitution)</a:t>
            </a:r>
            <a:endParaRPr kumimoji="0" sz="2400" b="0" i="0" u="none" strike="noStrike" kern="0" cap="none" spc="0" normalizeH="0" baseline="0" noProof="0">
              <a:ln>
                <a:noFill/>
              </a:ln>
              <a:solidFill>
                <a:sysClr val="windowText" lastClr="000000"/>
              </a:solidFill>
              <a:effectLst/>
              <a:uLnTx/>
              <a:uFillTx/>
              <a:latin typeface="Century Gothic"/>
              <a:cs typeface="Century Gothic"/>
            </a:endParaRPr>
          </a:p>
          <a:p>
            <a:pPr marL="698500" marR="303530" lvl="0" indent="-228600" defTabSz="914400" eaLnBrk="1" fontAlgn="auto" latinLnBrk="0" hangingPunct="1">
              <a:lnSpc>
                <a:spcPct val="100000"/>
              </a:lnSpc>
              <a:spcBef>
                <a:spcPts val="1800"/>
              </a:spcBef>
              <a:spcAft>
                <a:spcPts val="0"/>
              </a:spcAft>
              <a:buClrTx/>
              <a:buSzTx/>
              <a:buFont typeface="Arial"/>
              <a:buChar char="•"/>
              <a:tabLst>
                <a:tab pos="698500" algn="l"/>
              </a:tabLst>
              <a:defRPr/>
            </a:pPr>
            <a:r>
              <a:rPr kumimoji="0" sz="2000" b="0" i="0" u="none" strike="noStrike" kern="0" cap="none" spc="0" normalizeH="0" baseline="0" noProof="0" dirty="0">
                <a:ln>
                  <a:noFill/>
                </a:ln>
                <a:solidFill>
                  <a:srgbClr val="404040"/>
                </a:solidFill>
                <a:effectLst/>
                <a:uLnTx/>
                <a:uFillTx/>
                <a:latin typeface="Century Gothic"/>
                <a:cs typeface="Century Gothic"/>
              </a:rPr>
              <a:t>Revenues</a:t>
            </a:r>
            <a:r>
              <a:rPr kumimoji="0" sz="2000" b="0" i="0" u="none" strike="noStrike" kern="0" cap="none" spc="-7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shall</a:t>
            </a:r>
            <a:r>
              <a:rPr kumimoji="0" sz="2000" b="0" i="0" u="none" strike="noStrike" kern="0" cap="none" spc="-3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not</a:t>
            </a:r>
            <a:r>
              <a:rPr kumimoji="0" sz="2000" b="0" i="0" u="none" strike="noStrike" kern="0" cap="none" spc="-1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exceed</a:t>
            </a:r>
            <a:r>
              <a:rPr kumimoji="0" sz="2000" b="0" i="0" u="none" strike="noStrike" kern="0" cap="none" spc="-3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funds</a:t>
            </a:r>
            <a:r>
              <a:rPr kumimoji="0" sz="2000" b="0" i="0" u="none" strike="noStrike" kern="0" cap="none" spc="-3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required</a:t>
            </a:r>
            <a:r>
              <a:rPr kumimoji="0" sz="2000" b="0" i="0" u="none" strike="noStrike" kern="0" cap="none" spc="-5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to</a:t>
            </a:r>
            <a:r>
              <a:rPr kumimoji="0" sz="2000" b="0" i="0" u="none" strike="noStrike" kern="0" cap="none" spc="-4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provide</a:t>
            </a:r>
            <a:r>
              <a:rPr kumimoji="0" sz="2000" b="0" i="0" u="none" strike="noStrike" kern="0" cap="none" spc="-2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service;</a:t>
            </a:r>
            <a:r>
              <a:rPr kumimoji="0" sz="2000" b="0" i="0" u="none" strike="noStrike" kern="0" cap="none" spc="-6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nor</a:t>
            </a:r>
            <a:r>
              <a:rPr kumimoji="0" sz="2000" b="0" i="0" u="none" strike="noStrike" kern="0" cap="none" spc="-2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used</a:t>
            </a:r>
            <a:r>
              <a:rPr kumimoji="0" sz="2000" b="0" i="0" u="none" strike="noStrike" kern="0" cap="none" spc="-40" normalizeH="0" baseline="0" noProof="0" dirty="0">
                <a:ln>
                  <a:noFill/>
                </a:ln>
                <a:solidFill>
                  <a:srgbClr val="404040"/>
                </a:solidFill>
                <a:effectLst/>
                <a:uLnTx/>
                <a:uFillTx/>
                <a:latin typeface="Century Gothic"/>
                <a:cs typeface="Century Gothic"/>
              </a:rPr>
              <a:t> </a:t>
            </a:r>
            <a:r>
              <a:rPr kumimoji="0" sz="2000" b="0" i="0" u="none" strike="noStrike" kern="0" cap="none" spc="-25" normalizeH="0" baseline="0" noProof="0" dirty="0">
                <a:ln>
                  <a:noFill/>
                </a:ln>
                <a:solidFill>
                  <a:srgbClr val="404040"/>
                </a:solidFill>
                <a:effectLst/>
                <a:uLnTx/>
                <a:uFillTx/>
                <a:latin typeface="Century Gothic"/>
                <a:cs typeface="Century Gothic"/>
              </a:rPr>
              <a:t>for </a:t>
            </a:r>
            <a:r>
              <a:rPr kumimoji="0" sz="2000" b="0" i="0" u="none" strike="noStrike" kern="0" cap="none" spc="0" normalizeH="0" baseline="0" noProof="0" dirty="0">
                <a:ln>
                  <a:noFill/>
                </a:ln>
                <a:solidFill>
                  <a:srgbClr val="404040"/>
                </a:solidFill>
                <a:effectLst/>
                <a:uLnTx/>
                <a:uFillTx/>
                <a:latin typeface="Century Gothic"/>
                <a:cs typeface="Century Gothic"/>
              </a:rPr>
              <a:t>another</a:t>
            </a:r>
            <a:r>
              <a:rPr kumimoji="0" sz="2000" b="0" i="0" u="none" strike="noStrike" kern="0" cap="none" spc="-90" normalizeH="0" baseline="0" noProof="0" dirty="0">
                <a:ln>
                  <a:noFill/>
                </a:ln>
                <a:solidFill>
                  <a:srgbClr val="404040"/>
                </a:solidFill>
                <a:effectLst/>
                <a:uLnTx/>
                <a:uFillTx/>
                <a:latin typeface="Century Gothic"/>
                <a:cs typeface="Century Gothic"/>
              </a:rPr>
              <a:t> </a:t>
            </a:r>
            <a:r>
              <a:rPr kumimoji="0" sz="2000" b="0" i="0" u="none" strike="noStrike" kern="0" cap="none" spc="-10" normalizeH="0" baseline="0" noProof="0" dirty="0">
                <a:ln>
                  <a:noFill/>
                </a:ln>
                <a:solidFill>
                  <a:srgbClr val="404040"/>
                </a:solidFill>
                <a:effectLst/>
                <a:uLnTx/>
                <a:uFillTx/>
                <a:latin typeface="Century Gothic"/>
                <a:cs typeface="Century Gothic"/>
              </a:rPr>
              <a:t>purpose</a:t>
            </a: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698500" marR="5080" lvl="0" indent="-228600" defTabSz="914400" eaLnBrk="1" fontAlgn="auto" latinLnBrk="0" hangingPunct="1">
              <a:lnSpc>
                <a:spcPct val="100000"/>
              </a:lnSpc>
              <a:spcBef>
                <a:spcPts val="1800"/>
              </a:spcBef>
              <a:spcAft>
                <a:spcPts val="0"/>
              </a:spcAft>
              <a:buClrTx/>
              <a:buSzTx/>
              <a:buFont typeface="Arial"/>
              <a:buChar char="•"/>
              <a:tabLst>
                <a:tab pos="698500" algn="l"/>
              </a:tabLst>
              <a:defRPr/>
            </a:pPr>
            <a:r>
              <a:rPr kumimoji="0" sz="2000" b="0" i="0" u="none" strike="noStrike" kern="0" cap="none" spc="0" normalizeH="0" baseline="0" noProof="0" dirty="0">
                <a:ln>
                  <a:noFill/>
                </a:ln>
                <a:solidFill>
                  <a:srgbClr val="404040"/>
                </a:solidFill>
                <a:effectLst/>
                <a:uLnTx/>
                <a:uFillTx/>
                <a:latin typeface="Century Gothic"/>
                <a:cs typeface="Century Gothic"/>
              </a:rPr>
              <a:t>Amount</a:t>
            </a:r>
            <a:r>
              <a:rPr kumimoji="0" sz="2000" b="0" i="0" u="none" strike="noStrike" kern="0" cap="none" spc="-5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shall</a:t>
            </a:r>
            <a:r>
              <a:rPr kumimoji="0" sz="2000" b="0" i="0" u="none" strike="noStrike" kern="0" cap="none" spc="-6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not</a:t>
            </a:r>
            <a:r>
              <a:rPr kumimoji="0" sz="2000" b="0" i="0" u="none" strike="noStrike" kern="0" cap="none" spc="-2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exceed</a:t>
            </a:r>
            <a:r>
              <a:rPr kumimoji="0" sz="2000" b="0" i="0" u="none" strike="noStrike" kern="0" cap="none" spc="-4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the</a:t>
            </a:r>
            <a:r>
              <a:rPr kumimoji="0" sz="2000" b="0" i="0" u="none" strike="noStrike" kern="0" cap="none" spc="-6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proportional</a:t>
            </a:r>
            <a:r>
              <a:rPr kumimoji="0" sz="2000" b="0" i="0" u="none" strike="noStrike" kern="0" cap="none" spc="-4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cost</a:t>
            </a:r>
            <a:r>
              <a:rPr kumimoji="0" sz="2000" b="0" i="0" u="none" strike="noStrike" kern="0" cap="none" spc="-3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of</a:t>
            </a:r>
            <a:r>
              <a:rPr kumimoji="0" sz="2000" b="0" i="0" u="none" strike="noStrike" kern="0" cap="none" spc="-2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the</a:t>
            </a:r>
            <a:r>
              <a:rPr kumimoji="0" sz="2000" b="0" i="0" u="none" strike="noStrike" kern="0" cap="none" spc="-6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service</a:t>
            </a:r>
            <a:r>
              <a:rPr kumimoji="0" sz="2000" b="0" i="0" u="none" strike="noStrike" kern="0" cap="none" spc="-5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attributable</a:t>
            </a:r>
            <a:r>
              <a:rPr kumimoji="0" sz="2000" b="0" i="0" u="none" strike="noStrike" kern="0" cap="none" spc="-65" normalizeH="0" baseline="0" noProof="0" dirty="0">
                <a:ln>
                  <a:noFill/>
                </a:ln>
                <a:solidFill>
                  <a:srgbClr val="404040"/>
                </a:solidFill>
                <a:effectLst/>
                <a:uLnTx/>
                <a:uFillTx/>
                <a:latin typeface="Century Gothic"/>
                <a:cs typeface="Century Gothic"/>
              </a:rPr>
              <a:t> </a:t>
            </a:r>
            <a:r>
              <a:rPr kumimoji="0" sz="2000" b="0" i="0" u="none" strike="noStrike" kern="0" cap="none" spc="-25" normalizeH="0" baseline="0" noProof="0" dirty="0">
                <a:ln>
                  <a:noFill/>
                </a:ln>
                <a:solidFill>
                  <a:srgbClr val="404040"/>
                </a:solidFill>
                <a:effectLst/>
                <a:uLnTx/>
                <a:uFillTx/>
                <a:latin typeface="Century Gothic"/>
                <a:cs typeface="Century Gothic"/>
              </a:rPr>
              <a:t>to </a:t>
            </a:r>
            <a:r>
              <a:rPr kumimoji="0" sz="2000" b="0" i="0" u="none" strike="noStrike" kern="0" cap="none" spc="0" normalizeH="0" baseline="0" noProof="0" dirty="0">
                <a:ln>
                  <a:noFill/>
                </a:ln>
                <a:solidFill>
                  <a:srgbClr val="404040"/>
                </a:solidFill>
                <a:effectLst/>
                <a:uLnTx/>
                <a:uFillTx/>
                <a:latin typeface="Century Gothic"/>
                <a:cs typeface="Century Gothic"/>
              </a:rPr>
              <a:t>the</a:t>
            </a:r>
            <a:r>
              <a:rPr kumimoji="0" sz="2000" b="0" i="0" u="none" strike="noStrike" kern="0" cap="none" spc="-35" normalizeH="0" baseline="0" noProof="0" dirty="0">
                <a:ln>
                  <a:noFill/>
                </a:ln>
                <a:solidFill>
                  <a:srgbClr val="404040"/>
                </a:solidFill>
                <a:effectLst/>
                <a:uLnTx/>
                <a:uFillTx/>
                <a:latin typeface="Century Gothic"/>
                <a:cs typeface="Century Gothic"/>
              </a:rPr>
              <a:t> </a:t>
            </a:r>
            <a:r>
              <a:rPr kumimoji="0" sz="2000" b="0" i="0" u="none" strike="noStrike" kern="0" cap="none" spc="-10" normalizeH="0" baseline="0" noProof="0" dirty="0">
                <a:ln>
                  <a:noFill/>
                </a:ln>
                <a:solidFill>
                  <a:srgbClr val="404040"/>
                </a:solidFill>
                <a:effectLst/>
                <a:uLnTx/>
                <a:uFillTx/>
                <a:latin typeface="Century Gothic"/>
                <a:cs typeface="Century Gothic"/>
              </a:rPr>
              <a:t>parcel</a:t>
            </a: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697865" marR="0" lvl="0" indent="-227965" defTabSz="914400" eaLnBrk="1" fontAlgn="auto" latinLnBrk="0" hangingPunct="1">
              <a:lnSpc>
                <a:spcPct val="100000"/>
              </a:lnSpc>
              <a:spcBef>
                <a:spcPts val="1805"/>
              </a:spcBef>
              <a:spcAft>
                <a:spcPts val="0"/>
              </a:spcAft>
              <a:buClrTx/>
              <a:buSzTx/>
              <a:buFont typeface="Arial"/>
              <a:buChar char="•"/>
              <a:tabLst>
                <a:tab pos="697865" algn="l"/>
              </a:tabLst>
              <a:defRPr/>
            </a:pPr>
            <a:r>
              <a:rPr kumimoji="0" sz="2000" b="0" i="0" u="none" strike="noStrike" kern="0" cap="none" spc="0" normalizeH="0" baseline="0" noProof="0" dirty="0">
                <a:ln>
                  <a:noFill/>
                </a:ln>
                <a:solidFill>
                  <a:srgbClr val="404040"/>
                </a:solidFill>
                <a:effectLst/>
                <a:uLnTx/>
                <a:uFillTx/>
                <a:latin typeface="Century Gothic"/>
                <a:cs typeface="Century Gothic"/>
              </a:rPr>
              <a:t>Service</a:t>
            </a:r>
            <a:r>
              <a:rPr kumimoji="0" sz="2000" b="0" i="0" u="none" strike="noStrike" kern="0" cap="none" spc="-4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must</a:t>
            </a:r>
            <a:r>
              <a:rPr kumimoji="0" sz="2000" b="0" i="0" u="none" strike="noStrike" kern="0" cap="none" spc="-5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be</a:t>
            </a:r>
            <a:r>
              <a:rPr kumimoji="0" sz="2000" b="0" i="0" u="none" strike="noStrike" kern="0" cap="none" spc="-2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actually</a:t>
            </a:r>
            <a:r>
              <a:rPr kumimoji="0" sz="2000" b="0" i="0" u="none" strike="noStrike" kern="0" cap="none" spc="-5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used</a:t>
            </a:r>
            <a:r>
              <a:rPr kumimoji="0" sz="2000" b="0" i="0" u="none" strike="noStrike" kern="0" cap="none" spc="-5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or</a:t>
            </a:r>
            <a:r>
              <a:rPr kumimoji="0" sz="2000" b="0" i="0" u="none" strike="noStrike" kern="0" cap="none" spc="-2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immediately</a:t>
            </a:r>
            <a:r>
              <a:rPr kumimoji="0" sz="2000" b="0" i="0" u="none" strike="noStrike" kern="0" cap="none" spc="-60" normalizeH="0" baseline="0" noProof="0" dirty="0">
                <a:ln>
                  <a:noFill/>
                </a:ln>
                <a:solidFill>
                  <a:srgbClr val="404040"/>
                </a:solidFill>
                <a:effectLst/>
                <a:uLnTx/>
                <a:uFillTx/>
                <a:latin typeface="Century Gothic"/>
                <a:cs typeface="Century Gothic"/>
              </a:rPr>
              <a:t> </a:t>
            </a:r>
            <a:r>
              <a:rPr kumimoji="0" sz="2000" b="0" i="0" u="none" strike="noStrike" kern="0" cap="none" spc="-10" normalizeH="0" baseline="0" noProof="0" dirty="0">
                <a:ln>
                  <a:noFill/>
                </a:ln>
                <a:solidFill>
                  <a:srgbClr val="404040"/>
                </a:solidFill>
                <a:effectLst/>
                <a:uLnTx/>
                <a:uFillTx/>
                <a:latin typeface="Century Gothic"/>
                <a:cs typeface="Century Gothic"/>
              </a:rPr>
              <a:t>available</a:t>
            </a: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698500" marR="816610" lvl="0" indent="-228600" defTabSz="914400" eaLnBrk="1" fontAlgn="auto" latinLnBrk="0" hangingPunct="1">
              <a:lnSpc>
                <a:spcPct val="100000"/>
              </a:lnSpc>
              <a:spcBef>
                <a:spcPts val="1800"/>
              </a:spcBef>
              <a:spcAft>
                <a:spcPts val="0"/>
              </a:spcAft>
              <a:buClrTx/>
              <a:buSzTx/>
              <a:buFont typeface="Arial"/>
              <a:buChar char="•"/>
              <a:tabLst>
                <a:tab pos="698500" algn="l"/>
                <a:tab pos="2809240" algn="l"/>
              </a:tabLst>
              <a:defRPr/>
            </a:pPr>
            <a:r>
              <a:rPr kumimoji="0" sz="2000" b="0" i="0" u="none" strike="noStrike" kern="0" cap="none" spc="0" normalizeH="0" baseline="0" noProof="0" dirty="0">
                <a:ln>
                  <a:noFill/>
                </a:ln>
                <a:solidFill>
                  <a:srgbClr val="404040"/>
                </a:solidFill>
                <a:effectLst/>
                <a:uLnTx/>
                <a:uFillTx/>
                <a:latin typeface="Century Gothic"/>
                <a:cs typeface="Century Gothic"/>
              </a:rPr>
              <a:t>Approval</a:t>
            </a:r>
            <a:r>
              <a:rPr kumimoji="0" sz="2000" b="0" i="0" u="none" strike="noStrike" kern="0" cap="none" spc="-7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process</a:t>
            </a:r>
            <a:r>
              <a:rPr kumimoji="0" sz="2000" b="0" i="0" u="none" strike="noStrike" kern="0" cap="none" spc="-6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includes</a:t>
            </a:r>
            <a:r>
              <a:rPr kumimoji="0" sz="2000" b="0" i="0" u="none" strike="noStrike" kern="0" cap="none" spc="-55" normalizeH="0" baseline="0" noProof="0" dirty="0">
                <a:ln>
                  <a:noFill/>
                </a:ln>
                <a:solidFill>
                  <a:srgbClr val="404040"/>
                </a:solidFill>
                <a:effectLst/>
                <a:uLnTx/>
                <a:uFillTx/>
                <a:latin typeface="Century Gothic"/>
                <a:cs typeface="Century Gothic"/>
              </a:rPr>
              <a:t> </a:t>
            </a:r>
            <a:r>
              <a:rPr kumimoji="0" sz="2000" b="0" i="0" u="none" strike="noStrike" kern="0" cap="none" spc="-10" normalizeH="0" baseline="0" noProof="0" dirty="0">
                <a:ln>
                  <a:noFill/>
                </a:ln>
                <a:solidFill>
                  <a:srgbClr val="404040"/>
                </a:solidFill>
                <a:effectLst/>
                <a:uLnTx/>
                <a:uFillTx/>
                <a:latin typeface="Century Gothic"/>
                <a:cs typeface="Century Gothic"/>
              </a:rPr>
              <a:t>45-</a:t>
            </a:r>
            <a:r>
              <a:rPr kumimoji="0" sz="2000" b="0" i="0" u="none" strike="noStrike" kern="0" cap="none" spc="0" normalizeH="0" baseline="0" noProof="0" dirty="0">
                <a:ln>
                  <a:noFill/>
                </a:ln>
                <a:solidFill>
                  <a:srgbClr val="404040"/>
                </a:solidFill>
                <a:effectLst/>
                <a:uLnTx/>
                <a:uFillTx/>
                <a:latin typeface="Century Gothic"/>
                <a:cs typeface="Century Gothic"/>
              </a:rPr>
              <a:t>day</a:t>
            </a:r>
            <a:r>
              <a:rPr kumimoji="0" sz="2000" b="0" i="0" u="none" strike="noStrike" kern="0" cap="none" spc="-4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notice,</a:t>
            </a:r>
            <a:r>
              <a:rPr kumimoji="0" sz="2000" b="0" i="0" u="none" strike="noStrike" kern="0" cap="none" spc="-7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public</a:t>
            </a:r>
            <a:r>
              <a:rPr kumimoji="0" sz="2000" b="0" i="0" u="none" strike="noStrike" kern="0" cap="none" spc="-6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hearing,</a:t>
            </a:r>
            <a:r>
              <a:rPr kumimoji="0" sz="2000" b="0" i="0" u="none" strike="noStrike" kern="0" cap="none" spc="-4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and</a:t>
            </a:r>
            <a:r>
              <a:rPr kumimoji="0" sz="2000" b="0" i="0" u="none" strike="noStrike" kern="0" cap="none" spc="-45" normalizeH="0" baseline="0" noProof="0" dirty="0">
                <a:ln>
                  <a:noFill/>
                </a:ln>
                <a:solidFill>
                  <a:srgbClr val="404040"/>
                </a:solidFill>
                <a:effectLst/>
                <a:uLnTx/>
                <a:uFillTx/>
                <a:latin typeface="Century Gothic"/>
                <a:cs typeface="Century Gothic"/>
              </a:rPr>
              <a:t> </a:t>
            </a:r>
            <a:r>
              <a:rPr kumimoji="0" sz="2000" b="0" i="0" u="none" strike="noStrike" kern="0" cap="none" spc="-10" normalizeH="0" baseline="0" noProof="0" dirty="0">
                <a:ln>
                  <a:noFill/>
                </a:ln>
                <a:solidFill>
                  <a:srgbClr val="404040"/>
                </a:solidFill>
                <a:effectLst/>
                <a:uLnTx/>
                <a:uFillTx/>
                <a:latin typeface="Century Gothic"/>
                <a:cs typeface="Century Gothic"/>
              </a:rPr>
              <a:t>written </a:t>
            </a:r>
            <a:r>
              <a:rPr kumimoji="0" sz="2000" b="0" i="0" u="none" strike="noStrike" kern="0" cap="none" spc="0" normalizeH="0" baseline="0" noProof="0" dirty="0">
                <a:ln>
                  <a:noFill/>
                </a:ln>
                <a:solidFill>
                  <a:srgbClr val="404040"/>
                </a:solidFill>
                <a:effectLst/>
                <a:uLnTx/>
                <a:uFillTx/>
                <a:latin typeface="Century Gothic"/>
                <a:cs typeface="Century Gothic"/>
              </a:rPr>
              <a:t>majority</a:t>
            </a:r>
            <a:r>
              <a:rPr kumimoji="0" sz="2000" b="0" i="0" u="none" strike="noStrike" kern="0" cap="none" spc="-65" normalizeH="0" baseline="0" noProof="0" dirty="0">
                <a:ln>
                  <a:noFill/>
                </a:ln>
                <a:solidFill>
                  <a:srgbClr val="404040"/>
                </a:solidFill>
                <a:effectLst/>
                <a:uLnTx/>
                <a:uFillTx/>
                <a:latin typeface="Century Gothic"/>
                <a:cs typeface="Century Gothic"/>
              </a:rPr>
              <a:t> </a:t>
            </a:r>
            <a:r>
              <a:rPr kumimoji="0" sz="2000" b="0" i="0" u="none" strike="noStrike" kern="0" cap="none" spc="-10" normalizeH="0" baseline="0" noProof="0" dirty="0">
                <a:ln>
                  <a:noFill/>
                </a:ln>
                <a:solidFill>
                  <a:srgbClr val="404040"/>
                </a:solidFill>
                <a:effectLst/>
                <a:uLnTx/>
                <a:uFillTx/>
                <a:latin typeface="Century Gothic"/>
                <a:cs typeface="Century Gothic"/>
              </a:rPr>
              <a:t>protest.</a:t>
            </a:r>
            <a:r>
              <a:rPr kumimoji="0" sz="2000" b="0" i="0" u="none" strike="noStrike" kern="0" cap="none" spc="0" normalizeH="0" baseline="0" noProof="0" dirty="0">
                <a:ln>
                  <a:noFill/>
                </a:ln>
                <a:solidFill>
                  <a:srgbClr val="404040"/>
                </a:solidFill>
                <a:effectLst/>
                <a:uLnTx/>
                <a:uFillTx/>
                <a:latin typeface="Century Gothic"/>
                <a:cs typeface="Century Gothic"/>
              </a:rPr>
              <a:t>	Does</a:t>
            </a:r>
            <a:r>
              <a:rPr kumimoji="0" sz="2000" b="0" i="0" u="none" strike="noStrike" kern="0" cap="none" spc="-5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not</a:t>
            </a:r>
            <a:r>
              <a:rPr kumimoji="0" sz="2000" b="0" i="0" u="none" strike="noStrike" kern="0" cap="none" spc="-2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require</a:t>
            </a:r>
            <a:r>
              <a:rPr kumimoji="0" sz="2000" b="0" i="0" u="none" strike="noStrike" kern="0" cap="none" spc="-65"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a</a:t>
            </a:r>
            <a:r>
              <a:rPr kumimoji="0" sz="2000" b="0" i="0" u="none" strike="noStrike" kern="0" cap="none" spc="-3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voting</a:t>
            </a:r>
            <a:r>
              <a:rPr kumimoji="0" sz="2000" b="0" i="0" u="none" strike="noStrike" kern="0" cap="none" spc="-6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process</a:t>
            </a:r>
            <a:r>
              <a:rPr kumimoji="0" sz="2000" b="0" i="0" u="none" strike="noStrike" kern="0" cap="none" spc="-50" normalizeH="0" baseline="0" noProof="0" dirty="0">
                <a:ln>
                  <a:noFill/>
                </a:ln>
                <a:solidFill>
                  <a:srgbClr val="404040"/>
                </a:solidFill>
                <a:effectLst/>
                <a:uLnTx/>
                <a:uFillTx/>
                <a:latin typeface="Century Gothic"/>
                <a:cs typeface="Century Gothic"/>
              </a:rPr>
              <a:t> </a:t>
            </a:r>
            <a:r>
              <a:rPr kumimoji="0" sz="2000" b="0" i="0" u="none" strike="noStrike" kern="0" cap="none" spc="0" normalizeH="0" baseline="0" noProof="0" dirty="0">
                <a:ln>
                  <a:noFill/>
                </a:ln>
                <a:solidFill>
                  <a:srgbClr val="404040"/>
                </a:solidFill>
                <a:effectLst/>
                <a:uLnTx/>
                <a:uFillTx/>
                <a:latin typeface="Century Gothic"/>
                <a:cs typeface="Century Gothic"/>
              </a:rPr>
              <a:t>(unlike</a:t>
            </a:r>
            <a:r>
              <a:rPr kumimoji="0" sz="2000" b="0" i="0" u="none" strike="noStrike" kern="0" cap="none" spc="-15" normalizeH="0" baseline="0" noProof="0" dirty="0">
                <a:ln>
                  <a:noFill/>
                </a:ln>
                <a:solidFill>
                  <a:srgbClr val="404040"/>
                </a:solidFill>
                <a:effectLst/>
                <a:uLnTx/>
                <a:uFillTx/>
                <a:latin typeface="Century Gothic"/>
                <a:cs typeface="Century Gothic"/>
              </a:rPr>
              <a:t> </a:t>
            </a:r>
            <a:r>
              <a:rPr kumimoji="0" sz="2000" b="0" i="0" u="none" strike="noStrike" kern="0" cap="none" spc="-10" normalizeH="0" baseline="0" noProof="0" dirty="0">
                <a:ln>
                  <a:noFill/>
                </a:ln>
                <a:solidFill>
                  <a:srgbClr val="404040"/>
                </a:solidFill>
                <a:effectLst/>
                <a:uLnTx/>
                <a:uFillTx/>
                <a:latin typeface="Century Gothic"/>
                <a:cs typeface="Century Gothic"/>
              </a:rPr>
              <a:t>taxes).</a:t>
            </a: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13970" rIns="0" bIns="0" rtlCol="0">
            <a:spAutoFit/>
          </a:bodyPr>
          <a:lstStyle/>
          <a:p>
            <a:pPr marL="38100" marR="0" lvl="0" indent="0" defTabSz="914400" eaLnBrk="1" fontAlgn="auto" latinLnBrk="0" hangingPunct="1">
              <a:lnSpc>
                <a:spcPct val="100000"/>
              </a:lnSpc>
              <a:spcBef>
                <a:spcPts val="110"/>
              </a:spcBef>
              <a:spcAft>
                <a:spcPts val="0"/>
              </a:spcAft>
              <a:buClrTx/>
              <a:buSzTx/>
              <a:buFontTx/>
              <a:buNone/>
              <a:tabLst/>
              <a:defRPr/>
            </a:pPr>
            <a:fld id="{81D60167-4931-47E6-BA6A-407CBD079E47}" type="slidenum">
              <a:rPr kumimoji="0" sz="1800" b="1" i="0" u="none" strike="noStrike" kern="0" cap="none" spc="-50" normalizeH="0" baseline="0" noProof="0" dirty="0">
                <a:ln>
                  <a:noFill/>
                </a:ln>
                <a:solidFill>
                  <a:prstClr val="black"/>
                </a:solidFill>
                <a:effectLst/>
                <a:uLnTx/>
                <a:uFillTx/>
                <a:latin typeface="Century Gothic"/>
              </a:rPr>
              <a:pPr marL="38100" marR="0" lvl="0" indent="0" defTabSz="914400" eaLnBrk="1" fontAlgn="auto" latinLnBrk="0" hangingPunct="1">
                <a:lnSpc>
                  <a:spcPct val="100000"/>
                </a:lnSpc>
                <a:spcBef>
                  <a:spcPts val="110"/>
                </a:spcBef>
                <a:spcAft>
                  <a:spcPts val="0"/>
                </a:spcAft>
                <a:buClrTx/>
                <a:buSzTx/>
                <a:buFontTx/>
                <a:buNone/>
                <a:tabLst/>
                <a:defRPr/>
              </a:pPr>
              <a:t>19</a:t>
            </a:fld>
            <a:endParaRPr kumimoji="0" sz="1800" b="1" i="0" u="none" strike="noStrike" kern="0" cap="none" spc="-50" normalizeH="0" baseline="0" noProof="0" dirty="0">
              <a:ln>
                <a:noFill/>
              </a:ln>
              <a:solidFill>
                <a:prstClr val="black"/>
              </a:solidFill>
              <a:effectLst/>
              <a:uLnTx/>
              <a:uFillTx/>
              <a:latin typeface="Century Gothic"/>
            </a:endParaRPr>
          </a:p>
        </p:txBody>
      </p:sp>
      <p:sp>
        <p:nvSpPr>
          <p:cNvPr id="2" name="object 2"/>
          <p:cNvSpPr txBox="1">
            <a:spLocks noGrp="1"/>
          </p:cNvSpPr>
          <p:nvPr>
            <p:ph type="title"/>
          </p:nvPr>
        </p:nvSpPr>
        <p:spPr>
          <a:xfrm>
            <a:off x="827149" y="4646894"/>
            <a:ext cx="4273550" cy="939800"/>
          </a:xfrm>
          <a:prstGeom prst="rect">
            <a:avLst/>
          </a:prstGeom>
        </p:spPr>
        <p:txBody>
          <a:bodyPr vert="horz" wrap="square" lIns="0" tIns="12700" rIns="0" bIns="0" rtlCol="0">
            <a:spAutoFit/>
          </a:bodyPr>
          <a:lstStyle/>
          <a:p>
            <a:pPr marL="12700">
              <a:lnSpc>
                <a:spcPct val="100000"/>
              </a:lnSpc>
              <a:spcBef>
                <a:spcPts val="100"/>
              </a:spcBef>
            </a:pPr>
            <a:r>
              <a:rPr sz="6000" spc="-65" dirty="0">
                <a:solidFill>
                  <a:srgbClr val="214643"/>
                </a:solidFill>
                <a:latin typeface="Calibri"/>
                <a:cs typeface="Calibri"/>
              </a:rPr>
              <a:t>Financial</a:t>
            </a:r>
            <a:r>
              <a:rPr sz="6000" spc="-204" dirty="0">
                <a:solidFill>
                  <a:srgbClr val="214643"/>
                </a:solidFill>
                <a:latin typeface="Calibri"/>
                <a:cs typeface="Calibri"/>
              </a:rPr>
              <a:t> </a:t>
            </a:r>
            <a:r>
              <a:rPr sz="6000" spc="-20" dirty="0">
                <a:solidFill>
                  <a:srgbClr val="214643"/>
                </a:solidFill>
                <a:latin typeface="Calibri"/>
                <a:cs typeface="Calibri"/>
              </a:rPr>
              <a:t>Plan</a:t>
            </a:r>
            <a:endParaRPr sz="60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EA78D-24E7-706A-84FA-1C59E5F0AA14}"/>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February Board Meeting</a:t>
            </a:r>
          </a:p>
        </p:txBody>
      </p:sp>
      <p:graphicFrame>
        <p:nvGraphicFramePr>
          <p:cNvPr id="6" name="Content Placeholder 5">
            <a:extLst>
              <a:ext uri="{FF2B5EF4-FFF2-40B4-BE49-F238E27FC236}">
                <a16:creationId xmlns:a16="http://schemas.microsoft.com/office/drawing/2014/main" id="{DF58B2CB-A61B-C8C1-F0CE-753BA9F2BD9D}"/>
              </a:ext>
            </a:extLst>
          </p:cNvPr>
          <p:cNvGraphicFramePr>
            <a:graphicFrameLocks noGrp="1"/>
          </p:cNvGraphicFramePr>
          <p:nvPr>
            <p:ph idx="1"/>
            <p:extLst>
              <p:ext uri="{D42A27DB-BD31-4B8C-83A1-F6EECF244321}">
                <p14:modId xmlns:p14="http://schemas.microsoft.com/office/powerpoint/2010/main" val="3021017991"/>
              </p:ext>
            </p:extLst>
          </p:nvPr>
        </p:nvGraphicFramePr>
        <p:xfrm>
          <a:off x="838200" y="1825624"/>
          <a:ext cx="10515600" cy="5032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5032376">
                <a:tc>
                  <a:txBody>
                    <a:bodyPr/>
                    <a:lstStyle/>
                    <a:p>
                      <a:pPr marL="0" indent="0" algn="l">
                        <a:buFont typeface="Arial" panose="020B0604020202020204" pitchFamily="34" charset="0"/>
                        <a:buNone/>
                      </a:pPr>
                      <a:r>
                        <a:rPr lang="en-US" sz="2000" dirty="0">
                          <a:solidFill>
                            <a:schemeClr val="tx1"/>
                          </a:solidFill>
                          <a:latin typeface="Times New Roman" panose="02020603050405020304" pitchFamily="18" charset="0"/>
                          <a:cs typeface="Times New Roman" panose="02020603050405020304" pitchFamily="18" charset="0"/>
                        </a:rPr>
                        <a:t>1. 	Call to Order</a:t>
                      </a: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2. 	Pledge of Allegiance</a:t>
                      </a: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3. 	Roll Call</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4.	Posting of Agenda Declaration</a:t>
                      </a: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5.	Conflict of Interest Declaration</a:t>
                      </a: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6.	Public Questions and Comments on Closed Session</a:t>
                      </a:r>
                      <a:br>
                        <a:rPr lang="en-US" sz="2400" dirty="0">
                          <a:solidFill>
                            <a:schemeClr val="tx1"/>
                          </a:solidFill>
                          <a:latin typeface="Times New Roman" panose="02020603050405020304" pitchFamily="18" charset="0"/>
                          <a:cs typeface="Times New Roman" panose="02020603050405020304" pitchFamily="18" charset="0"/>
                        </a:rPr>
                      </a:br>
                      <a:r>
                        <a:rPr lang="en-US" sz="1600" i="1" dirty="0">
                          <a:solidFill>
                            <a:schemeClr val="tx1"/>
                          </a:solidFill>
                          <a:effectLst/>
                          <a:latin typeface="Times New Roman" panose="02020603050405020304" pitchFamily="18" charset="0"/>
                          <a:ea typeface="Times New Roman" panose="02020603050405020304" pitchFamily="18" charset="0"/>
                        </a:rPr>
                        <a:t>This portion of the meeting is reserved for persons desiring to address the Board on any matter not on the agenda and over which the Board has jurisdiction. However, no action may be taken by the Board of Directors on any item not appearing on the agenda.  Non-agenda speakers are asked to limit their presentation to five minutes.  Public questions and comments on items listed on the agenda will be accepted at any time the item is brought forth for consideration by the Board.  When you are recognized by the chairperson, please state your name and address for the record. </a:t>
                      </a:r>
                      <a:endParaRPr lang="en-US" sz="16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90591628-7C1B-E57A-0D57-0423EBEDB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2591358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508900" y="169999"/>
          <a:ext cx="5841365" cy="5022848"/>
        </p:xfrm>
        <a:graphic>
          <a:graphicData uri="http://schemas.openxmlformats.org/drawingml/2006/table">
            <a:tbl>
              <a:tblPr firstRow="1" bandRow="1">
                <a:tableStyleId>{2D5ABB26-0587-4C30-8999-92F81FD0307C}</a:tableStyleId>
              </a:tblPr>
              <a:tblGrid>
                <a:gridCol w="3760470">
                  <a:extLst>
                    <a:ext uri="{9D8B030D-6E8A-4147-A177-3AD203B41FA5}">
                      <a16:colId xmlns:a16="http://schemas.microsoft.com/office/drawing/2014/main" val="20000"/>
                    </a:ext>
                  </a:extLst>
                </a:gridCol>
                <a:gridCol w="2080895">
                  <a:extLst>
                    <a:ext uri="{9D8B030D-6E8A-4147-A177-3AD203B41FA5}">
                      <a16:colId xmlns:a16="http://schemas.microsoft.com/office/drawing/2014/main" val="20001"/>
                    </a:ext>
                  </a:extLst>
                </a:gridCol>
              </a:tblGrid>
              <a:tr h="533400">
                <a:tc>
                  <a:txBody>
                    <a:bodyPr/>
                    <a:lstStyle/>
                    <a:p>
                      <a:pPr marL="91440">
                        <a:lnSpc>
                          <a:spcPts val="4079"/>
                        </a:lnSpc>
                        <a:spcBef>
                          <a:spcPts val="20"/>
                        </a:spcBef>
                      </a:pPr>
                      <a:r>
                        <a:rPr sz="3600" b="1" spc="-10" dirty="0">
                          <a:latin typeface="Century Gothic"/>
                          <a:cs typeface="Century Gothic"/>
                        </a:rPr>
                        <a:t>Revenue</a:t>
                      </a:r>
                      <a:endParaRPr sz="3600">
                        <a:latin typeface="Century Gothic"/>
                        <a:cs typeface="Century Gothic"/>
                      </a:endParaRPr>
                    </a:p>
                  </a:txBody>
                  <a:tcPr marL="0" marR="0" marT="2540" marB="0"/>
                </a:tc>
                <a:tc rowSpan="2">
                  <a:txBody>
                    <a:bodyPr/>
                    <a:lstStyle/>
                    <a:p>
                      <a:pPr>
                        <a:lnSpc>
                          <a:spcPct val="100000"/>
                        </a:lnSpc>
                      </a:pPr>
                      <a:endParaRPr sz="1800">
                        <a:latin typeface="Times New Roman"/>
                        <a:cs typeface="Times New Roman"/>
                      </a:endParaRPr>
                    </a:p>
                  </a:txBody>
                  <a:tcPr marL="0" marR="0" marT="0" marB="0">
                    <a:lnB w="9525">
                      <a:solidFill>
                        <a:srgbClr val="000000"/>
                      </a:solidFill>
                      <a:prstDash val="solid"/>
                    </a:lnB>
                  </a:tcPr>
                </a:tc>
                <a:extLst>
                  <a:ext uri="{0D108BD9-81ED-4DB2-BD59-A6C34878D82A}">
                    <a16:rowId xmlns:a16="http://schemas.microsoft.com/office/drawing/2014/main" val="10000"/>
                  </a:ext>
                </a:extLst>
              </a:tr>
              <a:tr h="1739264">
                <a:tc>
                  <a:txBody>
                    <a:bodyPr/>
                    <a:lstStyle/>
                    <a:p>
                      <a:pPr marL="91440">
                        <a:lnSpc>
                          <a:spcPts val="3160"/>
                        </a:lnSpc>
                      </a:pPr>
                      <a:r>
                        <a:rPr sz="2800" spc="-70" dirty="0">
                          <a:latin typeface="Century Gothic"/>
                          <a:cs typeface="Century Gothic"/>
                        </a:rPr>
                        <a:t>FY2024/25</a:t>
                      </a:r>
                      <a:r>
                        <a:rPr sz="2800" spc="-114" dirty="0">
                          <a:latin typeface="Century Gothic"/>
                          <a:cs typeface="Century Gothic"/>
                        </a:rPr>
                        <a:t> </a:t>
                      </a:r>
                      <a:r>
                        <a:rPr sz="2800" spc="-10" dirty="0">
                          <a:latin typeface="Century Gothic"/>
                          <a:cs typeface="Century Gothic"/>
                        </a:rPr>
                        <a:t>Budget</a:t>
                      </a:r>
                      <a:endParaRPr sz="2800">
                        <a:latin typeface="Century Gothic"/>
                        <a:cs typeface="Century Gothic"/>
                      </a:endParaRPr>
                    </a:p>
                  </a:txBody>
                  <a:tcPr marL="0" marR="0" marT="0" marB="0">
                    <a:lnB w="9525">
                      <a:solidFill>
                        <a:srgbClr val="000000"/>
                      </a:solidFill>
                      <a:prstDash val="solid"/>
                    </a:lnB>
                  </a:tcPr>
                </a:tc>
                <a:tc vMerge="1">
                  <a:txBody>
                    <a:bodyPr/>
                    <a:lstStyle/>
                    <a:p>
                      <a:endParaRPr/>
                    </a:p>
                  </a:txBody>
                  <a:tcPr marL="0" marR="0" marT="0" marB="0">
                    <a:lnB w="9525">
                      <a:solidFill>
                        <a:srgbClr val="000000"/>
                      </a:solidFill>
                      <a:prstDash val="solid"/>
                    </a:lnB>
                  </a:tcPr>
                </a:tc>
                <a:extLst>
                  <a:ext uri="{0D108BD9-81ED-4DB2-BD59-A6C34878D82A}">
                    <a16:rowId xmlns:a16="http://schemas.microsoft.com/office/drawing/2014/main" val="10001"/>
                  </a:ext>
                </a:extLst>
              </a:tr>
              <a:tr h="373380">
                <a:tc>
                  <a:txBody>
                    <a:bodyPr/>
                    <a:lstStyle/>
                    <a:p>
                      <a:pPr marL="46355">
                        <a:lnSpc>
                          <a:spcPct val="100000"/>
                        </a:lnSpc>
                        <a:spcBef>
                          <a:spcPts val="45"/>
                        </a:spcBef>
                      </a:pPr>
                      <a:r>
                        <a:rPr sz="2050" dirty="0">
                          <a:latin typeface="Calibri"/>
                          <a:cs typeface="Calibri"/>
                        </a:rPr>
                        <a:t>Rate</a:t>
                      </a:r>
                      <a:r>
                        <a:rPr sz="2050" spc="-110" dirty="0">
                          <a:latin typeface="Calibri"/>
                          <a:cs typeface="Calibri"/>
                        </a:rPr>
                        <a:t> </a:t>
                      </a:r>
                      <a:r>
                        <a:rPr sz="2050" spc="-10" dirty="0">
                          <a:latin typeface="Calibri"/>
                          <a:cs typeface="Calibri"/>
                        </a:rPr>
                        <a:t>Revenue</a:t>
                      </a:r>
                      <a:endParaRPr sz="2050">
                        <a:latin typeface="Calibri"/>
                        <a:cs typeface="Calibri"/>
                      </a:endParaRPr>
                    </a:p>
                  </a:txBody>
                  <a:tcPr marL="0" marR="0" marT="5715" marB="0">
                    <a:lnT w="9525">
                      <a:solidFill>
                        <a:srgbClr val="000000"/>
                      </a:solidFill>
                      <a:prstDash val="solid"/>
                    </a:lnT>
                  </a:tcPr>
                </a:tc>
                <a:tc>
                  <a:txBody>
                    <a:bodyPr/>
                    <a:lstStyle/>
                    <a:p>
                      <a:pPr marR="113030" algn="r">
                        <a:lnSpc>
                          <a:spcPct val="100000"/>
                        </a:lnSpc>
                        <a:spcBef>
                          <a:spcPts val="45"/>
                        </a:spcBef>
                      </a:pPr>
                      <a:r>
                        <a:rPr sz="2050" spc="-10" dirty="0">
                          <a:latin typeface="Calibri"/>
                          <a:cs typeface="Calibri"/>
                        </a:rPr>
                        <a:t>$13,357,000</a:t>
                      </a:r>
                      <a:endParaRPr sz="2050">
                        <a:latin typeface="Calibri"/>
                        <a:cs typeface="Calibri"/>
                      </a:endParaRPr>
                    </a:p>
                  </a:txBody>
                  <a:tcPr marL="0" marR="0" marT="5715" marB="0">
                    <a:lnT w="9525">
                      <a:solidFill>
                        <a:srgbClr val="000000"/>
                      </a:solidFill>
                      <a:prstDash val="solid"/>
                    </a:lnT>
                  </a:tcPr>
                </a:tc>
                <a:extLst>
                  <a:ext uri="{0D108BD9-81ED-4DB2-BD59-A6C34878D82A}">
                    <a16:rowId xmlns:a16="http://schemas.microsoft.com/office/drawing/2014/main" val="10002"/>
                  </a:ext>
                </a:extLst>
              </a:tr>
              <a:tr h="345440">
                <a:tc>
                  <a:txBody>
                    <a:bodyPr/>
                    <a:lstStyle/>
                    <a:p>
                      <a:pPr marL="46355">
                        <a:lnSpc>
                          <a:spcPts val="2285"/>
                        </a:lnSpc>
                      </a:pPr>
                      <a:r>
                        <a:rPr sz="2050" dirty="0">
                          <a:latin typeface="Calibri"/>
                          <a:cs typeface="Calibri"/>
                        </a:rPr>
                        <a:t>GSA</a:t>
                      </a:r>
                      <a:r>
                        <a:rPr sz="2050" spc="-15" dirty="0">
                          <a:latin typeface="Calibri"/>
                          <a:cs typeface="Calibri"/>
                        </a:rPr>
                        <a:t> </a:t>
                      </a:r>
                      <a:r>
                        <a:rPr sz="2050" spc="-20" dirty="0">
                          <a:latin typeface="Calibri"/>
                          <a:cs typeface="Calibri"/>
                        </a:rPr>
                        <a:t>Fees</a:t>
                      </a:r>
                      <a:endParaRPr sz="2050">
                        <a:latin typeface="Calibri"/>
                        <a:cs typeface="Calibri"/>
                      </a:endParaRPr>
                    </a:p>
                  </a:txBody>
                  <a:tcPr marL="0" marR="0" marT="0" marB="0"/>
                </a:tc>
                <a:tc>
                  <a:txBody>
                    <a:bodyPr/>
                    <a:lstStyle/>
                    <a:p>
                      <a:pPr marR="113030" algn="r">
                        <a:lnSpc>
                          <a:spcPts val="2285"/>
                        </a:lnSpc>
                      </a:pPr>
                      <a:r>
                        <a:rPr sz="2050" spc="-10" dirty="0">
                          <a:latin typeface="Calibri"/>
                          <a:cs typeface="Calibri"/>
                        </a:rPr>
                        <a:t>$3,139,000</a:t>
                      </a:r>
                      <a:endParaRPr sz="2050">
                        <a:latin typeface="Calibri"/>
                        <a:cs typeface="Calibri"/>
                      </a:endParaRPr>
                    </a:p>
                  </a:txBody>
                  <a:tcPr marL="0" marR="0" marT="0" marB="0"/>
                </a:tc>
                <a:extLst>
                  <a:ext uri="{0D108BD9-81ED-4DB2-BD59-A6C34878D82A}">
                    <a16:rowId xmlns:a16="http://schemas.microsoft.com/office/drawing/2014/main" val="10003"/>
                  </a:ext>
                </a:extLst>
              </a:tr>
              <a:tr h="518159">
                <a:tc>
                  <a:txBody>
                    <a:bodyPr/>
                    <a:lstStyle/>
                    <a:p>
                      <a:pPr marL="46355">
                        <a:lnSpc>
                          <a:spcPts val="2285"/>
                        </a:lnSpc>
                      </a:pPr>
                      <a:r>
                        <a:rPr sz="2050" dirty="0">
                          <a:latin typeface="Calibri"/>
                          <a:cs typeface="Calibri"/>
                        </a:rPr>
                        <a:t>Bulk</a:t>
                      </a:r>
                      <a:r>
                        <a:rPr sz="2050" spc="-20" dirty="0">
                          <a:latin typeface="Calibri"/>
                          <a:cs typeface="Calibri"/>
                        </a:rPr>
                        <a:t> </a:t>
                      </a:r>
                      <a:r>
                        <a:rPr sz="2050" dirty="0">
                          <a:latin typeface="Calibri"/>
                          <a:cs typeface="Calibri"/>
                        </a:rPr>
                        <a:t>and</a:t>
                      </a:r>
                      <a:r>
                        <a:rPr sz="2050" spc="-15" dirty="0">
                          <a:latin typeface="Calibri"/>
                          <a:cs typeface="Calibri"/>
                        </a:rPr>
                        <a:t> </a:t>
                      </a:r>
                      <a:r>
                        <a:rPr sz="2050" dirty="0">
                          <a:latin typeface="Calibri"/>
                          <a:cs typeface="Calibri"/>
                        </a:rPr>
                        <a:t>Construction</a:t>
                      </a:r>
                      <a:r>
                        <a:rPr sz="2050" spc="-15" dirty="0">
                          <a:latin typeface="Calibri"/>
                          <a:cs typeface="Calibri"/>
                        </a:rPr>
                        <a:t> </a:t>
                      </a:r>
                      <a:r>
                        <a:rPr sz="2050" spc="-20" dirty="0">
                          <a:latin typeface="Calibri"/>
                          <a:cs typeface="Calibri"/>
                        </a:rPr>
                        <a:t>Water</a:t>
                      </a:r>
                      <a:endParaRPr sz="2050">
                        <a:latin typeface="Calibri"/>
                        <a:cs typeface="Calibri"/>
                      </a:endParaRPr>
                    </a:p>
                  </a:txBody>
                  <a:tcPr marL="0" marR="0" marT="0" marB="0"/>
                </a:tc>
                <a:tc>
                  <a:txBody>
                    <a:bodyPr/>
                    <a:lstStyle/>
                    <a:p>
                      <a:pPr marR="113030" algn="r">
                        <a:lnSpc>
                          <a:spcPts val="2285"/>
                        </a:lnSpc>
                      </a:pPr>
                      <a:r>
                        <a:rPr sz="2050" spc="-10" dirty="0">
                          <a:latin typeface="Calibri"/>
                          <a:cs typeface="Calibri"/>
                        </a:rPr>
                        <a:t>$156,000</a:t>
                      </a:r>
                      <a:endParaRPr sz="2050">
                        <a:latin typeface="Calibri"/>
                        <a:cs typeface="Calibri"/>
                      </a:endParaRPr>
                    </a:p>
                  </a:txBody>
                  <a:tcPr marL="0" marR="0" marT="0" marB="0"/>
                </a:tc>
                <a:extLst>
                  <a:ext uri="{0D108BD9-81ED-4DB2-BD59-A6C34878D82A}">
                    <a16:rowId xmlns:a16="http://schemas.microsoft.com/office/drawing/2014/main" val="10004"/>
                  </a:ext>
                </a:extLst>
              </a:tr>
              <a:tr h="864235">
                <a:tc>
                  <a:txBody>
                    <a:bodyPr/>
                    <a:lstStyle/>
                    <a:p>
                      <a:pPr marL="46355">
                        <a:lnSpc>
                          <a:spcPct val="100000"/>
                        </a:lnSpc>
                        <a:spcBef>
                          <a:spcPts val="1185"/>
                        </a:spcBef>
                      </a:pPr>
                      <a:r>
                        <a:rPr sz="2050" b="1" spc="-10" dirty="0">
                          <a:latin typeface="Calibri"/>
                          <a:cs typeface="Calibri"/>
                        </a:rPr>
                        <a:t>Non-</a:t>
                      </a:r>
                      <a:r>
                        <a:rPr sz="2050" b="1" dirty="0">
                          <a:latin typeface="Calibri"/>
                          <a:cs typeface="Calibri"/>
                        </a:rPr>
                        <a:t>Rate</a:t>
                      </a:r>
                      <a:r>
                        <a:rPr sz="2050" b="1" spc="20" dirty="0">
                          <a:latin typeface="Calibri"/>
                          <a:cs typeface="Calibri"/>
                        </a:rPr>
                        <a:t> </a:t>
                      </a:r>
                      <a:r>
                        <a:rPr sz="2050" b="1" spc="-10" dirty="0">
                          <a:latin typeface="Calibri"/>
                          <a:cs typeface="Calibri"/>
                        </a:rPr>
                        <a:t>Revenue</a:t>
                      </a:r>
                      <a:endParaRPr sz="2050">
                        <a:latin typeface="Calibri"/>
                        <a:cs typeface="Calibri"/>
                      </a:endParaRPr>
                    </a:p>
                    <a:p>
                      <a:pPr marL="46355">
                        <a:lnSpc>
                          <a:spcPct val="100000"/>
                        </a:lnSpc>
                        <a:spcBef>
                          <a:spcPts val="265"/>
                        </a:spcBef>
                      </a:pPr>
                      <a:r>
                        <a:rPr sz="2050" spc="-10" dirty="0">
                          <a:latin typeface="Calibri"/>
                          <a:cs typeface="Calibri"/>
                        </a:rPr>
                        <a:t>Miscellaneous</a:t>
                      </a:r>
                      <a:r>
                        <a:rPr sz="2050" spc="5" dirty="0">
                          <a:latin typeface="Calibri"/>
                          <a:cs typeface="Calibri"/>
                        </a:rPr>
                        <a:t> </a:t>
                      </a:r>
                      <a:r>
                        <a:rPr sz="2050" spc="-20" dirty="0">
                          <a:latin typeface="Calibri"/>
                          <a:cs typeface="Calibri"/>
                        </a:rPr>
                        <a:t>Fees</a:t>
                      </a:r>
                      <a:endParaRPr sz="2050">
                        <a:latin typeface="Calibri"/>
                        <a:cs typeface="Calibri"/>
                      </a:endParaRPr>
                    </a:p>
                  </a:txBody>
                  <a:tcPr marL="0" marR="0" marT="150495" marB="0"/>
                </a:tc>
                <a:tc>
                  <a:txBody>
                    <a:bodyPr/>
                    <a:lstStyle/>
                    <a:p>
                      <a:pPr>
                        <a:lnSpc>
                          <a:spcPct val="100000"/>
                        </a:lnSpc>
                        <a:spcBef>
                          <a:spcPts val="1550"/>
                        </a:spcBef>
                      </a:pPr>
                      <a:endParaRPr sz="2050">
                        <a:latin typeface="Times New Roman"/>
                        <a:cs typeface="Times New Roman"/>
                      </a:endParaRPr>
                    </a:p>
                    <a:p>
                      <a:pPr marR="113030" algn="r">
                        <a:lnSpc>
                          <a:spcPct val="100000"/>
                        </a:lnSpc>
                      </a:pPr>
                      <a:r>
                        <a:rPr sz="2050" spc="-10" dirty="0">
                          <a:latin typeface="Calibri"/>
                          <a:cs typeface="Calibri"/>
                        </a:rPr>
                        <a:t>$430,000</a:t>
                      </a:r>
                      <a:endParaRPr sz="2050">
                        <a:latin typeface="Calibri"/>
                        <a:cs typeface="Calibri"/>
                      </a:endParaRPr>
                    </a:p>
                  </a:txBody>
                  <a:tcPr marL="0" marR="0" marT="196850" marB="0"/>
                </a:tc>
                <a:extLst>
                  <a:ext uri="{0D108BD9-81ED-4DB2-BD59-A6C34878D82A}">
                    <a16:rowId xmlns:a16="http://schemas.microsoft.com/office/drawing/2014/main" val="10005"/>
                  </a:ext>
                </a:extLst>
              </a:tr>
              <a:tr h="345440">
                <a:tc>
                  <a:txBody>
                    <a:bodyPr/>
                    <a:lstStyle/>
                    <a:p>
                      <a:pPr marL="46355">
                        <a:lnSpc>
                          <a:spcPts val="2285"/>
                        </a:lnSpc>
                      </a:pPr>
                      <a:r>
                        <a:rPr sz="2050" dirty="0">
                          <a:latin typeface="Calibri"/>
                          <a:cs typeface="Calibri"/>
                        </a:rPr>
                        <a:t>Interest</a:t>
                      </a:r>
                      <a:r>
                        <a:rPr sz="2050" spc="-50" dirty="0">
                          <a:latin typeface="Calibri"/>
                          <a:cs typeface="Calibri"/>
                        </a:rPr>
                        <a:t> </a:t>
                      </a:r>
                      <a:r>
                        <a:rPr sz="2050" spc="-10" dirty="0">
                          <a:latin typeface="Calibri"/>
                          <a:cs typeface="Calibri"/>
                        </a:rPr>
                        <a:t>Earnings</a:t>
                      </a:r>
                      <a:endParaRPr sz="2050">
                        <a:latin typeface="Calibri"/>
                        <a:cs typeface="Calibri"/>
                      </a:endParaRPr>
                    </a:p>
                  </a:txBody>
                  <a:tcPr marL="0" marR="0" marT="0" marB="0"/>
                </a:tc>
                <a:tc>
                  <a:txBody>
                    <a:bodyPr/>
                    <a:lstStyle/>
                    <a:p>
                      <a:pPr marR="113030" algn="r">
                        <a:lnSpc>
                          <a:spcPts val="2285"/>
                        </a:lnSpc>
                      </a:pPr>
                      <a:r>
                        <a:rPr sz="2050" spc="-10" dirty="0">
                          <a:latin typeface="Calibri"/>
                          <a:cs typeface="Calibri"/>
                        </a:rPr>
                        <a:t>$125,000</a:t>
                      </a:r>
                      <a:endParaRPr sz="2050">
                        <a:latin typeface="Calibri"/>
                        <a:cs typeface="Calibri"/>
                      </a:endParaRPr>
                    </a:p>
                  </a:txBody>
                  <a:tcPr marL="0" marR="0" marT="0" marB="0"/>
                </a:tc>
                <a:extLst>
                  <a:ext uri="{0D108BD9-81ED-4DB2-BD59-A6C34878D82A}">
                    <a16:rowId xmlns:a16="http://schemas.microsoft.com/office/drawing/2014/main" val="10006"/>
                  </a:ext>
                </a:extLst>
              </a:tr>
              <a:tr h="303530">
                <a:tc>
                  <a:txBody>
                    <a:bodyPr/>
                    <a:lstStyle/>
                    <a:p>
                      <a:pPr marL="46355">
                        <a:lnSpc>
                          <a:spcPts val="2285"/>
                        </a:lnSpc>
                      </a:pPr>
                      <a:r>
                        <a:rPr sz="2050" spc="-10" dirty="0">
                          <a:latin typeface="Calibri"/>
                          <a:cs typeface="Calibri"/>
                        </a:rPr>
                        <a:t>Capital</a:t>
                      </a:r>
                      <a:r>
                        <a:rPr sz="2050" spc="-110" dirty="0">
                          <a:latin typeface="Calibri"/>
                          <a:cs typeface="Calibri"/>
                        </a:rPr>
                        <a:t> </a:t>
                      </a:r>
                      <a:r>
                        <a:rPr sz="2050" spc="-10" dirty="0">
                          <a:latin typeface="Calibri"/>
                          <a:cs typeface="Calibri"/>
                        </a:rPr>
                        <a:t>Facility</a:t>
                      </a:r>
                      <a:r>
                        <a:rPr sz="2050" spc="-85" dirty="0">
                          <a:latin typeface="Calibri"/>
                          <a:cs typeface="Calibri"/>
                        </a:rPr>
                        <a:t> </a:t>
                      </a:r>
                      <a:r>
                        <a:rPr sz="2050" spc="-20" dirty="0">
                          <a:latin typeface="Calibri"/>
                          <a:cs typeface="Calibri"/>
                        </a:rPr>
                        <a:t>Fees</a:t>
                      </a:r>
                      <a:endParaRPr sz="2050">
                        <a:latin typeface="Calibri"/>
                        <a:cs typeface="Calibri"/>
                      </a:endParaRPr>
                    </a:p>
                  </a:txBody>
                  <a:tcPr marL="0" marR="0" marT="0" marB="0"/>
                </a:tc>
                <a:tc>
                  <a:txBody>
                    <a:bodyPr/>
                    <a:lstStyle/>
                    <a:p>
                      <a:pPr marR="113030" algn="r">
                        <a:lnSpc>
                          <a:spcPts val="2285"/>
                        </a:lnSpc>
                      </a:pPr>
                      <a:r>
                        <a:rPr sz="2050" spc="-10" dirty="0">
                          <a:latin typeface="Calibri"/>
                          <a:cs typeface="Calibri"/>
                        </a:rPr>
                        <a:t>$100,000</a:t>
                      </a:r>
                      <a:endParaRPr sz="2050">
                        <a:latin typeface="Calibri"/>
                        <a:cs typeface="Calibri"/>
                      </a:endParaRPr>
                    </a:p>
                  </a:txBody>
                  <a:tcPr marL="0" marR="0" marT="0" marB="0"/>
                </a:tc>
                <a:extLst>
                  <a:ext uri="{0D108BD9-81ED-4DB2-BD59-A6C34878D82A}">
                    <a16:rowId xmlns:a16="http://schemas.microsoft.com/office/drawing/2014/main" val="10007"/>
                  </a:ext>
                </a:extLst>
              </a:tr>
            </a:tbl>
          </a:graphicData>
        </a:graphic>
      </p:graphicFrame>
      <p:grpSp>
        <p:nvGrpSpPr>
          <p:cNvPr id="3" name="object 3"/>
          <p:cNvGrpSpPr/>
          <p:nvPr/>
        </p:nvGrpSpPr>
        <p:grpSpPr>
          <a:xfrm>
            <a:off x="7457828" y="1100581"/>
            <a:ext cx="3573779" cy="4322445"/>
            <a:chOff x="7457828" y="1100581"/>
            <a:chExt cx="3573779" cy="4322445"/>
          </a:xfrm>
        </p:grpSpPr>
        <p:sp>
          <p:nvSpPr>
            <p:cNvPr id="4" name="object 4"/>
            <p:cNvSpPr/>
            <p:nvPr/>
          </p:nvSpPr>
          <p:spPr>
            <a:xfrm>
              <a:off x="7457828" y="1849502"/>
              <a:ext cx="3573779" cy="3573145"/>
            </a:xfrm>
            <a:custGeom>
              <a:avLst/>
              <a:gdLst/>
              <a:ahLst/>
              <a:cxnLst/>
              <a:rect l="l" t="t" r="r" b="b"/>
              <a:pathLst>
                <a:path w="3573779" h="3573145">
                  <a:moveTo>
                    <a:pt x="1786634" y="3573123"/>
                  </a:moveTo>
                  <a:lnTo>
                    <a:pt x="1738260" y="3572481"/>
                  </a:lnTo>
                  <a:lnTo>
                    <a:pt x="1690203" y="3570565"/>
                  </a:lnTo>
                  <a:lnTo>
                    <a:pt x="1642480" y="3567392"/>
                  </a:lnTo>
                  <a:lnTo>
                    <a:pt x="1595106" y="3562978"/>
                  </a:lnTo>
                  <a:lnTo>
                    <a:pt x="1548099" y="3557338"/>
                  </a:lnTo>
                  <a:lnTo>
                    <a:pt x="1501474" y="3550491"/>
                  </a:lnTo>
                  <a:lnTo>
                    <a:pt x="1455247" y="3542450"/>
                  </a:lnTo>
                  <a:lnTo>
                    <a:pt x="1409435" y="3533233"/>
                  </a:lnTo>
                  <a:lnTo>
                    <a:pt x="1364054" y="3522856"/>
                  </a:lnTo>
                  <a:lnTo>
                    <a:pt x="1319120" y="3511335"/>
                  </a:lnTo>
                  <a:lnTo>
                    <a:pt x="1274650" y="3498687"/>
                  </a:lnTo>
                  <a:lnTo>
                    <a:pt x="1230659" y="3484927"/>
                  </a:lnTo>
                  <a:lnTo>
                    <a:pt x="1187163" y="3470071"/>
                  </a:lnTo>
                  <a:lnTo>
                    <a:pt x="1144180" y="3454137"/>
                  </a:lnTo>
                  <a:lnTo>
                    <a:pt x="1101725" y="3437140"/>
                  </a:lnTo>
                  <a:lnTo>
                    <a:pt x="1059814" y="3419095"/>
                  </a:lnTo>
                  <a:lnTo>
                    <a:pt x="1018464" y="3400021"/>
                  </a:lnTo>
                  <a:lnTo>
                    <a:pt x="977690" y="3379932"/>
                  </a:lnTo>
                  <a:lnTo>
                    <a:pt x="937509" y="3358845"/>
                  </a:lnTo>
                  <a:lnTo>
                    <a:pt x="897938" y="3336776"/>
                  </a:lnTo>
                  <a:lnTo>
                    <a:pt x="858992" y="3313742"/>
                  </a:lnTo>
                  <a:lnTo>
                    <a:pt x="820687" y="3289758"/>
                  </a:lnTo>
                  <a:lnTo>
                    <a:pt x="783040" y="3264841"/>
                  </a:lnTo>
                  <a:lnTo>
                    <a:pt x="746068" y="3239007"/>
                  </a:lnTo>
                  <a:lnTo>
                    <a:pt x="709785" y="3212272"/>
                  </a:lnTo>
                  <a:lnTo>
                    <a:pt x="674209" y="3184652"/>
                  </a:lnTo>
                  <a:lnTo>
                    <a:pt x="639356" y="3156164"/>
                  </a:lnTo>
                  <a:lnTo>
                    <a:pt x="605241" y="3126824"/>
                  </a:lnTo>
                  <a:lnTo>
                    <a:pt x="571881" y="3096648"/>
                  </a:lnTo>
                  <a:lnTo>
                    <a:pt x="539293" y="3065651"/>
                  </a:lnTo>
                  <a:lnTo>
                    <a:pt x="507492" y="3033852"/>
                  </a:lnTo>
                  <a:lnTo>
                    <a:pt x="476494" y="3001265"/>
                  </a:lnTo>
                  <a:lnTo>
                    <a:pt x="446317" y="2967906"/>
                  </a:lnTo>
                  <a:lnTo>
                    <a:pt x="416975" y="2933793"/>
                  </a:lnTo>
                  <a:lnTo>
                    <a:pt x="388486" y="2898941"/>
                  </a:lnTo>
                  <a:lnTo>
                    <a:pt x="360865" y="2863366"/>
                  </a:lnTo>
                  <a:lnTo>
                    <a:pt x="334129" y="2827085"/>
                  </a:lnTo>
                  <a:lnTo>
                    <a:pt x="308294" y="2790114"/>
                  </a:lnTo>
                  <a:lnTo>
                    <a:pt x="283376" y="2752469"/>
                  </a:lnTo>
                  <a:lnTo>
                    <a:pt x="259391" y="2714166"/>
                  </a:lnTo>
                  <a:lnTo>
                    <a:pt x="236356" y="2675221"/>
                  </a:lnTo>
                  <a:lnTo>
                    <a:pt x="214286" y="2635651"/>
                  </a:lnTo>
                  <a:lnTo>
                    <a:pt x="193198" y="2595472"/>
                  </a:lnTo>
                  <a:lnTo>
                    <a:pt x="173109" y="2554700"/>
                  </a:lnTo>
                  <a:lnTo>
                    <a:pt x="154033" y="2513352"/>
                  </a:lnTo>
                  <a:lnTo>
                    <a:pt x="135988" y="2471443"/>
                  </a:lnTo>
                  <a:lnTo>
                    <a:pt x="118990" y="2428989"/>
                  </a:lnTo>
                  <a:lnTo>
                    <a:pt x="103055" y="2386007"/>
                  </a:lnTo>
                  <a:lnTo>
                    <a:pt x="88199" y="2342514"/>
                  </a:lnTo>
                  <a:lnTo>
                    <a:pt x="74439" y="2298525"/>
                  </a:lnTo>
                  <a:lnTo>
                    <a:pt x="61790" y="2254056"/>
                  </a:lnTo>
                  <a:lnTo>
                    <a:pt x="50268" y="2209124"/>
                  </a:lnTo>
                  <a:lnTo>
                    <a:pt x="39891" y="2163745"/>
                  </a:lnTo>
                  <a:lnTo>
                    <a:pt x="30674" y="2117935"/>
                  </a:lnTo>
                  <a:lnTo>
                    <a:pt x="22633" y="2071710"/>
                  </a:lnTo>
                  <a:lnTo>
                    <a:pt x="15785" y="2025087"/>
                  </a:lnTo>
                  <a:lnTo>
                    <a:pt x="10145" y="1978081"/>
                  </a:lnTo>
                  <a:lnTo>
                    <a:pt x="5731" y="1930710"/>
                  </a:lnTo>
                  <a:lnTo>
                    <a:pt x="2558" y="1882989"/>
                  </a:lnTo>
                  <a:lnTo>
                    <a:pt x="642" y="1834934"/>
                  </a:lnTo>
                  <a:lnTo>
                    <a:pt x="0" y="1786561"/>
                  </a:lnTo>
                  <a:lnTo>
                    <a:pt x="853" y="1731329"/>
                  </a:lnTo>
                  <a:lnTo>
                    <a:pt x="3414" y="1676162"/>
                  </a:lnTo>
                  <a:lnTo>
                    <a:pt x="7678" y="1621101"/>
                  </a:lnTo>
                  <a:lnTo>
                    <a:pt x="13644" y="1566185"/>
                  </a:lnTo>
                  <a:lnTo>
                    <a:pt x="1786634" y="1786561"/>
                  </a:lnTo>
                  <a:lnTo>
                    <a:pt x="1786634" y="0"/>
                  </a:lnTo>
                  <a:lnTo>
                    <a:pt x="1835009" y="642"/>
                  </a:lnTo>
                  <a:lnTo>
                    <a:pt x="1883066" y="2557"/>
                  </a:lnTo>
                  <a:lnTo>
                    <a:pt x="1930789" y="5731"/>
                  </a:lnTo>
                  <a:lnTo>
                    <a:pt x="1978162" y="10145"/>
                  </a:lnTo>
                  <a:lnTo>
                    <a:pt x="2025170" y="15784"/>
                  </a:lnTo>
                  <a:lnTo>
                    <a:pt x="2071795" y="22632"/>
                  </a:lnTo>
                  <a:lnTo>
                    <a:pt x="2118021" y="30672"/>
                  </a:lnTo>
                  <a:lnTo>
                    <a:pt x="2163833" y="39889"/>
                  </a:lnTo>
                  <a:lnTo>
                    <a:pt x="2209214" y="50266"/>
                  </a:lnTo>
                  <a:lnTo>
                    <a:pt x="2254148" y="61787"/>
                  </a:lnTo>
                  <a:lnTo>
                    <a:pt x="2298619" y="74436"/>
                  </a:lnTo>
                  <a:lnTo>
                    <a:pt x="2342610" y="88196"/>
                  </a:lnTo>
                  <a:lnTo>
                    <a:pt x="2386105" y="103051"/>
                  </a:lnTo>
                  <a:lnTo>
                    <a:pt x="2429088" y="118985"/>
                  </a:lnTo>
                  <a:lnTo>
                    <a:pt x="2471544" y="135983"/>
                  </a:lnTo>
                  <a:lnTo>
                    <a:pt x="2513455" y="154027"/>
                  </a:lnTo>
                  <a:lnTo>
                    <a:pt x="2554805" y="173101"/>
                  </a:lnTo>
                  <a:lnTo>
                    <a:pt x="2595579" y="193190"/>
                  </a:lnTo>
                  <a:lnTo>
                    <a:pt x="2635759" y="214277"/>
                  </a:lnTo>
                  <a:lnTo>
                    <a:pt x="2675331" y="236346"/>
                  </a:lnTo>
                  <a:lnTo>
                    <a:pt x="2714277" y="259380"/>
                  </a:lnTo>
                  <a:lnTo>
                    <a:pt x="2752581" y="283364"/>
                  </a:lnTo>
                  <a:lnTo>
                    <a:pt x="2790228" y="308281"/>
                  </a:lnTo>
                  <a:lnTo>
                    <a:pt x="2827201" y="334115"/>
                  </a:lnTo>
                  <a:lnTo>
                    <a:pt x="2863483" y="360850"/>
                  </a:lnTo>
                  <a:lnTo>
                    <a:pt x="2899059" y="388470"/>
                  </a:lnTo>
                  <a:lnTo>
                    <a:pt x="2933913" y="416958"/>
                  </a:lnTo>
                  <a:lnTo>
                    <a:pt x="2968028" y="446298"/>
                  </a:lnTo>
                  <a:lnTo>
                    <a:pt x="3001387" y="476475"/>
                  </a:lnTo>
                  <a:lnTo>
                    <a:pt x="3033976" y="507471"/>
                  </a:lnTo>
                  <a:lnTo>
                    <a:pt x="3065777" y="539271"/>
                  </a:lnTo>
                  <a:lnTo>
                    <a:pt x="3096774" y="571858"/>
                  </a:lnTo>
                  <a:lnTo>
                    <a:pt x="3126952" y="605216"/>
                  </a:lnTo>
                  <a:lnTo>
                    <a:pt x="3156293" y="639329"/>
                  </a:lnTo>
                  <a:lnTo>
                    <a:pt x="3184783" y="674181"/>
                  </a:lnTo>
                  <a:lnTo>
                    <a:pt x="3212403" y="709756"/>
                  </a:lnTo>
                  <a:lnTo>
                    <a:pt x="3239139" y="746037"/>
                  </a:lnTo>
                  <a:lnTo>
                    <a:pt x="3264975" y="783008"/>
                  </a:lnTo>
                  <a:lnTo>
                    <a:pt x="3289893" y="820654"/>
                  </a:lnTo>
                  <a:lnTo>
                    <a:pt x="3313878" y="858957"/>
                  </a:lnTo>
                  <a:lnTo>
                    <a:pt x="3336913" y="897901"/>
                  </a:lnTo>
                  <a:lnTo>
                    <a:pt x="3358983" y="937471"/>
                  </a:lnTo>
                  <a:lnTo>
                    <a:pt x="3380070" y="977650"/>
                  </a:lnTo>
                  <a:lnTo>
                    <a:pt x="3400160" y="1018422"/>
                  </a:lnTo>
                  <a:lnTo>
                    <a:pt x="3419235" y="1059771"/>
                  </a:lnTo>
                  <a:lnTo>
                    <a:pt x="3437280" y="1101680"/>
                  </a:lnTo>
                  <a:lnTo>
                    <a:pt x="3454278" y="1144133"/>
                  </a:lnTo>
                  <a:lnTo>
                    <a:pt x="3470213" y="1187115"/>
                  </a:lnTo>
                  <a:lnTo>
                    <a:pt x="3485069" y="1230608"/>
                  </a:lnTo>
                  <a:lnTo>
                    <a:pt x="3498830" y="1274598"/>
                  </a:lnTo>
                  <a:lnTo>
                    <a:pt x="3511479" y="1319066"/>
                  </a:lnTo>
                  <a:lnTo>
                    <a:pt x="3523000" y="1363998"/>
                  </a:lnTo>
                  <a:lnTo>
                    <a:pt x="3533378" y="1409378"/>
                  </a:lnTo>
                  <a:lnTo>
                    <a:pt x="3542595" y="1455188"/>
                  </a:lnTo>
                  <a:lnTo>
                    <a:pt x="3550636" y="1501412"/>
                  </a:lnTo>
                  <a:lnTo>
                    <a:pt x="3557484" y="1548035"/>
                  </a:lnTo>
                  <a:lnTo>
                    <a:pt x="3563123" y="1595041"/>
                  </a:lnTo>
                  <a:lnTo>
                    <a:pt x="3567538" y="1642412"/>
                  </a:lnTo>
                  <a:lnTo>
                    <a:pt x="3570711" y="1690134"/>
                  </a:lnTo>
                  <a:lnTo>
                    <a:pt x="3572627" y="1738189"/>
                  </a:lnTo>
                  <a:lnTo>
                    <a:pt x="3573269" y="1786561"/>
                  </a:lnTo>
                  <a:lnTo>
                    <a:pt x="3572627" y="1834934"/>
                  </a:lnTo>
                  <a:lnTo>
                    <a:pt x="3570711" y="1882989"/>
                  </a:lnTo>
                  <a:lnTo>
                    <a:pt x="3567538" y="1930710"/>
                  </a:lnTo>
                  <a:lnTo>
                    <a:pt x="3563123" y="1978081"/>
                  </a:lnTo>
                  <a:lnTo>
                    <a:pt x="3557484" y="2025087"/>
                  </a:lnTo>
                  <a:lnTo>
                    <a:pt x="3550636" y="2071710"/>
                  </a:lnTo>
                  <a:lnTo>
                    <a:pt x="3542595" y="2117935"/>
                  </a:lnTo>
                  <a:lnTo>
                    <a:pt x="3533378" y="2163745"/>
                  </a:lnTo>
                  <a:lnTo>
                    <a:pt x="3523000" y="2209124"/>
                  </a:lnTo>
                  <a:lnTo>
                    <a:pt x="3511479" y="2254056"/>
                  </a:lnTo>
                  <a:lnTo>
                    <a:pt x="3498830" y="2298525"/>
                  </a:lnTo>
                  <a:lnTo>
                    <a:pt x="3485069" y="2342514"/>
                  </a:lnTo>
                  <a:lnTo>
                    <a:pt x="3470213" y="2386007"/>
                  </a:lnTo>
                  <a:lnTo>
                    <a:pt x="3454278" y="2428989"/>
                  </a:lnTo>
                  <a:lnTo>
                    <a:pt x="3437280" y="2471443"/>
                  </a:lnTo>
                  <a:lnTo>
                    <a:pt x="3419235" y="2513352"/>
                  </a:lnTo>
                  <a:lnTo>
                    <a:pt x="3400160" y="2554700"/>
                  </a:lnTo>
                  <a:lnTo>
                    <a:pt x="3380070" y="2595472"/>
                  </a:lnTo>
                  <a:lnTo>
                    <a:pt x="3358983" y="2635651"/>
                  </a:lnTo>
                  <a:lnTo>
                    <a:pt x="3336913" y="2675221"/>
                  </a:lnTo>
                  <a:lnTo>
                    <a:pt x="3313878" y="2714166"/>
                  </a:lnTo>
                  <a:lnTo>
                    <a:pt x="3289893" y="2752469"/>
                  </a:lnTo>
                  <a:lnTo>
                    <a:pt x="3264975" y="2790114"/>
                  </a:lnTo>
                  <a:lnTo>
                    <a:pt x="3239139" y="2827085"/>
                  </a:lnTo>
                  <a:lnTo>
                    <a:pt x="3212403" y="2863366"/>
                  </a:lnTo>
                  <a:lnTo>
                    <a:pt x="3184783" y="2898941"/>
                  </a:lnTo>
                  <a:lnTo>
                    <a:pt x="3156293" y="2933793"/>
                  </a:lnTo>
                  <a:lnTo>
                    <a:pt x="3126952" y="2967906"/>
                  </a:lnTo>
                  <a:lnTo>
                    <a:pt x="3096774" y="3001265"/>
                  </a:lnTo>
                  <a:lnTo>
                    <a:pt x="3065777" y="3033852"/>
                  </a:lnTo>
                  <a:lnTo>
                    <a:pt x="3033976" y="3065651"/>
                  </a:lnTo>
                  <a:lnTo>
                    <a:pt x="3001387" y="3096648"/>
                  </a:lnTo>
                  <a:lnTo>
                    <a:pt x="2968028" y="3126824"/>
                  </a:lnTo>
                  <a:lnTo>
                    <a:pt x="2933913" y="3156164"/>
                  </a:lnTo>
                  <a:lnTo>
                    <a:pt x="2899059" y="3184652"/>
                  </a:lnTo>
                  <a:lnTo>
                    <a:pt x="2863483" y="3212272"/>
                  </a:lnTo>
                  <a:lnTo>
                    <a:pt x="2827201" y="3239007"/>
                  </a:lnTo>
                  <a:lnTo>
                    <a:pt x="2790228" y="3264841"/>
                  </a:lnTo>
                  <a:lnTo>
                    <a:pt x="2752581" y="3289758"/>
                  </a:lnTo>
                  <a:lnTo>
                    <a:pt x="2714277" y="3313742"/>
                  </a:lnTo>
                  <a:lnTo>
                    <a:pt x="2675331" y="3336776"/>
                  </a:lnTo>
                  <a:lnTo>
                    <a:pt x="2635759" y="3358845"/>
                  </a:lnTo>
                  <a:lnTo>
                    <a:pt x="2595579" y="3379932"/>
                  </a:lnTo>
                  <a:lnTo>
                    <a:pt x="2554805" y="3400021"/>
                  </a:lnTo>
                  <a:lnTo>
                    <a:pt x="2513455" y="3419095"/>
                  </a:lnTo>
                  <a:lnTo>
                    <a:pt x="2471544" y="3437140"/>
                  </a:lnTo>
                  <a:lnTo>
                    <a:pt x="2429088" y="3454137"/>
                  </a:lnTo>
                  <a:lnTo>
                    <a:pt x="2386105" y="3470071"/>
                  </a:lnTo>
                  <a:lnTo>
                    <a:pt x="2342610" y="3484927"/>
                  </a:lnTo>
                  <a:lnTo>
                    <a:pt x="2298619" y="3498687"/>
                  </a:lnTo>
                  <a:lnTo>
                    <a:pt x="2254148" y="3511335"/>
                  </a:lnTo>
                  <a:lnTo>
                    <a:pt x="2209214" y="3522856"/>
                  </a:lnTo>
                  <a:lnTo>
                    <a:pt x="2163833" y="3533233"/>
                  </a:lnTo>
                  <a:lnTo>
                    <a:pt x="2118021" y="3542450"/>
                  </a:lnTo>
                  <a:lnTo>
                    <a:pt x="2071795" y="3550491"/>
                  </a:lnTo>
                  <a:lnTo>
                    <a:pt x="2025170" y="3557338"/>
                  </a:lnTo>
                  <a:lnTo>
                    <a:pt x="1978162" y="3562978"/>
                  </a:lnTo>
                  <a:lnTo>
                    <a:pt x="1930789" y="3567392"/>
                  </a:lnTo>
                  <a:lnTo>
                    <a:pt x="1883066" y="3570565"/>
                  </a:lnTo>
                  <a:lnTo>
                    <a:pt x="1835009" y="3572481"/>
                  </a:lnTo>
                  <a:lnTo>
                    <a:pt x="1786634" y="3573123"/>
                  </a:lnTo>
                  <a:close/>
                </a:path>
              </a:pathLst>
            </a:custGeom>
            <a:solidFill>
              <a:srgbClr val="4F612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7471474" y="1935013"/>
              <a:ext cx="1773555" cy="1701164"/>
            </a:xfrm>
            <a:custGeom>
              <a:avLst/>
              <a:gdLst/>
              <a:ahLst/>
              <a:cxnLst/>
              <a:rect l="l" t="t" r="r" b="b"/>
              <a:pathLst>
                <a:path w="1773554" h="1701164">
                  <a:moveTo>
                    <a:pt x="1772997" y="1701045"/>
                  </a:moveTo>
                  <a:lnTo>
                    <a:pt x="0" y="1480672"/>
                  </a:lnTo>
                  <a:lnTo>
                    <a:pt x="6794" y="1431559"/>
                  </a:lnTo>
                  <a:lnTo>
                    <a:pt x="14908" y="1382850"/>
                  </a:lnTo>
                  <a:lnTo>
                    <a:pt x="24325" y="1334564"/>
                  </a:lnTo>
                  <a:lnTo>
                    <a:pt x="35027" y="1286723"/>
                  </a:lnTo>
                  <a:lnTo>
                    <a:pt x="46998" y="1239346"/>
                  </a:lnTo>
                  <a:lnTo>
                    <a:pt x="60220" y="1192454"/>
                  </a:lnTo>
                  <a:lnTo>
                    <a:pt x="74677" y="1146068"/>
                  </a:lnTo>
                  <a:lnTo>
                    <a:pt x="90352" y="1100209"/>
                  </a:lnTo>
                  <a:lnTo>
                    <a:pt x="107228" y="1054895"/>
                  </a:lnTo>
                  <a:lnTo>
                    <a:pt x="125287" y="1010149"/>
                  </a:lnTo>
                  <a:lnTo>
                    <a:pt x="144514" y="965990"/>
                  </a:lnTo>
                  <a:lnTo>
                    <a:pt x="164890" y="922439"/>
                  </a:lnTo>
                  <a:lnTo>
                    <a:pt x="186400" y="879516"/>
                  </a:lnTo>
                  <a:lnTo>
                    <a:pt x="209025" y="837242"/>
                  </a:lnTo>
                  <a:lnTo>
                    <a:pt x="232750" y="795637"/>
                  </a:lnTo>
                  <a:lnTo>
                    <a:pt x="257557" y="754722"/>
                  </a:lnTo>
                  <a:lnTo>
                    <a:pt x="283429" y="714517"/>
                  </a:lnTo>
                  <a:lnTo>
                    <a:pt x="310350" y="675042"/>
                  </a:lnTo>
                  <a:lnTo>
                    <a:pt x="338302" y="636319"/>
                  </a:lnTo>
                  <a:lnTo>
                    <a:pt x="367268" y="598367"/>
                  </a:lnTo>
                  <a:lnTo>
                    <a:pt x="397232" y="561207"/>
                  </a:lnTo>
                  <a:lnTo>
                    <a:pt x="428176" y="524859"/>
                  </a:lnTo>
                  <a:lnTo>
                    <a:pt x="460084" y="489344"/>
                  </a:lnTo>
                  <a:lnTo>
                    <a:pt x="492938" y="454683"/>
                  </a:lnTo>
                  <a:lnTo>
                    <a:pt x="526723" y="420895"/>
                  </a:lnTo>
                  <a:lnTo>
                    <a:pt x="561419" y="388001"/>
                  </a:lnTo>
                  <a:lnTo>
                    <a:pt x="597012" y="356022"/>
                  </a:lnTo>
                  <a:lnTo>
                    <a:pt x="633484" y="324978"/>
                  </a:lnTo>
                  <a:lnTo>
                    <a:pt x="670817" y="294890"/>
                  </a:lnTo>
                  <a:lnTo>
                    <a:pt x="708996" y="265777"/>
                  </a:lnTo>
                  <a:lnTo>
                    <a:pt x="748002" y="237661"/>
                  </a:lnTo>
                  <a:lnTo>
                    <a:pt x="787819" y="210562"/>
                  </a:lnTo>
                  <a:lnTo>
                    <a:pt x="828431" y="184501"/>
                  </a:lnTo>
                  <a:lnTo>
                    <a:pt x="869820" y="159497"/>
                  </a:lnTo>
                  <a:lnTo>
                    <a:pt x="911969" y="135571"/>
                  </a:lnTo>
                  <a:lnTo>
                    <a:pt x="954861" y="112744"/>
                  </a:lnTo>
                  <a:lnTo>
                    <a:pt x="998480" y="91036"/>
                  </a:lnTo>
                  <a:lnTo>
                    <a:pt x="1042808" y="70468"/>
                  </a:lnTo>
                  <a:lnTo>
                    <a:pt x="1087828" y="51059"/>
                  </a:lnTo>
                  <a:lnTo>
                    <a:pt x="1133524" y="32832"/>
                  </a:lnTo>
                  <a:lnTo>
                    <a:pt x="1179878" y="15805"/>
                  </a:lnTo>
                  <a:lnTo>
                    <a:pt x="1226874" y="0"/>
                  </a:lnTo>
                  <a:lnTo>
                    <a:pt x="1772997" y="1701045"/>
                  </a:lnTo>
                  <a:close/>
                </a:path>
              </a:pathLst>
            </a:custGeom>
            <a:solidFill>
              <a:srgbClr val="2440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8698349" y="1906898"/>
              <a:ext cx="546735" cy="1729739"/>
            </a:xfrm>
            <a:custGeom>
              <a:avLst/>
              <a:gdLst/>
              <a:ahLst/>
              <a:cxnLst/>
              <a:rect l="l" t="t" r="r" b="b"/>
              <a:pathLst>
                <a:path w="546734" h="1729739">
                  <a:moveTo>
                    <a:pt x="546122" y="1729161"/>
                  </a:moveTo>
                  <a:lnTo>
                    <a:pt x="0" y="28114"/>
                  </a:lnTo>
                  <a:lnTo>
                    <a:pt x="24074" y="20573"/>
                  </a:lnTo>
                  <a:lnTo>
                    <a:pt x="48251" y="13373"/>
                  </a:lnTo>
                  <a:lnTo>
                    <a:pt x="72528" y="6515"/>
                  </a:lnTo>
                  <a:lnTo>
                    <a:pt x="96900" y="0"/>
                  </a:lnTo>
                  <a:lnTo>
                    <a:pt x="546122" y="1729161"/>
                  </a:lnTo>
                  <a:close/>
                </a:path>
              </a:pathLst>
            </a:custGeom>
            <a:solidFill>
              <a:srgbClr val="C0504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8795247" y="1858159"/>
              <a:ext cx="449580" cy="1778000"/>
            </a:xfrm>
            <a:custGeom>
              <a:avLst/>
              <a:gdLst/>
              <a:ahLst/>
              <a:cxnLst/>
              <a:rect l="l" t="t" r="r" b="b"/>
              <a:pathLst>
                <a:path w="449579" h="1778000">
                  <a:moveTo>
                    <a:pt x="449224" y="1777899"/>
                  </a:moveTo>
                  <a:lnTo>
                    <a:pt x="0" y="48738"/>
                  </a:lnTo>
                  <a:lnTo>
                    <a:pt x="54065" y="35589"/>
                  </a:lnTo>
                  <a:lnTo>
                    <a:pt x="108493" y="24133"/>
                  </a:lnTo>
                  <a:lnTo>
                    <a:pt x="163245" y="14378"/>
                  </a:lnTo>
                  <a:lnTo>
                    <a:pt x="218281" y="6331"/>
                  </a:lnTo>
                  <a:lnTo>
                    <a:pt x="273561" y="0"/>
                  </a:lnTo>
                  <a:lnTo>
                    <a:pt x="449224" y="1777899"/>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9068808" y="1852031"/>
              <a:ext cx="175895" cy="1784350"/>
            </a:xfrm>
            <a:custGeom>
              <a:avLst/>
              <a:gdLst/>
              <a:ahLst/>
              <a:cxnLst/>
              <a:rect l="l" t="t" r="r" b="b"/>
              <a:pathLst>
                <a:path w="175895" h="1784350">
                  <a:moveTo>
                    <a:pt x="175663" y="1784027"/>
                  </a:moveTo>
                  <a:lnTo>
                    <a:pt x="0" y="6126"/>
                  </a:lnTo>
                  <a:lnTo>
                    <a:pt x="20127" y="4252"/>
                  </a:lnTo>
                  <a:lnTo>
                    <a:pt x="40274" y="2607"/>
                  </a:lnTo>
                  <a:lnTo>
                    <a:pt x="60438" y="1189"/>
                  </a:lnTo>
                  <a:lnTo>
                    <a:pt x="80618" y="0"/>
                  </a:lnTo>
                  <a:lnTo>
                    <a:pt x="175663" y="1784027"/>
                  </a:lnTo>
                  <a:close/>
                </a:path>
              </a:pathLst>
            </a:custGeom>
            <a:solidFill>
              <a:srgbClr val="F7954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9149426" y="1849760"/>
              <a:ext cx="95250" cy="1786889"/>
            </a:xfrm>
            <a:custGeom>
              <a:avLst/>
              <a:gdLst/>
              <a:ahLst/>
              <a:cxnLst/>
              <a:rect l="l" t="t" r="r" b="b"/>
              <a:pathLst>
                <a:path w="95250" h="1786889">
                  <a:moveTo>
                    <a:pt x="95045" y="1786299"/>
                  </a:moveTo>
                  <a:lnTo>
                    <a:pt x="0" y="2271"/>
                  </a:lnTo>
                  <a:lnTo>
                    <a:pt x="16152" y="1483"/>
                  </a:lnTo>
                  <a:lnTo>
                    <a:pt x="32311" y="842"/>
                  </a:lnTo>
                  <a:lnTo>
                    <a:pt x="48474" y="348"/>
                  </a:lnTo>
                  <a:lnTo>
                    <a:pt x="64642" y="0"/>
                  </a:lnTo>
                  <a:lnTo>
                    <a:pt x="95045" y="1786299"/>
                  </a:lnTo>
                  <a:close/>
                </a:path>
              </a:pathLst>
            </a:custGeom>
            <a:solidFill>
              <a:srgbClr val="7E7E7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9214069" y="1849502"/>
              <a:ext cx="30480" cy="1786889"/>
            </a:xfrm>
            <a:custGeom>
              <a:avLst/>
              <a:gdLst/>
              <a:ahLst/>
              <a:cxnLst/>
              <a:rect l="l" t="t" r="r" b="b"/>
              <a:pathLst>
                <a:path w="30479" h="1786889">
                  <a:moveTo>
                    <a:pt x="30402" y="1786557"/>
                  </a:moveTo>
                  <a:lnTo>
                    <a:pt x="0" y="258"/>
                  </a:lnTo>
                  <a:lnTo>
                    <a:pt x="7599" y="145"/>
                  </a:lnTo>
                  <a:lnTo>
                    <a:pt x="15199" y="64"/>
                  </a:lnTo>
                  <a:lnTo>
                    <a:pt x="22800" y="16"/>
                  </a:lnTo>
                  <a:lnTo>
                    <a:pt x="30401" y="0"/>
                  </a:lnTo>
                  <a:lnTo>
                    <a:pt x="30402" y="1786557"/>
                  </a:lnTo>
                  <a:close/>
                </a:path>
              </a:pathLst>
            </a:custGeom>
            <a:solidFill>
              <a:srgbClr val="D6E3BC"/>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8183864" y="1835301"/>
              <a:ext cx="562610" cy="85725"/>
            </a:xfrm>
            <a:custGeom>
              <a:avLst/>
              <a:gdLst/>
              <a:ahLst/>
              <a:cxnLst/>
              <a:rect l="l" t="t" r="r" b="b"/>
              <a:pathLst>
                <a:path w="562609" h="85725">
                  <a:moveTo>
                    <a:pt x="562346" y="85336"/>
                  </a:moveTo>
                  <a:lnTo>
                    <a:pt x="57911" y="0"/>
                  </a:lnTo>
                  <a:lnTo>
                    <a:pt x="0" y="0"/>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8221963" y="1105344"/>
              <a:ext cx="708660" cy="771525"/>
            </a:xfrm>
            <a:custGeom>
              <a:avLst/>
              <a:gdLst/>
              <a:ahLst/>
              <a:cxnLst/>
              <a:rect l="l" t="t" r="r" b="b"/>
              <a:pathLst>
                <a:path w="708659" h="771525">
                  <a:moveTo>
                    <a:pt x="708664" y="771118"/>
                  </a:moveTo>
                  <a:lnTo>
                    <a:pt x="57912" y="0"/>
                  </a:lnTo>
                  <a:lnTo>
                    <a:pt x="0" y="0"/>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9108926" y="1740818"/>
              <a:ext cx="1030605" cy="114300"/>
            </a:xfrm>
            <a:custGeom>
              <a:avLst/>
              <a:gdLst/>
              <a:ahLst/>
              <a:cxnLst/>
              <a:rect l="l" t="t" r="r" b="b"/>
              <a:pathLst>
                <a:path w="1030604" h="114300">
                  <a:moveTo>
                    <a:pt x="0" y="114296"/>
                  </a:moveTo>
                  <a:lnTo>
                    <a:pt x="972317" y="0"/>
                  </a:lnTo>
                  <a:lnTo>
                    <a:pt x="1030230" y="0"/>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9182076" y="1446702"/>
              <a:ext cx="0" cy="403860"/>
            </a:xfrm>
            <a:custGeom>
              <a:avLst/>
              <a:gdLst/>
              <a:ahLst/>
              <a:cxnLst/>
              <a:rect l="l" t="t" r="r" b="b"/>
              <a:pathLst>
                <a:path h="403860">
                  <a:moveTo>
                    <a:pt x="0" y="403851"/>
                  </a:moveTo>
                  <a:lnTo>
                    <a:pt x="0" y="56386"/>
                  </a:lnTo>
                  <a:lnTo>
                    <a:pt x="0" y="0"/>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9229320" y="1180016"/>
              <a:ext cx="692150" cy="669290"/>
            </a:xfrm>
            <a:custGeom>
              <a:avLst/>
              <a:gdLst/>
              <a:ahLst/>
              <a:cxnLst/>
              <a:rect l="l" t="t" r="r" b="b"/>
              <a:pathLst>
                <a:path w="692150" h="669289">
                  <a:moveTo>
                    <a:pt x="0" y="669006"/>
                  </a:moveTo>
                  <a:lnTo>
                    <a:pt x="633982" y="0"/>
                  </a:lnTo>
                  <a:lnTo>
                    <a:pt x="691894" y="0"/>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6" name="object 16"/>
          <p:cNvSpPr txBox="1"/>
          <p:nvPr/>
        </p:nvSpPr>
        <p:spPr>
          <a:xfrm>
            <a:off x="8917428" y="3979315"/>
            <a:ext cx="1040130" cy="457834"/>
          </a:xfrm>
          <a:prstGeom prst="rect">
            <a:avLst/>
          </a:prstGeom>
        </p:spPr>
        <p:txBody>
          <a:bodyPr vert="horz" wrap="square" lIns="0" tIns="8255" rIns="0" bIns="0" rtlCol="0">
            <a:spAutoFit/>
          </a:bodyPr>
          <a:lstStyle/>
          <a:p>
            <a:pPr marL="297180" marR="5080" lvl="0" indent="-285115" defTabSz="914400" eaLnBrk="1" fontAlgn="auto" latinLnBrk="0" hangingPunct="1">
              <a:lnSpc>
                <a:spcPct val="102099"/>
              </a:lnSpc>
              <a:spcBef>
                <a:spcPts val="65"/>
              </a:spcBef>
              <a:spcAft>
                <a:spcPts val="0"/>
              </a:spcAft>
              <a:buClrTx/>
              <a:buSzTx/>
              <a:buFontTx/>
              <a:buNone/>
              <a:tabLst/>
              <a:defRPr/>
            </a:pPr>
            <a:r>
              <a:rPr kumimoji="0" sz="1400" b="1" i="0" u="none" strike="noStrike" kern="0" cap="none" spc="0" normalizeH="0" baseline="0" noProof="0" dirty="0">
                <a:ln>
                  <a:noFill/>
                </a:ln>
                <a:solidFill>
                  <a:srgbClr val="FFFFFF"/>
                </a:solidFill>
                <a:effectLst/>
                <a:uLnTx/>
                <a:uFillTx/>
                <a:latin typeface="Calibri"/>
                <a:cs typeface="Calibri"/>
              </a:rPr>
              <a:t>Rate</a:t>
            </a:r>
            <a:r>
              <a:rPr kumimoji="0" sz="1400" b="1" i="0" u="none" strike="noStrike" kern="0" cap="none" spc="-55" normalizeH="0" baseline="0" noProof="0" dirty="0">
                <a:ln>
                  <a:noFill/>
                </a:ln>
                <a:solidFill>
                  <a:srgbClr val="FFFFFF"/>
                </a:solidFill>
                <a:effectLst/>
                <a:uLnTx/>
                <a:uFillTx/>
                <a:latin typeface="Calibri"/>
                <a:cs typeface="Calibri"/>
              </a:rPr>
              <a:t> </a:t>
            </a:r>
            <a:r>
              <a:rPr kumimoji="0" sz="1400" b="1" i="0" u="none" strike="noStrike" kern="0" cap="none" spc="-10" normalizeH="0" baseline="0" noProof="0" dirty="0">
                <a:ln>
                  <a:noFill/>
                </a:ln>
                <a:solidFill>
                  <a:srgbClr val="FFFFFF"/>
                </a:solidFill>
                <a:effectLst/>
                <a:uLnTx/>
                <a:uFillTx/>
                <a:latin typeface="Calibri"/>
                <a:cs typeface="Calibri"/>
              </a:rPr>
              <a:t>Revenue 77.0%</a:t>
            </a:r>
            <a:endParaRPr kumimoji="0" sz="1400" b="0" i="0" u="none" strike="noStrike" kern="0" cap="none" spc="0" normalizeH="0" baseline="0" noProof="0">
              <a:ln>
                <a:noFill/>
              </a:ln>
              <a:solidFill>
                <a:sysClr val="windowText" lastClr="000000"/>
              </a:solidFill>
              <a:effectLst/>
              <a:uLnTx/>
              <a:uFillTx/>
              <a:latin typeface="Calibri"/>
              <a:cs typeface="Calibri"/>
            </a:endParaRPr>
          </a:p>
        </p:txBody>
      </p:sp>
      <p:sp>
        <p:nvSpPr>
          <p:cNvPr id="24" name="object 24"/>
          <p:cNvSpPr txBox="1">
            <a:spLocks noGrp="1"/>
          </p:cNvSpPr>
          <p:nvPr>
            <p:ph type="sldNum" sz="quarter" idx="7"/>
          </p:nvPr>
        </p:nvSpPr>
        <p:spPr>
          <a:prstGeom prst="rect">
            <a:avLst/>
          </a:prstGeom>
        </p:spPr>
        <p:txBody>
          <a:bodyPr vert="horz" wrap="square" lIns="0" tIns="13970" rIns="0" bIns="0" rtlCol="0">
            <a:spAutoFit/>
          </a:bodyPr>
          <a:lstStyle/>
          <a:p>
            <a:pPr marL="38100" marR="0" lvl="0" indent="0" defTabSz="914400" eaLnBrk="1" fontAlgn="auto" latinLnBrk="0" hangingPunct="1">
              <a:lnSpc>
                <a:spcPct val="100000"/>
              </a:lnSpc>
              <a:spcBef>
                <a:spcPts val="110"/>
              </a:spcBef>
              <a:spcAft>
                <a:spcPts val="0"/>
              </a:spcAft>
              <a:buClrTx/>
              <a:buSzTx/>
              <a:buFontTx/>
              <a:buNone/>
              <a:tabLst/>
              <a:defRPr/>
            </a:pPr>
            <a:fld id="{81D60167-4931-47E6-BA6A-407CBD079E47}" type="slidenum">
              <a:rPr kumimoji="0" sz="1800" b="1" i="0" u="none" strike="noStrike" kern="0" cap="none" spc="-50" normalizeH="0" baseline="0" noProof="0" dirty="0">
                <a:ln>
                  <a:noFill/>
                </a:ln>
                <a:solidFill>
                  <a:prstClr val="black"/>
                </a:solidFill>
                <a:effectLst/>
                <a:uLnTx/>
                <a:uFillTx/>
                <a:latin typeface="Century Gothic"/>
              </a:rPr>
              <a:pPr marL="38100" marR="0" lvl="0" indent="0" defTabSz="914400" eaLnBrk="1" fontAlgn="auto" latinLnBrk="0" hangingPunct="1">
                <a:lnSpc>
                  <a:spcPct val="100000"/>
                </a:lnSpc>
                <a:spcBef>
                  <a:spcPts val="110"/>
                </a:spcBef>
                <a:spcAft>
                  <a:spcPts val="0"/>
                </a:spcAft>
                <a:buClrTx/>
                <a:buSzTx/>
                <a:buFontTx/>
                <a:buNone/>
                <a:tabLst/>
                <a:defRPr/>
              </a:pPr>
              <a:t>20</a:t>
            </a:fld>
            <a:endParaRPr kumimoji="0" sz="1800" b="1" i="0" u="none" strike="noStrike" kern="0" cap="none" spc="-50" normalizeH="0" baseline="0" noProof="0" dirty="0">
              <a:ln>
                <a:noFill/>
              </a:ln>
              <a:solidFill>
                <a:prstClr val="black"/>
              </a:solidFill>
              <a:effectLst/>
              <a:uLnTx/>
              <a:uFillTx/>
              <a:latin typeface="Century Gothic"/>
            </a:endParaRPr>
          </a:p>
        </p:txBody>
      </p:sp>
      <p:sp>
        <p:nvSpPr>
          <p:cNvPr id="17" name="object 17"/>
          <p:cNvSpPr txBox="1"/>
          <p:nvPr/>
        </p:nvSpPr>
        <p:spPr>
          <a:xfrm>
            <a:off x="7915111" y="2682331"/>
            <a:ext cx="699135" cy="457834"/>
          </a:xfrm>
          <a:prstGeom prst="rect">
            <a:avLst/>
          </a:prstGeom>
        </p:spPr>
        <p:txBody>
          <a:bodyPr vert="horz" wrap="square" lIns="0" tIns="8255" rIns="0" bIns="0" rtlCol="0">
            <a:spAutoFit/>
          </a:bodyPr>
          <a:lstStyle/>
          <a:p>
            <a:pPr marL="127000" marR="5080" lvl="0" indent="-114300" defTabSz="914400" eaLnBrk="1" fontAlgn="auto" latinLnBrk="0" hangingPunct="1">
              <a:lnSpc>
                <a:spcPct val="102099"/>
              </a:lnSpc>
              <a:spcBef>
                <a:spcPts val="65"/>
              </a:spcBef>
              <a:spcAft>
                <a:spcPts val="0"/>
              </a:spcAft>
              <a:buClrTx/>
              <a:buSzTx/>
              <a:buFontTx/>
              <a:buNone/>
              <a:tabLst/>
              <a:defRPr/>
            </a:pPr>
            <a:r>
              <a:rPr kumimoji="0" sz="1400" b="1" i="0" u="none" strike="noStrike" kern="0" cap="none" spc="0" normalizeH="0" baseline="0" noProof="0" dirty="0">
                <a:ln>
                  <a:noFill/>
                </a:ln>
                <a:solidFill>
                  <a:srgbClr val="FFFFFF"/>
                </a:solidFill>
                <a:effectLst/>
                <a:uLnTx/>
                <a:uFillTx/>
                <a:latin typeface="Calibri"/>
                <a:cs typeface="Calibri"/>
              </a:rPr>
              <a:t>GSA</a:t>
            </a:r>
            <a:r>
              <a:rPr kumimoji="0" sz="1400" b="1" i="0" u="none" strike="noStrike" kern="0" cap="none" spc="-30" normalizeH="0" baseline="0" noProof="0" dirty="0">
                <a:ln>
                  <a:noFill/>
                </a:ln>
                <a:solidFill>
                  <a:srgbClr val="FFFFFF"/>
                </a:solidFill>
                <a:effectLst/>
                <a:uLnTx/>
                <a:uFillTx/>
                <a:latin typeface="Calibri"/>
                <a:cs typeface="Calibri"/>
              </a:rPr>
              <a:t> </a:t>
            </a:r>
            <a:r>
              <a:rPr kumimoji="0" sz="1400" b="1" i="0" u="none" strike="noStrike" kern="0" cap="none" spc="-20" normalizeH="0" baseline="0" noProof="0" dirty="0">
                <a:ln>
                  <a:noFill/>
                </a:ln>
                <a:solidFill>
                  <a:srgbClr val="FFFFFF"/>
                </a:solidFill>
                <a:effectLst/>
                <a:uLnTx/>
                <a:uFillTx/>
                <a:latin typeface="Calibri"/>
                <a:cs typeface="Calibri"/>
              </a:rPr>
              <a:t>Fees </a:t>
            </a:r>
            <a:r>
              <a:rPr kumimoji="0" sz="1400" b="1" i="0" u="none" strike="noStrike" kern="0" cap="none" spc="-10" normalizeH="0" baseline="0" noProof="0" dirty="0">
                <a:ln>
                  <a:noFill/>
                </a:ln>
                <a:solidFill>
                  <a:srgbClr val="FFFFFF"/>
                </a:solidFill>
                <a:effectLst/>
                <a:uLnTx/>
                <a:uFillTx/>
                <a:latin typeface="Calibri"/>
                <a:cs typeface="Calibri"/>
              </a:rPr>
              <a:t>18.1%</a:t>
            </a:r>
            <a:endParaRPr kumimoji="0" sz="1400" b="0" i="0" u="none" strike="noStrike" kern="0" cap="none" spc="0" normalizeH="0" baseline="0" noProof="0">
              <a:ln>
                <a:noFill/>
              </a:ln>
              <a:solidFill>
                <a:sysClr val="windowText" lastClr="000000"/>
              </a:solidFill>
              <a:effectLst/>
              <a:uLnTx/>
              <a:uFillTx/>
              <a:latin typeface="Calibri"/>
              <a:cs typeface="Calibri"/>
            </a:endParaRPr>
          </a:p>
        </p:txBody>
      </p:sp>
      <p:sp>
        <p:nvSpPr>
          <p:cNvPr id="18" name="object 18"/>
          <p:cNvSpPr txBox="1"/>
          <p:nvPr/>
        </p:nvSpPr>
        <p:spPr>
          <a:xfrm>
            <a:off x="6766288" y="1406387"/>
            <a:ext cx="1468120" cy="673735"/>
          </a:xfrm>
          <a:prstGeom prst="rect">
            <a:avLst/>
          </a:prstGeom>
        </p:spPr>
        <p:txBody>
          <a:bodyPr vert="horz" wrap="square" lIns="0" tIns="8890" rIns="0" bIns="0" rtlCol="0">
            <a:spAutoFit/>
          </a:bodyPr>
          <a:lstStyle/>
          <a:p>
            <a:pPr marL="12700" marR="5080" lvl="0" indent="0" algn="ctr" defTabSz="914400" eaLnBrk="1" fontAlgn="auto" latinLnBrk="0" hangingPunct="1">
              <a:lnSpc>
                <a:spcPct val="101800"/>
              </a:lnSpc>
              <a:spcBef>
                <a:spcPts val="70"/>
              </a:spcBef>
              <a:spcAft>
                <a:spcPts val="0"/>
              </a:spcAft>
              <a:buClrTx/>
              <a:buSzTx/>
              <a:buFontTx/>
              <a:buNone/>
              <a:tabLst/>
              <a:defRPr/>
            </a:pPr>
            <a:r>
              <a:rPr kumimoji="0" sz="1400" b="1" i="0" u="none" strike="noStrike" kern="0" cap="none" spc="0" normalizeH="0" baseline="0" noProof="0" dirty="0">
                <a:ln>
                  <a:noFill/>
                </a:ln>
                <a:solidFill>
                  <a:sysClr val="windowText" lastClr="000000"/>
                </a:solidFill>
                <a:effectLst/>
                <a:uLnTx/>
                <a:uFillTx/>
                <a:latin typeface="Calibri"/>
                <a:cs typeface="Calibri"/>
              </a:rPr>
              <a:t>Bulk</a:t>
            </a:r>
            <a:r>
              <a:rPr kumimoji="0" sz="1400" b="1" i="0" u="none" strike="noStrike" kern="0" cap="none" spc="-35" normalizeH="0" baseline="0" noProof="0" dirty="0">
                <a:ln>
                  <a:noFill/>
                </a:ln>
                <a:solidFill>
                  <a:sysClr val="windowText" lastClr="000000"/>
                </a:solidFill>
                <a:effectLst/>
                <a:uLnTx/>
                <a:uFillTx/>
                <a:latin typeface="Calibri"/>
                <a:cs typeface="Calibri"/>
              </a:rPr>
              <a:t> </a:t>
            </a:r>
            <a:r>
              <a:rPr kumimoji="0" sz="1400" b="1" i="0" u="none" strike="noStrike" kern="0" cap="none" spc="-25" normalizeH="0" baseline="0" noProof="0" dirty="0">
                <a:ln>
                  <a:noFill/>
                </a:ln>
                <a:solidFill>
                  <a:sysClr val="windowText" lastClr="000000"/>
                </a:solidFill>
                <a:effectLst/>
                <a:uLnTx/>
                <a:uFillTx/>
                <a:latin typeface="Calibri"/>
                <a:cs typeface="Calibri"/>
              </a:rPr>
              <a:t>and </a:t>
            </a:r>
            <a:r>
              <a:rPr kumimoji="0" sz="1400" b="1" i="0" u="none" strike="noStrike" kern="0" cap="none" spc="0" normalizeH="0" baseline="0" noProof="0" dirty="0">
                <a:ln>
                  <a:noFill/>
                </a:ln>
                <a:solidFill>
                  <a:sysClr val="windowText" lastClr="000000"/>
                </a:solidFill>
                <a:effectLst/>
                <a:uLnTx/>
                <a:uFillTx/>
                <a:latin typeface="Calibri"/>
                <a:cs typeface="Calibri"/>
              </a:rPr>
              <a:t>Construction</a:t>
            </a:r>
            <a:r>
              <a:rPr kumimoji="0" sz="1400" b="1" i="0" u="none" strike="noStrike" kern="0" cap="none" spc="-45" normalizeH="0" baseline="0" noProof="0" dirty="0">
                <a:ln>
                  <a:noFill/>
                </a:ln>
                <a:solidFill>
                  <a:sysClr val="windowText" lastClr="000000"/>
                </a:solidFill>
                <a:effectLst/>
                <a:uLnTx/>
                <a:uFillTx/>
                <a:latin typeface="Calibri"/>
                <a:cs typeface="Calibri"/>
              </a:rPr>
              <a:t> </a:t>
            </a:r>
            <a:r>
              <a:rPr kumimoji="0" sz="1400" b="1" i="0" u="none" strike="noStrike" kern="0" cap="none" spc="-20" normalizeH="0" baseline="0" noProof="0" dirty="0">
                <a:ln>
                  <a:noFill/>
                </a:ln>
                <a:solidFill>
                  <a:sysClr val="windowText" lastClr="000000"/>
                </a:solidFill>
                <a:effectLst/>
                <a:uLnTx/>
                <a:uFillTx/>
                <a:latin typeface="Calibri"/>
                <a:cs typeface="Calibri"/>
              </a:rPr>
              <a:t>Water 0.9%</a:t>
            </a:r>
            <a:endParaRPr kumimoji="0" sz="1400" b="0" i="0" u="none" strike="noStrike" kern="0" cap="none" spc="0" normalizeH="0" baseline="0" noProof="0">
              <a:ln>
                <a:noFill/>
              </a:ln>
              <a:solidFill>
                <a:sysClr val="windowText" lastClr="000000"/>
              </a:solidFill>
              <a:effectLst/>
              <a:uLnTx/>
              <a:uFillTx/>
              <a:latin typeface="Calibri"/>
              <a:cs typeface="Calibri"/>
            </a:endParaRPr>
          </a:p>
        </p:txBody>
      </p:sp>
      <p:sp>
        <p:nvSpPr>
          <p:cNvPr id="19" name="object 19"/>
          <p:cNvSpPr txBox="1"/>
          <p:nvPr/>
        </p:nvSpPr>
        <p:spPr>
          <a:xfrm>
            <a:off x="6866255" y="820554"/>
            <a:ext cx="1452245" cy="457834"/>
          </a:xfrm>
          <a:prstGeom prst="rect">
            <a:avLst/>
          </a:prstGeom>
        </p:spPr>
        <p:txBody>
          <a:bodyPr vert="horz" wrap="square" lIns="0" tIns="8255" rIns="0" bIns="0" rtlCol="0">
            <a:spAutoFit/>
          </a:bodyPr>
          <a:lstStyle/>
          <a:p>
            <a:pPr marL="547370" marR="5080" lvl="0" indent="-535305" defTabSz="914400" eaLnBrk="1" fontAlgn="auto" latinLnBrk="0" hangingPunct="1">
              <a:lnSpc>
                <a:spcPct val="102099"/>
              </a:lnSpc>
              <a:spcBef>
                <a:spcPts val="65"/>
              </a:spcBef>
              <a:spcAft>
                <a:spcPts val="0"/>
              </a:spcAft>
              <a:buClrTx/>
              <a:buSzTx/>
              <a:buFontTx/>
              <a:buNone/>
              <a:tabLst/>
              <a:defRPr/>
            </a:pPr>
            <a:r>
              <a:rPr kumimoji="0" sz="1400" b="1" i="0" u="none" strike="noStrike" kern="0" cap="none" spc="-10" normalizeH="0" baseline="0" noProof="0" dirty="0">
                <a:ln>
                  <a:noFill/>
                </a:ln>
                <a:solidFill>
                  <a:srgbClr val="404040"/>
                </a:solidFill>
                <a:effectLst/>
                <a:uLnTx/>
                <a:uFillTx/>
                <a:latin typeface="Calibri"/>
                <a:cs typeface="Calibri"/>
              </a:rPr>
              <a:t>Miscellaneous</a:t>
            </a:r>
            <a:r>
              <a:rPr kumimoji="0" sz="1400" b="1" i="0" u="none" strike="noStrike" kern="0" cap="none" spc="45" normalizeH="0" baseline="0" noProof="0" dirty="0">
                <a:ln>
                  <a:noFill/>
                </a:ln>
                <a:solidFill>
                  <a:srgbClr val="404040"/>
                </a:solidFill>
                <a:effectLst/>
                <a:uLnTx/>
                <a:uFillTx/>
                <a:latin typeface="Calibri"/>
                <a:cs typeface="Calibri"/>
              </a:rPr>
              <a:t> </a:t>
            </a:r>
            <a:r>
              <a:rPr kumimoji="0" sz="1400" b="1" i="0" u="none" strike="noStrike" kern="0" cap="none" spc="-20" normalizeH="0" baseline="0" noProof="0" dirty="0">
                <a:ln>
                  <a:noFill/>
                </a:ln>
                <a:solidFill>
                  <a:srgbClr val="404040"/>
                </a:solidFill>
                <a:effectLst/>
                <a:uLnTx/>
                <a:uFillTx/>
                <a:latin typeface="Calibri"/>
                <a:cs typeface="Calibri"/>
              </a:rPr>
              <a:t>Fees 2.5%</a:t>
            </a:r>
            <a:endParaRPr kumimoji="0" sz="1400" b="0" i="0" u="none" strike="noStrike" kern="0" cap="none" spc="0" normalizeH="0" baseline="0" noProof="0">
              <a:ln>
                <a:noFill/>
              </a:ln>
              <a:solidFill>
                <a:sysClr val="windowText" lastClr="000000"/>
              </a:solidFill>
              <a:effectLst/>
              <a:uLnTx/>
              <a:uFillTx/>
              <a:latin typeface="Calibri"/>
              <a:cs typeface="Calibri"/>
            </a:endParaRPr>
          </a:p>
        </p:txBody>
      </p:sp>
      <p:sp>
        <p:nvSpPr>
          <p:cNvPr id="20" name="object 20"/>
          <p:cNvSpPr txBox="1"/>
          <p:nvPr/>
        </p:nvSpPr>
        <p:spPr>
          <a:xfrm>
            <a:off x="10202888" y="1519020"/>
            <a:ext cx="1264285" cy="457834"/>
          </a:xfrm>
          <a:prstGeom prst="rect">
            <a:avLst/>
          </a:prstGeom>
        </p:spPr>
        <p:txBody>
          <a:bodyPr vert="horz" wrap="square" lIns="0" tIns="8255" rIns="0" bIns="0" rtlCol="0">
            <a:spAutoFit/>
          </a:bodyPr>
          <a:lstStyle/>
          <a:p>
            <a:pPr marL="452755" marR="5080" lvl="0" indent="-440690" defTabSz="914400" eaLnBrk="1" fontAlgn="auto" latinLnBrk="0" hangingPunct="1">
              <a:lnSpc>
                <a:spcPct val="102099"/>
              </a:lnSpc>
              <a:spcBef>
                <a:spcPts val="65"/>
              </a:spcBef>
              <a:spcAft>
                <a:spcPts val="0"/>
              </a:spcAft>
              <a:buClrTx/>
              <a:buSzTx/>
              <a:buFontTx/>
              <a:buNone/>
              <a:tabLst/>
              <a:defRPr/>
            </a:pPr>
            <a:r>
              <a:rPr kumimoji="0" sz="1400" b="1" i="0" u="none" strike="noStrike" kern="0" cap="none" spc="-10" normalizeH="0" baseline="0" noProof="0" dirty="0">
                <a:ln>
                  <a:noFill/>
                </a:ln>
                <a:solidFill>
                  <a:srgbClr val="404040"/>
                </a:solidFill>
                <a:effectLst/>
                <a:uLnTx/>
                <a:uFillTx/>
                <a:latin typeface="Calibri"/>
                <a:cs typeface="Calibri"/>
              </a:rPr>
              <a:t>Interest</a:t>
            </a:r>
            <a:r>
              <a:rPr kumimoji="0" sz="1400" b="1" i="0" u="none" strike="noStrike" kern="0" cap="none" spc="-40" normalizeH="0" baseline="0" noProof="0" dirty="0">
                <a:ln>
                  <a:noFill/>
                </a:ln>
                <a:solidFill>
                  <a:srgbClr val="404040"/>
                </a:solidFill>
                <a:effectLst/>
                <a:uLnTx/>
                <a:uFillTx/>
                <a:latin typeface="Calibri"/>
                <a:cs typeface="Calibri"/>
              </a:rPr>
              <a:t> </a:t>
            </a:r>
            <a:r>
              <a:rPr kumimoji="0" sz="1400" b="1" i="0" u="none" strike="noStrike" kern="0" cap="none" spc="-10" normalizeH="0" baseline="0" noProof="0" dirty="0">
                <a:ln>
                  <a:noFill/>
                </a:ln>
                <a:solidFill>
                  <a:srgbClr val="404040"/>
                </a:solidFill>
                <a:effectLst/>
                <a:uLnTx/>
                <a:uFillTx/>
                <a:latin typeface="Calibri"/>
                <a:cs typeface="Calibri"/>
              </a:rPr>
              <a:t>Earnings </a:t>
            </a:r>
            <a:r>
              <a:rPr kumimoji="0" sz="1400" b="1" i="0" u="none" strike="noStrike" kern="0" cap="none" spc="-20" normalizeH="0" baseline="0" noProof="0" dirty="0">
                <a:ln>
                  <a:noFill/>
                </a:ln>
                <a:solidFill>
                  <a:srgbClr val="404040"/>
                </a:solidFill>
                <a:effectLst/>
                <a:uLnTx/>
                <a:uFillTx/>
                <a:latin typeface="Calibri"/>
                <a:cs typeface="Calibri"/>
              </a:rPr>
              <a:t>0.7%</a:t>
            </a:r>
            <a:endParaRPr kumimoji="0" sz="1400" b="0" i="0" u="none" strike="noStrike" kern="0" cap="none" spc="0" normalizeH="0" baseline="0" noProof="0">
              <a:ln>
                <a:noFill/>
              </a:ln>
              <a:solidFill>
                <a:sysClr val="windowText" lastClr="000000"/>
              </a:solidFill>
              <a:effectLst/>
              <a:uLnTx/>
              <a:uFillTx/>
              <a:latin typeface="Calibri"/>
              <a:cs typeface="Calibri"/>
            </a:endParaRPr>
          </a:p>
        </p:txBody>
      </p:sp>
      <p:sp>
        <p:nvSpPr>
          <p:cNvPr id="21" name="object 21"/>
          <p:cNvSpPr txBox="1"/>
          <p:nvPr/>
        </p:nvSpPr>
        <p:spPr>
          <a:xfrm>
            <a:off x="8642787" y="773605"/>
            <a:ext cx="1099185" cy="673735"/>
          </a:xfrm>
          <a:prstGeom prst="rect">
            <a:avLst/>
          </a:prstGeom>
        </p:spPr>
        <p:txBody>
          <a:bodyPr vert="horz" wrap="square" lIns="0" tIns="8890" rIns="0" bIns="0" rtlCol="0">
            <a:spAutoFit/>
          </a:bodyPr>
          <a:lstStyle/>
          <a:p>
            <a:pPr marL="370205" marR="5080" lvl="0" indent="-358140" defTabSz="914400" eaLnBrk="1" fontAlgn="auto" latinLnBrk="0" hangingPunct="1">
              <a:lnSpc>
                <a:spcPct val="101800"/>
              </a:lnSpc>
              <a:spcBef>
                <a:spcPts val="70"/>
              </a:spcBef>
              <a:spcAft>
                <a:spcPts val="0"/>
              </a:spcAft>
              <a:buClrTx/>
              <a:buSzTx/>
              <a:buFontTx/>
              <a:buNone/>
              <a:tabLst/>
              <a:defRPr/>
            </a:pPr>
            <a:r>
              <a:rPr kumimoji="0" sz="1400" b="1" i="0" u="none" strike="noStrike" kern="0" cap="none" spc="0" normalizeH="0" baseline="0" noProof="0" dirty="0">
                <a:ln>
                  <a:noFill/>
                </a:ln>
                <a:solidFill>
                  <a:srgbClr val="404040"/>
                </a:solidFill>
                <a:effectLst/>
                <a:uLnTx/>
                <a:uFillTx/>
                <a:latin typeface="Calibri"/>
                <a:cs typeface="Calibri"/>
              </a:rPr>
              <a:t>Capital</a:t>
            </a:r>
            <a:r>
              <a:rPr kumimoji="0" sz="1400" b="1" i="0" u="none" strike="noStrike" kern="0" cap="none" spc="-50" normalizeH="0" baseline="0" noProof="0" dirty="0">
                <a:ln>
                  <a:noFill/>
                </a:ln>
                <a:solidFill>
                  <a:srgbClr val="404040"/>
                </a:solidFill>
                <a:effectLst/>
                <a:uLnTx/>
                <a:uFillTx/>
                <a:latin typeface="Calibri"/>
                <a:cs typeface="Calibri"/>
              </a:rPr>
              <a:t> </a:t>
            </a:r>
            <a:r>
              <a:rPr kumimoji="0" sz="1400" b="1" i="0" u="none" strike="noStrike" kern="0" cap="none" spc="-10" normalizeH="0" baseline="0" noProof="0" dirty="0">
                <a:ln>
                  <a:noFill/>
                </a:ln>
                <a:solidFill>
                  <a:srgbClr val="404040"/>
                </a:solidFill>
                <a:effectLst/>
                <a:uLnTx/>
                <a:uFillTx/>
                <a:latin typeface="Calibri"/>
                <a:cs typeface="Calibri"/>
              </a:rPr>
              <a:t>Facility </a:t>
            </a:r>
            <a:r>
              <a:rPr kumimoji="0" sz="1400" b="1" i="0" u="none" strike="noStrike" kern="0" cap="none" spc="-20" normalizeH="0" baseline="0" noProof="0" dirty="0">
                <a:ln>
                  <a:noFill/>
                </a:ln>
                <a:solidFill>
                  <a:srgbClr val="404040"/>
                </a:solidFill>
                <a:effectLst/>
                <a:uLnTx/>
                <a:uFillTx/>
                <a:latin typeface="Calibri"/>
                <a:cs typeface="Calibri"/>
              </a:rPr>
              <a:t>Fees</a:t>
            </a:r>
            <a:r>
              <a:rPr kumimoji="0" sz="1400" b="1" i="0" u="none" strike="noStrike" kern="0" cap="none" spc="500" normalizeH="0" baseline="0" noProof="0" dirty="0">
                <a:ln>
                  <a:noFill/>
                </a:ln>
                <a:solidFill>
                  <a:srgbClr val="404040"/>
                </a:solidFill>
                <a:effectLst/>
                <a:uLnTx/>
                <a:uFillTx/>
                <a:latin typeface="Calibri"/>
                <a:cs typeface="Calibri"/>
              </a:rPr>
              <a:t> </a:t>
            </a:r>
            <a:r>
              <a:rPr kumimoji="0" sz="1400" b="1" i="0" u="none" strike="noStrike" kern="0" cap="none" spc="-20" normalizeH="0" baseline="0" noProof="0" dirty="0">
                <a:ln>
                  <a:noFill/>
                </a:ln>
                <a:solidFill>
                  <a:srgbClr val="404040"/>
                </a:solidFill>
                <a:effectLst/>
                <a:uLnTx/>
                <a:uFillTx/>
                <a:latin typeface="Calibri"/>
                <a:cs typeface="Calibri"/>
              </a:rPr>
              <a:t>0.6%</a:t>
            </a:r>
            <a:endParaRPr kumimoji="0" sz="1400" b="0" i="0" u="none" strike="noStrike" kern="0" cap="none" spc="0" normalizeH="0" baseline="0" noProof="0">
              <a:ln>
                <a:noFill/>
              </a:ln>
              <a:solidFill>
                <a:sysClr val="windowText" lastClr="000000"/>
              </a:solidFill>
              <a:effectLst/>
              <a:uLnTx/>
              <a:uFillTx/>
              <a:latin typeface="Calibri"/>
              <a:cs typeface="Calibri"/>
            </a:endParaRPr>
          </a:p>
        </p:txBody>
      </p:sp>
      <p:sp>
        <p:nvSpPr>
          <p:cNvPr id="22" name="object 22"/>
          <p:cNvSpPr txBox="1"/>
          <p:nvPr/>
        </p:nvSpPr>
        <p:spPr>
          <a:xfrm>
            <a:off x="9984982" y="932714"/>
            <a:ext cx="1441450" cy="457834"/>
          </a:xfrm>
          <a:prstGeom prst="rect">
            <a:avLst/>
          </a:prstGeom>
        </p:spPr>
        <p:txBody>
          <a:bodyPr vert="horz" wrap="square" lIns="0" tIns="8255" rIns="0" bIns="0" rtlCol="0">
            <a:spAutoFit/>
          </a:bodyPr>
          <a:lstStyle/>
          <a:p>
            <a:pPr marL="541020" marR="5080" lvl="0" indent="-528955" defTabSz="914400" eaLnBrk="1" fontAlgn="auto" latinLnBrk="0" hangingPunct="1">
              <a:lnSpc>
                <a:spcPct val="102099"/>
              </a:lnSpc>
              <a:spcBef>
                <a:spcPts val="65"/>
              </a:spcBef>
              <a:spcAft>
                <a:spcPts val="0"/>
              </a:spcAft>
              <a:buClrTx/>
              <a:buSzTx/>
              <a:buFontTx/>
              <a:buNone/>
              <a:tabLst/>
              <a:defRPr/>
            </a:pPr>
            <a:r>
              <a:rPr kumimoji="0" sz="1400" b="1" i="0" u="none" strike="noStrike" kern="0" cap="none" spc="-10" normalizeH="0" baseline="0" noProof="0" dirty="0">
                <a:ln>
                  <a:noFill/>
                </a:ln>
                <a:solidFill>
                  <a:srgbClr val="404040"/>
                </a:solidFill>
                <a:effectLst/>
                <a:uLnTx/>
                <a:uFillTx/>
                <a:latin typeface="Calibri"/>
                <a:cs typeface="Calibri"/>
              </a:rPr>
              <a:t>Operating</a:t>
            </a:r>
            <a:r>
              <a:rPr kumimoji="0" sz="1400" b="1" i="0" u="none" strike="noStrike" kern="0" cap="none" spc="-25" normalizeH="0" baseline="0" noProof="0" dirty="0">
                <a:ln>
                  <a:noFill/>
                </a:ln>
                <a:solidFill>
                  <a:srgbClr val="404040"/>
                </a:solidFill>
                <a:effectLst/>
                <a:uLnTx/>
                <a:uFillTx/>
                <a:latin typeface="Calibri"/>
                <a:cs typeface="Calibri"/>
              </a:rPr>
              <a:t> </a:t>
            </a:r>
            <a:r>
              <a:rPr kumimoji="0" sz="1400" b="1" i="0" u="none" strike="noStrike" kern="0" cap="none" spc="-10" normalizeH="0" baseline="0" noProof="0" dirty="0">
                <a:ln>
                  <a:noFill/>
                </a:ln>
                <a:solidFill>
                  <a:srgbClr val="404040"/>
                </a:solidFill>
                <a:effectLst/>
                <a:uLnTx/>
                <a:uFillTx/>
                <a:latin typeface="Calibri"/>
                <a:cs typeface="Calibri"/>
              </a:rPr>
              <a:t>Revenue </a:t>
            </a:r>
            <a:r>
              <a:rPr kumimoji="0" sz="1400" b="1" i="0" u="none" strike="noStrike" kern="0" cap="none" spc="-20" normalizeH="0" baseline="0" noProof="0" dirty="0">
                <a:ln>
                  <a:noFill/>
                </a:ln>
                <a:solidFill>
                  <a:srgbClr val="404040"/>
                </a:solidFill>
                <a:effectLst/>
                <a:uLnTx/>
                <a:uFillTx/>
                <a:latin typeface="Calibri"/>
                <a:cs typeface="Calibri"/>
              </a:rPr>
              <a:t>0.3%</a:t>
            </a:r>
            <a:endParaRPr kumimoji="0" sz="1400" b="0" i="0" u="none" strike="noStrike" kern="0" cap="none" spc="0" normalizeH="0" baseline="0" noProof="0">
              <a:ln>
                <a:noFill/>
              </a:ln>
              <a:solidFill>
                <a:sysClr val="windowText" lastClr="000000"/>
              </a:solidFill>
              <a:effectLst/>
              <a:uLnTx/>
              <a:uFillTx/>
              <a:latin typeface="Calibri"/>
              <a:cs typeface="Calibri"/>
            </a:endParaRPr>
          </a:p>
        </p:txBody>
      </p:sp>
      <p:sp>
        <p:nvSpPr>
          <p:cNvPr id="23" name="object 23"/>
          <p:cNvSpPr txBox="1"/>
          <p:nvPr/>
        </p:nvSpPr>
        <p:spPr>
          <a:xfrm>
            <a:off x="496200" y="5169142"/>
            <a:ext cx="5866765" cy="716915"/>
          </a:xfrm>
          <a:prstGeom prst="rect">
            <a:avLst/>
          </a:prstGeom>
        </p:spPr>
        <p:txBody>
          <a:bodyPr vert="horz" wrap="square" lIns="0" tIns="45719" rIns="0" bIns="0" rtlCol="0">
            <a:spAutoFit/>
          </a:bodyPr>
          <a:lstStyle/>
          <a:p>
            <a:pPr marL="12700" marR="0" lvl="0" indent="0" defTabSz="914400" eaLnBrk="1" fontAlgn="auto" latinLnBrk="0" hangingPunct="1">
              <a:lnSpc>
                <a:spcPct val="100000"/>
              </a:lnSpc>
              <a:spcBef>
                <a:spcPts val="359"/>
              </a:spcBef>
              <a:spcAft>
                <a:spcPts val="0"/>
              </a:spcAft>
              <a:buClrTx/>
              <a:buSzTx/>
              <a:buFontTx/>
              <a:buNone/>
              <a:tabLst>
                <a:tab pos="4881245" algn="l"/>
              </a:tabLst>
              <a:defRPr/>
            </a:pPr>
            <a:r>
              <a:rPr kumimoji="0" sz="2050" b="0" i="0" u="sng" strike="noStrike" kern="0" cap="none" spc="-114" normalizeH="0" baseline="0" noProof="0" dirty="0">
                <a:ln>
                  <a:noFill/>
                </a:ln>
                <a:solidFill>
                  <a:sysClr val="windowText" lastClr="000000"/>
                </a:solidFill>
                <a:effectLst/>
                <a:uLnTx/>
                <a:uFill>
                  <a:solidFill>
                    <a:srgbClr val="000000"/>
                  </a:solidFill>
                </a:uFill>
                <a:latin typeface="Calibri"/>
                <a:cs typeface="Calibri"/>
              </a:rPr>
              <a:t> </a:t>
            </a:r>
            <a:r>
              <a:rPr kumimoji="0" sz="205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Operating</a:t>
            </a:r>
            <a:r>
              <a:rPr kumimoji="0" sz="2050" b="0" i="0" u="sng" strike="noStrike" kern="0" cap="none" spc="-50" normalizeH="0" baseline="0" noProof="0" dirty="0">
                <a:ln>
                  <a:noFill/>
                </a:ln>
                <a:solidFill>
                  <a:sysClr val="windowText" lastClr="000000"/>
                </a:solidFill>
                <a:effectLst/>
                <a:uLnTx/>
                <a:uFill>
                  <a:solidFill>
                    <a:srgbClr val="000000"/>
                  </a:solidFill>
                </a:uFill>
                <a:latin typeface="Calibri"/>
                <a:cs typeface="Calibri"/>
              </a:rPr>
              <a:t> </a:t>
            </a:r>
            <a:r>
              <a:rPr kumimoji="0" sz="2050" b="0" i="0" u="sng" strike="noStrike" kern="0" cap="none" spc="-10" normalizeH="0" baseline="0" noProof="0" dirty="0">
                <a:ln>
                  <a:noFill/>
                </a:ln>
                <a:solidFill>
                  <a:sysClr val="windowText" lastClr="000000"/>
                </a:solidFill>
                <a:effectLst/>
                <a:uLnTx/>
                <a:uFill>
                  <a:solidFill>
                    <a:srgbClr val="000000"/>
                  </a:solidFill>
                </a:uFill>
                <a:latin typeface="Calibri"/>
                <a:cs typeface="Calibri"/>
              </a:rPr>
              <a:t>Revenue</a:t>
            </a:r>
            <a:r>
              <a:rPr kumimoji="0" sz="205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	</a:t>
            </a:r>
            <a:r>
              <a:rPr kumimoji="0" sz="2050" b="0" i="0" u="sng" strike="noStrike" kern="0" cap="none" spc="-10" normalizeH="0" baseline="0" noProof="0" dirty="0">
                <a:ln>
                  <a:noFill/>
                </a:ln>
                <a:solidFill>
                  <a:sysClr val="windowText" lastClr="000000"/>
                </a:solidFill>
                <a:effectLst/>
                <a:uLnTx/>
                <a:uFill>
                  <a:solidFill>
                    <a:srgbClr val="000000"/>
                  </a:solidFill>
                </a:uFill>
                <a:latin typeface="Calibri"/>
                <a:cs typeface="Calibri"/>
              </a:rPr>
              <a:t>$47,000</a:t>
            </a:r>
            <a:r>
              <a:rPr kumimoji="0" sz="2050" b="0" i="0" u="sng" strike="noStrike" kern="0" cap="none" spc="509" normalizeH="0" baseline="0" noProof="0" dirty="0">
                <a:ln>
                  <a:noFill/>
                </a:ln>
                <a:solidFill>
                  <a:sysClr val="windowText" lastClr="000000"/>
                </a:solidFill>
                <a:effectLst/>
                <a:uLnTx/>
                <a:uFill>
                  <a:solidFill>
                    <a:srgbClr val="000000"/>
                  </a:solidFill>
                </a:uFill>
                <a:latin typeface="Calibri"/>
                <a:cs typeface="Calibri"/>
              </a:rPr>
              <a:t> </a:t>
            </a:r>
            <a:endParaRPr kumimoji="0" sz="2050" b="0" i="0" u="none" strike="noStrike" kern="0" cap="none" spc="0" normalizeH="0" baseline="0" noProof="0">
              <a:ln>
                <a:noFill/>
              </a:ln>
              <a:solidFill>
                <a:sysClr val="windowText" lastClr="000000"/>
              </a:solidFill>
              <a:effectLst/>
              <a:uLnTx/>
              <a:uFillTx/>
              <a:latin typeface="Calibri"/>
              <a:cs typeface="Calibri"/>
            </a:endParaRPr>
          </a:p>
          <a:p>
            <a:pPr marL="3348990" marR="0" lvl="0" indent="0" defTabSz="914400" eaLnBrk="1" fontAlgn="auto" latinLnBrk="0" hangingPunct="1">
              <a:lnSpc>
                <a:spcPct val="100000"/>
              </a:lnSpc>
              <a:spcBef>
                <a:spcPts val="260"/>
              </a:spcBef>
              <a:spcAft>
                <a:spcPts val="0"/>
              </a:spcAft>
              <a:buClrTx/>
              <a:buSzTx/>
              <a:buFontTx/>
              <a:buNone/>
              <a:tabLst>
                <a:tab pos="4413885" algn="l"/>
              </a:tabLst>
              <a:defRPr/>
            </a:pPr>
            <a:r>
              <a:rPr kumimoji="0" sz="2050" b="1" i="0" u="none" strike="noStrike" kern="0" cap="none" spc="-10" normalizeH="0" baseline="0" noProof="0" dirty="0">
                <a:ln>
                  <a:noFill/>
                </a:ln>
                <a:solidFill>
                  <a:sysClr val="windowText" lastClr="000000"/>
                </a:solidFill>
                <a:effectLst/>
                <a:uLnTx/>
                <a:uFillTx/>
                <a:latin typeface="Calibri"/>
                <a:cs typeface="Calibri"/>
              </a:rPr>
              <a:t>Total:</a:t>
            </a:r>
            <a:r>
              <a:rPr kumimoji="0" sz="2050" b="1" i="0" u="none" strike="noStrike" kern="0" cap="none" spc="0" normalizeH="0" baseline="0" noProof="0" dirty="0">
                <a:ln>
                  <a:noFill/>
                </a:ln>
                <a:solidFill>
                  <a:sysClr val="windowText" lastClr="000000"/>
                </a:solidFill>
                <a:effectLst/>
                <a:uLnTx/>
                <a:uFillTx/>
                <a:latin typeface="Calibri"/>
                <a:cs typeface="Calibri"/>
              </a:rPr>
              <a:t>	</a:t>
            </a:r>
            <a:r>
              <a:rPr kumimoji="0" sz="2050" b="1" i="0" u="none" strike="noStrike" kern="0" cap="none" spc="-10" normalizeH="0" baseline="0" noProof="0" dirty="0">
                <a:ln>
                  <a:noFill/>
                </a:ln>
                <a:solidFill>
                  <a:sysClr val="windowText" lastClr="000000"/>
                </a:solidFill>
                <a:effectLst/>
                <a:uLnTx/>
                <a:uFillTx/>
                <a:latin typeface="Calibri"/>
                <a:cs typeface="Calibri"/>
              </a:rPr>
              <a:t>$17,354,000</a:t>
            </a:r>
            <a:endParaRPr kumimoji="0" sz="205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4765" y="349512"/>
            <a:ext cx="5717540" cy="843915"/>
          </a:xfrm>
          <a:prstGeom prst="rect">
            <a:avLst/>
          </a:prstGeom>
        </p:spPr>
        <p:txBody>
          <a:bodyPr vert="horz" wrap="square" lIns="0" tIns="12700" rIns="0" bIns="0" rtlCol="0">
            <a:spAutoFit/>
          </a:bodyPr>
          <a:lstStyle/>
          <a:p>
            <a:pPr marL="12700">
              <a:lnSpc>
                <a:spcPts val="3700"/>
              </a:lnSpc>
              <a:spcBef>
                <a:spcPts val="100"/>
              </a:spcBef>
            </a:pPr>
            <a:r>
              <a:rPr sz="3200" spc="-50" dirty="0"/>
              <a:t>Operating</a:t>
            </a:r>
            <a:r>
              <a:rPr sz="3200" spc="-175" dirty="0"/>
              <a:t> </a:t>
            </a:r>
            <a:r>
              <a:rPr sz="3200" spc="-20" dirty="0"/>
              <a:t>and</a:t>
            </a:r>
            <a:r>
              <a:rPr sz="3200" spc="-195" dirty="0"/>
              <a:t> </a:t>
            </a:r>
            <a:r>
              <a:rPr sz="3200" spc="-30" dirty="0"/>
              <a:t>Debt</a:t>
            </a:r>
            <a:r>
              <a:rPr sz="3200" spc="-185" dirty="0"/>
              <a:t> </a:t>
            </a:r>
            <a:r>
              <a:rPr sz="3200" spc="-50" dirty="0"/>
              <a:t>Expenses</a:t>
            </a:r>
            <a:endParaRPr sz="3200"/>
          </a:p>
          <a:p>
            <a:pPr marL="12700">
              <a:lnSpc>
                <a:spcPts val="2740"/>
              </a:lnSpc>
            </a:pPr>
            <a:r>
              <a:rPr sz="2400" b="0" spc="-65" dirty="0">
                <a:latin typeface="Century Gothic"/>
                <a:cs typeface="Century Gothic"/>
              </a:rPr>
              <a:t>FY2024/25</a:t>
            </a:r>
            <a:r>
              <a:rPr sz="2400" b="0" spc="-85" dirty="0">
                <a:latin typeface="Century Gothic"/>
                <a:cs typeface="Century Gothic"/>
              </a:rPr>
              <a:t> </a:t>
            </a:r>
            <a:r>
              <a:rPr sz="2400" b="0" spc="-10" dirty="0">
                <a:latin typeface="Century Gothic"/>
                <a:cs typeface="Century Gothic"/>
              </a:rPr>
              <a:t>Budget</a:t>
            </a:r>
            <a:endParaRPr sz="2400">
              <a:latin typeface="Century Gothic"/>
              <a:cs typeface="Century Gothic"/>
            </a:endParaRPr>
          </a:p>
        </p:txBody>
      </p:sp>
      <p:sp>
        <p:nvSpPr>
          <p:cNvPr id="3" name="object 3"/>
          <p:cNvSpPr txBox="1"/>
          <p:nvPr/>
        </p:nvSpPr>
        <p:spPr>
          <a:xfrm>
            <a:off x="11466210" y="6353047"/>
            <a:ext cx="15367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50" normalizeH="0" baseline="0" noProof="0" dirty="0">
                <a:ln>
                  <a:noFill/>
                </a:ln>
                <a:solidFill>
                  <a:sysClr val="windowText" lastClr="000000"/>
                </a:solidFill>
                <a:effectLst/>
                <a:uLnTx/>
                <a:uFillTx/>
                <a:latin typeface="Century Gothic"/>
                <a:cs typeface="Century Gothic"/>
              </a:rPr>
              <a:t>7</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4" name="object 4"/>
          <p:cNvSpPr txBox="1"/>
          <p:nvPr/>
        </p:nvSpPr>
        <p:spPr>
          <a:xfrm>
            <a:off x="600623" y="6056096"/>
            <a:ext cx="9846945" cy="574040"/>
          </a:xfrm>
          <a:prstGeom prst="rect">
            <a:avLst/>
          </a:prstGeom>
        </p:spPr>
        <p:txBody>
          <a:bodyPr vert="horz" wrap="square" lIns="0" tIns="12700" rIns="0" bIns="0" rtlCol="0">
            <a:spAutoFit/>
          </a:bodyPr>
          <a:lstStyle/>
          <a:p>
            <a:pPr marL="12700" marR="508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entury Gothic"/>
                <a:cs typeface="Century Gothic"/>
              </a:rPr>
              <a:t>*</a:t>
            </a:r>
            <a:r>
              <a:rPr kumimoji="0" sz="18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Does</a:t>
            </a:r>
            <a:r>
              <a:rPr kumimoji="0" sz="18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not</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include</a:t>
            </a:r>
            <a:r>
              <a:rPr kumimoji="0" sz="18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capital</a:t>
            </a:r>
            <a:r>
              <a:rPr kumimoji="0" sz="18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spending.</a:t>
            </a:r>
            <a:r>
              <a:rPr kumimoji="0" sz="1800" b="0" i="0" u="none" strike="noStrike" kern="0" cap="none" spc="-1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All</a:t>
            </a:r>
            <a:r>
              <a:rPr kumimoji="0" sz="1800" b="0" i="0" u="none" strike="noStrike" kern="0" cap="none" spc="-7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operating</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costs</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are</a:t>
            </a:r>
            <a:r>
              <a:rPr kumimoji="0" sz="18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assumed</a:t>
            </a:r>
            <a:r>
              <a:rPr kumimoji="0" sz="1800" b="0" i="0" u="none" strike="noStrike" kern="0" cap="none" spc="-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to</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inflate</a:t>
            </a:r>
            <a:r>
              <a:rPr kumimoji="0" sz="18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by</a:t>
            </a:r>
            <a:r>
              <a:rPr kumimoji="0" sz="18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3%</a:t>
            </a:r>
            <a:r>
              <a:rPr kumimoji="0" sz="1800" b="0" i="0" u="none" strike="noStrike" kern="0" cap="none" spc="-25" normalizeH="0" baseline="0" noProof="0" dirty="0">
                <a:ln>
                  <a:noFill/>
                </a:ln>
                <a:solidFill>
                  <a:sysClr val="windowText" lastClr="000000"/>
                </a:solidFill>
                <a:effectLst/>
                <a:uLnTx/>
                <a:uFillTx/>
                <a:latin typeface="Century Gothic"/>
                <a:cs typeface="Century Gothic"/>
              </a:rPr>
              <a:t> per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year</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for</a:t>
            </a:r>
            <a:r>
              <a:rPr kumimoji="0" sz="18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the</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next</a:t>
            </a:r>
            <a:r>
              <a:rPr kumimoji="0" sz="1800" b="0" i="0" u="none" strike="noStrike" kern="0" cap="none" spc="-1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10</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years.</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5" name="object 5"/>
          <p:cNvGrpSpPr/>
          <p:nvPr/>
        </p:nvGrpSpPr>
        <p:grpSpPr>
          <a:xfrm>
            <a:off x="6370901" y="1371399"/>
            <a:ext cx="4149090" cy="3807460"/>
            <a:chOff x="6370901" y="1371399"/>
            <a:chExt cx="4149090" cy="3807460"/>
          </a:xfrm>
        </p:grpSpPr>
        <p:sp>
          <p:nvSpPr>
            <p:cNvPr id="6" name="object 6"/>
            <p:cNvSpPr/>
            <p:nvPr/>
          </p:nvSpPr>
          <p:spPr>
            <a:xfrm>
              <a:off x="8621018" y="1686654"/>
              <a:ext cx="915669" cy="1623695"/>
            </a:xfrm>
            <a:custGeom>
              <a:avLst/>
              <a:gdLst/>
              <a:ahLst/>
              <a:cxnLst/>
              <a:rect l="l" t="t" r="r" b="b"/>
              <a:pathLst>
                <a:path w="915670" h="1623695">
                  <a:moveTo>
                    <a:pt x="0" y="1623398"/>
                  </a:moveTo>
                  <a:lnTo>
                    <a:pt x="0" y="0"/>
                  </a:lnTo>
                  <a:lnTo>
                    <a:pt x="51508" y="817"/>
                  </a:lnTo>
                  <a:lnTo>
                    <a:pt x="102854" y="3260"/>
                  </a:lnTo>
                  <a:lnTo>
                    <a:pt x="154000" y="7319"/>
                  </a:lnTo>
                  <a:lnTo>
                    <a:pt x="204911" y="12982"/>
                  </a:lnTo>
                  <a:lnTo>
                    <a:pt x="255549" y="20237"/>
                  </a:lnTo>
                  <a:lnTo>
                    <a:pt x="305879" y="29074"/>
                  </a:lnTo>
                  <a:lnTo>
                    <a:pt x="355864" y="39481"/>
                  </a:lnTo>
                  <a:lnTo>
                    <a:pt x="405467" y="51447"/>
                  </a:lnTo>
                  <a:lnTo>
                    <a:pt x="454652" y="64961"/>
                  </a:lnTo>
                  <a:lnTo>
                    <a:pt x="503383" y="80011"/>
                  </a:lnTo>
                  <a:lnTo>
                    <a:pt x="551622" y="96587"/>
                  </a:lnTo>
                  <a:lnTo>
                    <a:pt x="599334" y="114676"/>
                  </a:lnTo>
                  <a:lnTo>
                    <a:pt x="646482" y="134268"/>
                  </a:lnTo>
                  <a:lnTo>
                    <a:pt x="693030" y="155351"/>
                  </a:lnTo>
                  <a:lnTo>
                    <a:pt x="738940" y="177914"/>
                  </a:lnTo>
                  <a:lnTo>
                    <a:pt x="784178" y="201946"/>
                  </a:lnTo>
                  <a:lnTo>
                    <a:pt x="828705" y="227436"/>
                  </a:lnTo>
                  <a:lnTo>
                    <a:pt x="872486" y="254372"/>
                  </a:lnTo>
                  <a:lnTo>
                    <a:pt x="915484" y="282743"/>
                  </a:lnTo>
                  <a:lnTo>
                    <a:pt x="0" y="1623398"/>
                  </a:lnTo>
                  <a:close/>
                </a:path>
              </a:pathLst>
            </a:custGeom>
            <a:solidFill>
              <a:srgbClr val="85A2B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8621022" y="1969396"/>
              <a:ext cx="974090" cy="1341120"/>
            </a:xfrm>
            <a:custGeom>
              <a:avLst/>
              <a:gdLst/>
              <a:ahLst/>
              <a:cxnLst/>
              <a:rect l="l" t="t" r="r" b="b"/>
              <a:pathLst>
                <a:path w="974090" h="1341120">
                  <a:moveTo>
                    <a:pt x="0" y="1340660"/>
                  </a:moveTo>
                  <a:lnTo>
                    <a:pt x="915486" y="0"/>
                  </a:lnTo>
                  <a:lnTo>
                    <a:pt x="930154" y="10134"/>
                  </a:lnTo>
                  <a:lnTo>
                    <a:pt x="944710" y="20428"/>
                  </a:lnTo>
                  <a:lnTo>
                    <a:pt x="959152" y="30882"/>
                  </a:lnTo>
                  <a:lnTo>
                    <a:pt x="973478" y="41494"/>
                  </a:lnTo>
                  <a:lnTo>
                    <a:pt x="0" y="1340660"/>
                  </a:lnTo>
                  <a:close/>
                </a:path>
              </a:pathLst>
            </a:custGeom>
            <a:solidFill>
              <a:srgbClr val="0D0D0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8621026" y="2010892"/>
              <a:ext cx="1224280" cy="1299210"/>
            </a:xfrm>
            <a:custGeom>
              <a:avLst/>
              <a:gdLst/>
              <a:ahLst/>
              <a:cxnLst/>
              <a:rect l="l" t="t" r="r" b="b"/>
              <a:pathLst>
                <a:path w="1224279" h="1299210">
                  <a:moveTo>
                    <a:pt x="0" y="1299172"/>
                  </a:moveTo>
                  <a:lnTo>
                    <a:pt x="973481" y="0"/>
                  </a:lnTo>
                  <a:lnTo>
                    <a:pt x="1012176" y="29914"/>
                  </a:lnTo>
                  <a:lnTo>
                    <a:pt x="1049932" y="60962"/>
                  </a:lnTo>
                  <a:lnTo>
                    <a:pt x="1086723" y="93121"/>
                  </a:lnTo>
                  <a:lnTo>
                    <a:pt x="1122526" y="126370"/>
                  </a:lnTo>
                  <a:lnTo>
                    <a:pt x="1157316" y="160685"/>
                  </a:lnTo>
                  <a:lnTo>
                    <a:pt x="1191068" y="196043"/>
                  </a:lnTo>
                  <a:lnTo>
                    <a:pt x="1223759" y="232423"/>
                  </a:lnTo>
                  <a:lnTo>
                    <a:pt x="0" y="1299172"/>
                  </a:lnTo>
                  <a:close/>
                </a:path>
              </a:pathLst>
            </a:custGeom>
            <a:solidFill>
              <a:srgbClr val="C4BC9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8621026" y="2243318"/>
              <a:ext cx="1237615" cy="1066800"/>
            </a:xfrm>
            <a:custGeom>
              <a:avLst/>
              <a:gdLst/>
              <a:ahLst/>
              <a:cxnLst/>
              <a:rect l="l" t="t" r="r" b="b"/>
              <a:pathLst>
                <a:path w="1237615" h="1066800">
                  <a:moveTo>
                    <a:pt x="0" y="1066746"/>
                  </a:moveTo>
                  <a:lnTo>
                    <a:pt x="1223759" y="0"/>
                  </a:lnTo>
                  <a:lnTo>
                    <a:pt x="1228222" y="5119"/>
                  </a:lnTo>
                  <a:lnTo>
                    <a:pt x="1232653" y="10267"/>
                  </a:lnTo>
                  <a:lnTo>
                    <a:pt x="1237052" y="15443"/>
                  </a:lnTo>
                  <a:lnTo>
                    <a:pt x="0" y="1066746"/>
                  </a:lnTo>
                  <a:close/>
                </a:path>
              </a:pathLst>
            </a:custGeom>
            <a:solidFill>
              <a:srgbClr val="B6560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8621010" y="2258756"/>
              <a:ext cx="1623695" cy="1143635"/>
            </a:xfrm>
            <a:custGeom>
              <a:avLst/>
              <a:gdLst/>
              <a:ahLst/>
              <a:cxnLst/>
              <a:rect l="l" t="t" r="r" b="b"/>
              <a:pathLst>
                <a:path w="1623695" h="1143635">
                  <a:moveTo>
                    <a:pt x="1620820" y="1143384"/>
                  </a:moveTo>
                  <a:lnTo>
                    <a:pt x="0" y="1051296"/>
                  </a:lnTo>
                  <a:lnTo>
                    <a:pt x="1237038" y="0"/>
                  </a:lnTo>
                  <a:lnTo>
                    <a:pt x="1268801" y="38559"/>
                  </a:lnTo>
                  <a:lnTo>
                    <a:pt x="1299281" y="77966"/>
                  </a:lnTo>
                  <a:lnTo>
                    <a:pt x="1328465" y="118188"/>
                  </a:lnTo>
                  <a:lnTo>
                    <a:pt x="1356344" y="159193"/>
                  </a:lnTo>
                  <a:lnTo>
                    <a:pt x="1382907" y="200948"/>
                  </a:lnTo>
                  <a:lnTo>
                    <a:pt x="1408141" y="243420"/>
                  </a:lnTo>
                  <a:lnTo>
                    <a:pt x="1432038" y="286578"/>
                  </a:lnTo>
                  <a:lnTo>
                    <a:pt x="1454585" y="330387"/>
                  </a:lnTo>
                  <a:lnTo>
                    <a:pt x="1475771" y="374817"/>
                  </a:lnTo>
                  <a:lnTo>
                    <a:pt x="1495586" y="419833"/>
                  </a:lnTo>
                  <a:lnTo>
                    <a:pt x="1514019" y="465405"/>
                  </a:lnTo>
                  <a:lnTo>
                    <a:pt x="1531059" y="511498"/>
                  </a:lnTo>
                  <a:lnTo>
                    <a:pt x="1546694" y="558080"/>
                  </a:lnTo>
                  <a:lnTo>
                    <a:pt x="1560915" y="605119"/>
                  </a:lnTo>
                  <a:lnTo>
                    <a:pt x="1573710" y="652583"/>
                  </a:lnTo>
                  <a:lnTo>
                    <a:pt x="1585067" y="700438"/>
                  </a:lnTo>
                  <a:lnTo>
                    <a:pt x="1594977" y="748653"/>
                  </a:lnTo>
                  <a:lnTo>
                    <a:pt x="1603428" y="797193"/>
                  </a:lnTo>
                  <a:lnTo>
                    <a:pt x="1610409" y="846028"/>
                  </a:lnTo>
                  <a:lnTo>
                    <a:pt x="1615910" y="895124"/>
                  </a:lnTo>
                  <a:lnTo>
                    <a:pt x="1619919" y="944449"/>
                  </a:lnTo>
                  <a:lnTo>
                    <a:pt x="1622425" y="993970"/>
                  </a:lnTo>
                  <a:lnTo>
                    <a:pt x="1623418" y="1043654"/>
                  </a:lnTo>
                  <a:lnTo>
                    <a:pt x="1622887" y="1093470"/>
                  </a:lnTo>
                  <a:lnTo>
                    <a:pt x="1620820" y="1143384"/>
                  </a:lnTo>
                  <a:close/>
                </a:path>
              </a:pathLst>
            </a:custGeom>
            <a:solidFill>
              <a:srgbClr val="DCE6F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8621017" y="3310061"/>
              <a:ext cx="1621155" cy="398145"/>
            </a:xfrm>
            <a:custGeom>
              <a:avLst/>
              <a:gdLst/>
              <a:ahLst/>
              <a:cxnLst/>
              <a:rect l="l" t="t" r="r" b="b"/>
              <a:pathLst>
                <a:path w="1621154" h="398145">
                  <a:moveTo>
                    <a:pt x="1573932" y="397866"/>
                  </a:moveTo>
                  <a:lnTo>
                    <a:pt x="0" y="0"/>
                  </a:lnTo>
                  <a:lnTo>
                    <a:pt x="1620829" y="92089"/>
                  </a:lnTo>
                  <a:lnTo>
                    <a:pt x="1617078" y="143609"/>
                  </a:lnTo>
                  <a:lnTo>
                    <a:pt x="1611693" y="194958"/>
                  </a:lnTo>
                  <a:lnTo>
                    <a:pt x="1604681" y="246097"/>
                  </a:lnTo>
                  <a:lnTo>
                    <a:pt x="1596045" y="296987"/>
                  </a:lnTo>
                  <a:lnTo>
                    <a:pt x="1585794" y="347590"/>
                  </a:lnTo>
                  <a:lnTo>
                    <a:pt x="1573932" y="397866"/>
                  </a:lnTo>
                  <a:close/>
                </a:path>
              </a:pathLst>
            </a:custGeom>
            <a:solidFill>
              <a:srgbClr val="4F612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p:nvPr/>
          </p:nvSpPr>
          <p:spPr>
            <a:xfrm>
              <a:off x="8621023" y="3310051"/>
              <a:ext cx="1574165" cy="709295"/>
            </a:xfrm>
            <a:custGeom>
              <a:avLst/>
              <a:gdLst/>
              <a:ahLst/>
              <a:cxnLst/>
              <a:rect l="l" t="t" r="r" b="b"/>
              <a:pathLst>
                <a:path w="1574165" h="709295">
                  <a:moveTo>
                    <a:pt x="1460339" y="709203"/>
                  </a:moveTo>
                  <a:lnTo>
                    <a:pt x="0" y="0"/>
                  </a:lnTo>
                  <a:lnTo>
                    <a:pt x="1573939" y="397864"/>
                  </a:lnTo>
                  <a:lnTo>
                    <a:pt x="1561638" y="443693"/>
                  </a:lnTo>
                  <a:lnTo>
                    <a:pt x="1548011" y="489119"/>
                  </a:lnTo>
                  <a:lnTo>
                    <a:pt x="1533067" y="534113"/>
                  </a:lnTo>
                  <a:lnTo>
                    <a:pt x="1516818" y="578647"/>
                  </a:lnTo>
                  <a:lnTo>
                    <a:pt x="1499273" y="622692"/>
                  </a:lnTo>
                  <a:lnTo>
                    <a:pt x="1480443" y="666220"/>
                  </a:lnTo>
                  <a:lnTo>
                    <a:pt x="1460339" y="709203"/>
                  </a:lnTo>
                  <a:close/>
                </a:path>
              </a:pathLst>
            </a:custGeom>
            <a:solidFill>
              <a:srgbClr val="F8AB6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8621016" y="3310050"/>
              <a:ext cx="1460500" cy="1615440"/>
            </a:xfrm>
            <a:custGeom>
              <a:avLst/>
              <a:gdLst/>
              <a:ahLst/>
              <a:cxnLst/>
              <a:rect l="l" t="t" r="r" b="b"/>
              <a:pathLst>
                <a:path w="1460500" h="1615439">
                  <a:moveTo>
                    <a:pt x="163028" y="1615191"/>
                  </a:moveTo>
                  <a:lnTo>
                    <a:pt x="0" y="0"/>
                  </a:lnTo>
                  <a:lnTo>
                    <a:pt x="1460330" y="709202"/>
                  </a:lnTo>
                  <a:lnTo>
                    <a:pt x="1437991" y="753471"/>
                  </a:lnTo>
                  <a:lnTo>
                    <a:pt x="1414408" y="796871"/>
                  </a:lnTo>
                  <a:lnTo>
                    <a:pt x="1389607" y="839384"/>
                  </a:lnTo>
                  <a:lnTo>
                    <a:pt x="1363614" y="880992"/>
                  </a:lnTo>
                  <a:lnTo>
                    <a:pt x="1336458" y="921675"/>
                  </a:lnTo>
                  <a:lnTo>
                    <a:pt x="1308164" y="961415"/>
                  </a:lnTo>
                  <a:lnTo>
                    <a:pt x="1278760" y="1000193"/>
                  </a:lnTo>
                  <a:lnTo>
                    <a:pt x="1248272" y="1037990"/>
                  </a:lnTo>
                  <a:lnTo>
                    <a:pt x="1216727" y="1074788"/>
                  </a:lnTo>
                  <a:lnTo>
                    <a:pt x="1184152" y="1110568"/>
                  </a:lnTo>
                  <a:lnTo>
                    <a:pt x="1150574" y="1145311"/>
                  </a:lnTo>
                  <a:lnTo>
                    <a:pt x="1116019" y="1178999"/>
                  </a:lnTo>
                  <a:lnTo>
                    <a:pt x="1080515" y="1211612"/>
                  </a:lnTo>
                  <a:lnTo>
                    <a:pt x="1044087" y="1243133"/>
                  </a:lnTo>
                  <a:lnTo>
                    <a:pt x="1006764" y="1273542"/>
                  </a:lnTo>
                  <a:lnTo>
                    <a:pt x="968572" y="1302820"/>
                  </a:lnTo>
                  <a:lnTo>
                    <a:pt x="929537" y="1330949"/>
                  </a:lnTo>
                  <a:lnTo>
                    <a:pt x="889686" y="1357911"/>
                  </a:lnTo>
                  <a:lnTo>
                    <a:pt x="849047" y="1383686"/>
                  </a:lnTo>
                  <a:lnTo>
                    <a:pt x="807645" y="1408255"/>
                  </a:lnTo>
                  <a:lnTo>
                    <a:pt x="765509" y="1431601"/>
                  </a:lnTo>
                  <a:lnTo>
                    <a:pt x="722664" y="1453704"/>
                  </a:lnTo>
                  <a:lnTo>
                    <a:pt x="679137" y="1474545"/>
                  </a:lnTo>
                  <a:lnTo>
                    <a:pt x="634956" y="1494107"/>
                  </a:lnTo>
                  <a:lnTo>
                    <a:pt x="590146" y="1512369"/>
                  </a:lnTo>
                  <a:lnTo>
                    <a:pt x="544736" y="1529314"/>
                  </a:lnTo>
                  <a:lnTo>
                    <a:pt x="498751" y="1544922"/>
                  </a:lnTo>
                  <a:lnTo>
                    <a:pt x="452219" y="1559176"/>
                  </a:lnTo>
                  <a:lnTo>
                    <a:pt x="405166" y="1572055"/>
                  </a:lnTo>
                  <a:lnTo>
                    <a:pt x="357619" y="1583542"/>
                  </a:lnTo>
                  <a:lnTo>
                    <a:pt x="309605" y="1593618"/>
                  </a:lnTo>
                  <a:lnTo>
                    <a:pt x="261151" y="1602264"/>
                  </a:lnTo>
                  <a:lnTo>
                    <a:pt x="212283" y="1609461"/>
                  </a:lnTo>
                  <a:lnTo>
                    <a:pt x="163028" y="1615191"/>
                  </a:lnTo>
                  <a:close/>
                </a:path>
              </a:pathLst>
            </a:custGeom>
            <a:solidFill>
              <a:srgbClr val="819F4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7856931" y="3310063"/>
              <a:ext cx="927735" cy="1623695"/>
            </a:xfrm>
            <a:custGeom>
              <a:avLst/>
              <a:gdLst/>
              <a:ahLst/>
              <a:cxnLst/>
              <a:rect l="l" t="t" r="r" b="b"/>
              <a:pathLst>
                <a:path w="927734" h="1623695">
                  <a:moveTo>
                    <a:pt x="775365" y="1623372"/>
                  </a:moveTo>
                  <a:lnTo>
                    <a:pt x="724869" y="1622937"/>
                  </a:lnTo>
                  <a:lnTo>
                    <a:pt x="674477" y="1620936"/>
                  </a:lnTo>
                  <a:lnTo>
                    <a:pt x="624224" y="1617375"/>
                  </a:lnTo>
                  <a:lnTo>
                    <a:pt x="574148" y="1612261"/>
                  </a:lnTo>
                  <a:lnTo>
                    <a:pt x="524283" y="1605601"/>
                  </a:lnTo>
                  <a:lnTo>
                    <a:pt x="474665" y="1597403"/>
                  </a:lnTo>
                  <a:lnTo>
                    <a:pt x="425331" y="1587674"/>
                  </a:lnTo>
                  <a:lnTo>
                    <a:pt x="376317" y="1576420"/>
                  </a:lnTo>
                  <a:lnTo>
                    <a:pt x="327657" y="1563649"/>
                  </a:lnTo>
                  <a:lnTo>
                    <a:pt x="279389" y="1549367"/>
                  </a:lnTo>
                  <a:lnTo>
                    <a:pt x="231547" y="1533583"/>
                  </a:lnTo>
                  <a:lnTo>
                    <a:pt x="184168" y="1516302"/>
                  </a:lnTo>
                  <a:lnTo>
                    <a:pt x="137288" y="1497532"/>
                  </a:lnTo>
                  <a:lnTo>
                    <a:pt x="90943" y="1477280"/>
                  </a:lnTo>
                  <a:lnTo>
                    <a:pt x="45168" y="1455554"/>
                  </a:lnTo>
                  <a:lnTo>
                    <a:pt x="0" y="1432360"/>
                  </a:lnTo>
                  <a:lnTo>
                    <a:pt x="764089" y="0"/>
                  </a:lnTo>
                  <a:lnTo>
                    <a:pt x="927119" y="1615203"/>
                  </a:lnTo>
                  <a:lnTo>
                    <a:pt x="876526" y="1619512"/>
                  </a:lnTo>
                  <a:lnTo>
                    <a:pt x="825929" y="1622232"/>
                  </a:lnTo>
                  <a:lnTo>
                    <a:pt x="775365" y="1623372"/>
                  </a:lnTo>
                  <a:close/>
                </a:path>
              </a:pathLst>
            </a:custGeom>
            <a:solidFill>
              <a:srgbClr val="94373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object 15"/>
            <p:cNvSpPr/>
            <p:nvPr/>
          </p:nvSpPr>
          <p:spPr>
            <a:xfrm>
              <a:off x="7627283" y="3310046"/>
              <a:ext cx="993775" cy="1432560"/>
            </a:xfrm>
            <a:custGeom>
              <a:avLst/>
              <a:gdLst/>
              <a:ahLst/>
              <a:cxnLst/>
              <a:rect l="l" t="t" r="r" b="b"/>
              <a:pathLst>
                <a:path w="993775" h="1432560">
                  <a:moveTo>
                    <a:pt x="229651" y="1432345"/>
                  </a:moveTo>
                  <a:lnTo>
                    <a:pt x="181753" y="1405747"/>
                  </a:lnTo>
                  <a:lnTo>
                    <a:pt x="134800" y="1377561"/>
                  </a:lnTo>
                  <a:lnTo>
                    <a:pt x="88830" y="1347812"/>
                  </a:lnTo>
                  <a:lnTo>
                    <a:pt x="43884" y="1316525"/>
                  </a:lnTo>
                  <a:lnTo>
                    <a:pt x="0" y="1283725"/>
                  </a:lnTo>
                  <a:lnTo>
                    <a:pt x="993741" y="0"/>
                  </a:lnTo>
                  <a:lnTo>
                    <a:pt x="229651" y="1432345"/>
                  </a:lnTo>
                  <a:close/>
                </a:path>
              </a:pathLst>
            </a:custGeom>
            <a:solidFill>
              <a:srgbClr val="F3740A"/>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object 16"/>
            <p:cNvSpPr/>
            <p:nvPr/>
          </p:nvSpPr>
          <p:spPr>
            <a:xfrm>
              <a:off x="7494507" y="3310056"/>
              <a:ext cx="1127125" cy="1283970"/>
            </a:xfrm>
            <a:custGeom>
              <a:avLst/>
              <a:gdLst/>
              <a:ahLst/>
              <a:cxnLst/>
              <a:rect l="l" t="t" r="r" b="b"/>
              <a:pathLst>
                <a:path w="1127125" h="1283970">
                  <a:moveTo>
                    <a:pt x="132773" y="1283734"/>
                  </a:moveTo>
                  <a:lnTo>
                    <a:pt x="98424" y="1256396"/>
                  </a:lnTo>
                  <a:lnTo>
                    <a:pt x="64834" y="1228144"/>
                  </a:lnTo>
                  <a:lnTo>
                    <a:pt x="32020" y="1198994"/>
                  </a:lnTo>
                  <a:lnTo>
                    <a:pt x="0" y="1168963"/>
                  </a:lnTo>
                  <a:lnTo>
                    <a:pt x="1126510" y="0"/>
                  </a:lnTo>
                  <a:lnTo>
                    <a:pt x="132773" y="1283734"/>
                  </a:lnTo>
                  <a:close/>
                </a:path>
              </a:pathLst>
            </a:custGeom>
            <a:solidFill>
              <a:srgbClr val="2440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6997677" y="2678065"/>
              <a:ext cx="1623695" cy="1801495"/>
            </a:xfrm>
            <a:custGeom>
              <a:avLst/>
              <a:gdLst/>
              <a:ahLst/>
              <a:cxnLst/>
              <a:rect l="l" t="t" r="r" b="b"/>
              <a:pathLst>
                <a:path w="1623695" h="1801495">
                  <a:moveTo>
                    <a:pt x="496833" y="1800964"/>
                  </a:moveTo>
                  <a:lnTo>
                    <a:pt x="462038" y="1766413"/>
                  </a:lnTo>
                  <a:lnTo>
                    <a:pt x="428453" y="1731001"/>
                  </a:lnTo>
                  <a:lnTo>
                    <a:pt x="396083" y="1694757"/>
                  </a:lnTo>
                  <a:lnTo>
                    <a:pt x="364936" y="1657713"/>
                  </a:lnTo>
                  <a:lnTo>
                    <a:pt x="335016" y="1619897"/>
                  </a:lnTo>
                  <a:lnTo>
                    <a:pt x="306331" y="1581341"/>
                  </a:lnTo>
                  <a:lnTo>
                    <a:pt x="278886" y="1542075"/>
                  </a:lnTo>
                  <a:lnTo>
                    <a:pt x="252687" y="1502128"/>
                  </a:lnTo>
                  <a:lnTo>
                    <a:pt x="227742" y="1461531"/>
                  </a:lnTo>
                  <a:lnTo>
                    <a:pt x="204055" y="1420315"/>
                  </a:lnTo>
                  <a:lnTo>
                    <a:pt x="181634" y="1378509"/>
                  </a:lnTo>
                  <a:lnTo>
                    <a:pt x="160483" y="1336144"/>
                  </a:lnTo>
                  <a:lnTo>
                    <a:pt x="140611" y="1293249"/>
                  </a:lnTo>
                  <a:lnTo>
                    <a:pt x="122022" y="1249856"/>
                  </a:lnTo>
                  <a:lnTo>
                    <a:pt x="104723" y="1205993"/>
                  </a:lnTo>
                  <a:lnTo>
                    <a:pt x="88720" y="1161693"/>
                  </a:lnTo>
                  <a:lnTo>
                    <a:pt x="74019" y="1116984"/>
                  </a:lnTo>
                  <a:lnTo>
                    <a:pt x="60627" y="1071896"/>
                  </a:lnTo>
                  <a:lnTo>
                    <a:pt x="48550" y="1026461"/>
                  </a:lnTo>
                  <a:lnTo>
                    <a:pt x="37793" y="980708"/>
                  </a:lnTo>
                  <a:lnTo>
                    <a:pt x="28363" y="934668"/>
                  </a:lnTo>
                  <a:lnTo>
                    <a:pt x="20267" y="888370"/>
                  </a:lnTo>
                  <a:lnTo>
                    <a:pt x="13510" y="841845"/>
                  </a:lnTo>
                  <a:lnTo>
                    <a:pt x="8099" y="795124"/>
                  </a:lnTo>
                  <a:lnTo>
                    <a:pt x="4039" y="748235"/>
                  </a:lnTo>
                  <a:lnTo>
                    <a:pt x="1337" y="701210"/>
                  </a:lnTo>
                  <a:lnTo>
                    <a:pt x="0" y="654079"/>
                  </a:lnTo>
                  <a:lnTo>
                    <a:pt x="32" y="606872"/>
                  </a:lnTo>
                  <a:lnTo>
                    <a:pt x="1441" y="559619"/>
                  </a:lnTo>
                  <a:lnTo>
                    <a:pt x="4233" y="512350"/>
                  </a:lnTo>
                  <a:lnTo>
                    <a:pt x="8414" y="465096"/>
                  </a:lnTo>
                  <a:lnTo>
                    <a:pt x="13990" y="417887"/>
                  </a:lnTo>
                  <a:lnTo>
                    <a:pt x="20967" y="370752"/>
                  </a:lnTo>
                  <a:lnTo>
                    <a:pt x="29352" y="323723"/>
                  </a:lnTo>
                  <a:lnTo>
                    <a:pt x="39150" y="276829"/>
                  </a:lnTo>
                  <a:lnTo>
                    <a:pt x="50368" y="230100"/>
                  </a:lnTo>
                  <a:lnTo>
                    <a:pt x="63012" y="183568"/>
                  </a:lnTo>
                  <a:lnTo>
                    <a:pt x="77089" y="137261"/>
                  </a:lnTo>
                  <a:lnTo>
                    <a:pt x="92603" y="91211"/>
                  </a:lnTo>
                  <a:lnTo>
                    <a:pt x="109562" y="45447"/>
                  </a:lnTo>
                  <a:lnTo>
                    <a:pt x="127972" y="0"/>
                  </a:lnTo>
                  <a:lnTo>
                    <a:pt x="1623349" y="631999"/>
                  </a:lnTo>
                  <a:lnTo>
                    <a:pt x="496833" y="1800964"/>
                  </a:lnTo>
                  <a:close/>
                </a:path>
              </a:pathLst>
            </a:custGeom>
            <a:solidFill>
              <a:srgbClr val="664F8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p:nvPr/>
          </p:nvSpPr>
          <p:spPr>
            <a:xfrm>
              <a:off x="7125651" y="2635817"/>
              <a:ext cx="1495425" cy="674370"/>
            </a:xfrm>
            <a:custGeom>
              <a:avLst/>
              <a:gdLst/>
              <a:ahLst/>
              <a:cxnLst/>
              <a:rect l="l" t="t" r="r" b="b"/>
              <a:pathLst>
                <a:path w="1495425" h="674370">
                  <a:moveTo>
                    <a:pt x="1495379" y="674234"/>
                  </a:moveTo>
                  <a:lnTo>
                    <a:pt x="0" y="42242"/>
                  </a:lnTo>
                  <a:lnTo>
                    <a:pt x="4528" y="31632"/>
                  </a:lnTo>
                  <a:lnTo>
                    <a:pt x="9132" y="21055"/>
                  </a:lnTo>
                  <a:lnTo>
                    <a:pt x="13812" y="10510"/>
                  </a:lnTo>
                  <a:lnTo>
                    <a:pt x="18566" y="0"/>
                  </a:lnTo>
                  <a:lnTo>
                    <a:pt x="1495379" y="674234"/>
                  </a:lnTo>
                  <a:close/>
                </a:path>
              </a:pathLst>
            </a:custGeom>
            <a:solidFill>
              <a:srgbClr val="F9C09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object 19"/>
            <p:cNvSpPr/>
            <p:nvPr/>
          </p:nvSpPr>
          <p:spPr>
            <a:xfrm>
              <a:off x="7144215" y="2511448"/>
              <a:ext cx="1477010" cy="798830"/>
            </a:xfrm>
            <a:custGeom>
              <a:avLst/>
              <a:gdLst/>
              <a:ahLst/>
              <a:cxnLst/>
              <a:rect l="l" t="t" r="r" b="b"/>
              <a:pathLst>
                <a:path w="1477009" h="798829">
                  <a:moveTo>
                    <a:pt x="1476816" y="798603"/>
                  </a:moveTo>
                  <a:lnTo>
                    <a:pt x="0" y="124367"/>
                  </a:lnTo>
                  <a:lnTo>
                    <a:pt x="14839" y="92769"/>
                  </a:lnTo>
                  <a:lnTo>
                    <a:pt x="30353" y="61502"/>
                  </a:lnTo>
                  <a:lnTo>
                    <a:pt x="46535" y="30575"/>
                  </a:lnTo>
                  <a:lnTo>
                    <a:pt x="63380" y="0"/>
                  </a:lnTo>
                  <a:lnTo>
                    <a:pt x="1476816" y="798603"/>
                  </a:lnTo>
                  <a:close/>
                </a:path>
              </a:pathLst>
            </a:custGeom>
            <a:solidFill>
              <a:srgbClr val="92CDD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object 20"/>
            <p:cNvSpPr/>
            <p:nvPr/>
          </p:nvSpPr>
          <p:spPr>
            <a:xfrm>
              <a:off x="7207598" y="1686652"/>
              <a:ext cx="1413510" cy="1623695"/>
            </a:xfrm>
            <a:custGeom>
              <a:avLst/>
              <a:gdLst/>
              <a:ahLst/>
              <a:cxnLst/>
              <a:rect l="l" t="t" r="r" b="b"/>
              <a:pathLst>
                <a:path w="1413509" h="1623695">
                  <a:moveTo>
                    <a:pt x="1413433" y="1623399"/>
                  </a:moveTo>
                  <a:lnTo>
                    <a:pt x="0" y="824795"/>
                  </a:lnTo>
                  <a:lnTo>
                    <a:pt x="25296" y="781590"/>
                  </a:lnTo>
                  <a:lnTo>
                    <a:pt x="51798" y="739354"/>
                  </a:lnTo>
                  <a:lnTo>
                    <a:pt x="79476" y="698105"/>
                  </a:lnTo>
                  <a:lnTo>
                    <a:pt x="108303" y="657860"/>
                  </a:lnTo>
                  <a:lnTo>
                    <a:pt x="138249" y="618634"/>
                  </a:lnTo>
                  <a:lnTo>
                    <a:pt x="169285" y="580446"/>
                  </a:lnTo>
                  <a:lnTo>
                    <a:pt x="201381" y="543311"/>
                  </a:lnTo>
                  <a:lnTo>
                    <a:pt x="234510" y="507248"/>
                  </a:lnTo>
                  <a:lnTo>
                    <a:pt x="268643" y="472272"/>
                  </a:lnTo>
                  <a:lnTo>
                    <a:pt x="303749" y="438401"/>
                  </a:lnTo>
                  <a:lnTo>
                    <a:pt x="339801" y="405651"/>
                  </a:lnTo>
                  <a:lnTo>
                    <a:pt x="376770" y="374039"/>
                  </a:lnTo>
                  <a:lnTo>
                    <a:pt x="414625" y="343583"/>
                  </a:lnTo>
                  <a:lnTo>
                    <a:pt x="453340" y="314299"/>
                  </a:lnTo>
                  <a:lnTo>
                    <a:pt x="492884" y="286204"/>
                  </a:lnTo>
                  <a:lnTo>
                    <a:pt x="533229" y="259315"/>
                  </a:lnTo>
                  <a:lnTo>
                    <a:pt x="574345" y="233649"/>
                  </a:lnTo>
                  <a:lnTo>
                    <a:pt x="616205" y="209222"/>
                  </a:lnTo>
                  <a:lnTo>
                    <a:pt x="658778" y="186052"/>
                  </a:lnTo>
                  <a:lnTo>
                    <a:pt x="702036" y="164155"/>
                  </a:lnTo>
                  <a:lnTo>
                    <a:pt x="745951" y="143549"/>
                  </a:lnTo>
                  <a:lnTo>
                    <a:pt x="790492" y="124250"/>
                  </a:lnTo>
                  <a:lnTo>
                    <a:pt x="835632" y="106275"/>
                  </a:lnTo>
                  <a:lnTo>
                    <a:pt x="881341" y="89641"/>
                  </a:lnTo>
                  <a:lnTo>
                    <a:pt x="927590" y="74365"/>
                  </a:lnTo>
                  <a:lnTo>
                    <a:pt x="974351" y="60463"/>
                  </a:lnTo>
                  <a:lnTo>
                    <a:pt x="1021594" y="47953"/>
                  </a:lnTo>
                  <a:lnTo>
                    <a:pt x="1069290" y="36852"/>
                  </a:lnTo>
                  <a:lnTo>
                    <a:pt x="1117411" y="27176"/>
                  </a:lnTo>
                  <a:lnTo>
                    <a:pt x="1165928" y="18943"/>
                  </a:lnTo>
                  <a:lnTo>
                    <a:pt x="1214812" y="12168"/>
                  </a:lnTo>
                  <a:lnTo>
                    <a:pt x="1264033" y="6870"/>
                  </a:lnTo>
                  <a:lnTo>
                    <a:pt x="1313563" y="3064"/>
                  </a:lnTo>
                  <a:lnTo>
                    <a:pt x="1363373" y="768"/>
                  </a:lnTo>
                  <a:lnTo>
                    <a:pt x="1413434" y="0"/>
                  </a:lnTo>
                  <a:lnTo>
                    <a:pt x="1413433" y="1623399"/>
                  </a:lnTo>
                  <a:close/>
                </a:path>
              </a:pathLst>
            </a:custGeom>
            <a:solidFill>
              <a:srgbClr val="B3A1C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8998466" y="1376161"/>
              <a:ext cx="102235" cy="382905"/>
            </a:xfrm>
            <a:custGeom>
              <a:avLst/>
              <a:gdLst/>
              <a:ahLst/>
              <a:cxnLst/>
              <a:rect l="l" t="t" r="r" b="b"/>
              <a:pathLst>
                <a:path w="102234" h="382905">
                  <a:moveTo>
                    <a:pt x="102105" y="382515"/>
                  </a:moveTo>
                  <a:lnTo>
                    <a:pt x="56386" y="0"/>
                  </a:lnTo>
                  <a:lnTo>
                    <a:pt x="0" y="0"/>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p:nvPr/>
          </p:nvSpPr>
          <p:spPr>
            <a:xfrm>
              <a:off x="9565395" y="1722101"/>
              <a:ext cx="0" cy="268605"/>
            </a:xfrm>
            <a:custGeom>
              <a:avLst/>
              <a:gdLst/>
              <a:ahLst/>
              <a:cxnLst/>
              <a:rect l="l" t="t" r="r" b="b"/>
              <a:pathLst>
                <a:path h="268605">
                  <a:moveTo>
                    <a:pt x="0" y="268200"/>
                  </a:moveTo>
                  <a:lnTo>
                    <a:pt x="0" y="56383"/>
                  </a:lnTo>
                  <a:lnTo>
                    <a:pt x="0" y="0"/>
                  </a:lnTo>
                </a:path>
              </a:pathLst>
            </a:custGeom>
            <a:ln w="9525">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object 23"/>
            <p:cNvSpPr/>
            <p:nvPr/>
          </p:nvSpPr>
          <p:spPr>
            <a:xfrm>
              <a:off x="9725414" y="1693145"/>
              <a:ext cx="608330" cy="426720"/>
            </a:xfrm>
            <a:custGeom>
              <a:avLst/>
              <a:gdLst/>
              <a:ahLst/>
              <a:cxnLst/>
              <a:rect l="l" t="t" r="r" b="b"/>
              <a:pathLst>
                <a:path w="608329" h="426719">
                  <a:moveTo>
                    <a:pt x="0" y="426714"/>
                  </a:moveTo>
                  <a:lnTo>
                    <a:pt x="551680" y="0"/>
                  </a:lnTo>
                  <a:lnTo>
                    <a:pt x="608068" y="0"/>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object 24"/>
            <p:cNvSpPr/>
            <p:nvPr/>
          </p:nvSpPr>
          <p:spPr>
            <a:xfrm>
              <a:off x="9851907" y="2202148"/>
              <a:ext cx="492759" cy="48895"/>
            </a:xfrm>
            <a:custGeom>
              <a:avLst/>
              <a:gdLst/>
              <a:ahLst/>
              <a:cxnLst/>
              <a:rect l="l" t="t" r="r" b="b"/>
              <a:pathLst>
                <a:path w="492759" h="48894">
                  <a:moveTo>
                    <a:pt x="0" y="48766"/>
                  </a:moveTo>
                  <a:lnTo>
                    <a:pt x="434325" y="0"/>
                  </a:lnTo>
                  <a:lnTo>
                    <a:pt x="492235" y="0"/>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object 25"/>
            <p:cNvSpPr/>
            <p:nvPr/>
          </p:nvSpPr>
          <p:spPr>
            <a:xfrm>
              <a:off x="10159755" y="2729439"/>
              <a:ext cx="224154" cy="64135"/>
            </a:xfrm>
            <a:custGeom>
              <a:avLst/>
              <a:gdLst/>
              <a:ahLst/>
              <a:cxnLst/>
              <a:rect l="l" t="t" r="r" b="b"/>
              <a:pathLst>
                <a:path w="224154" h="64135">
                  <a:moveTo>
                    <a:pt x="0" y="64005"/>
                  </a:moveTo>
                  <a:lnTo>
                    <a:pt x="166110" y="0"/>
                  </a:lnTo>
                  <a:lnTo>
                    <a:pt x="224020" y="0"/>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10225287" y="3555426"/>
              <a:ext cx="140335" cy="5080"/>
            </a:xfrm>
            <a:custGeom>
              <a:avLst/>
              <a:gdLst/>
              <a:ahLst/>
              <a:cxnLst/>
              <a:rect l="l" t="t" r="r" b="b"/>
              <a:pathLst>
                <a:path w="140334" h="5079">
                  <a:moveTo>
                    <a:pt x="0" y="0"/>
                  </a:moveTo>
                  <a:lnTo>
                    <a:pt x="82295" y="4571"/>
                  </a:lnTo>
                  <a:lnTo>
                    <a:pt x="140207" y="4571"/>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0146038" y="3866314"/>
              <a:ext cx="368935" cy="220979"/>
            </a:xfrm>
            <a:custGeom>
              <a:avLst/>
              <a:gdLst/>
              <a:ahLst/>
              <a:cxnLst/>
              <a:rect l="l" t="t" r="r" b="b"/>
              <a:pathLst>
                <a:path w="368934" h="220979">
                  <a:moveTo>
                    <a:pt x="0" y="0"/>
                  </a:moveTo>
                  <a:lnTo>
                    <a:pt x="310906" y="220967"/>
                  </a:lnTo>
                  <a:lnTo>
                    <a:pt x="368820" y="220967"/>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9550155" y="4640487"/>
              <a:ext cx="289560" cy="386080"/>
            </a:xfrm>
            <a:custGeom>
              <a:avLst/>
              <a:gdLst/>
              <a:ahLst/>
              <a:cxnLst/>
              <a:rect l="l" t="t" r="r" b="b"/>
              <a:pathLst>
                <a:path w="289559" h="386079">
                  <a:moveTo>
                    <a:pt x="0" y="0"/>
                  </a:moveTo>
                  <a:lnTo>
                    <a:pt x="231647" y="385571"/>
                  </a:lnTo>
                  <a:lnTo>
                    <a:pt x="289559" y="385571"/>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8306571" y="4902608"/>
              <a:ext cx="0" cy="166370"/>
            </a:xfrm>
            <a:custGeom>
              <a:avLst/>
              <a:gdLst/>
              <a:ahLst/>
              <a:cxnLst/>
              <a:rect l="l" t="t" r="r" b="b"/>
              <a:pathLst>
                <a:path h="166370">
                  <a:moveTo>
                    <a:pt x="0" y="0"/>
                  </a:moveTo>
                  <a:lnTo>
                    <a:pt x="0" y="108194"/>
                  </a:lnTo>
                  <a:lnTo>
                    <a:pt x="0" y="166101"/>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7623819" y="4672490"/>
              <a:ext cx="116205" cy="501650"/>
            </a:xfrm>
            <a:custGeom>
              <a:avLst/>
              <a:gdLst/>
              <a:ahLst/>
              <a:cxnLst/>
              <a:rect l="l" t="t" r="r" b="b"/>
              <a:pathLst>
                <a:path w="116204" h="501650">
                  <a:moveTo>
                    <a:pt x="115820" y="0"/>
                  </a:moveTo>
                  <a:lnTo>
                    <a:pt x="56386" y="501379"/>
                  </a:lnTo>
                  <a:lnTo>
                    <a:pt x="0" y="501379"/>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7154427" y="4538382"/>
              <a:ext cx="405765" cy="170815"/>
            </a:xfrm>
            <a:custGeom>
              <a:avLst/>
              <a:gdLst/>
              <a:ahLst/>
              <a:cxnLst/>
              <a:rect l="l" t="t" r="r" b="b"/>
              <a:pathLst>
                <a:path w="405765" h="170814">
                  <a:moveTo>
                    <a:pt x="405397" y="0"/>
                  </a:moveTo>
                  <a:lnTo>
                    <a:pt x="57913" y="170678"/>
                  </a:lnTo>
                  <a:lnTo>
                    <a:pt x="0" y="170678"/>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p:nvPr/>
          </p:nvSpPr>
          <p:spPr>
            <a:xfrm>
              <a:off x="6375663" y="3636196"/>
              <a:ext cx="655320" cy="9525"/>
            </a:xfrm>
            <a:custGeom>
              <a:avLst/>
              <a:gdLst/>
              <a:ahLst/>
              <a:cxnLst/>
              <a:rect l="l" t="t" r="r" b="b"/>
              <a:pathLst>
                <a:path w="655320" h="9525">
                  <a:moveTo>
                    <a:pt x="655302" y="0"/>
                  </a:moveTo>
                  <a:lnTo>
                    <a:pt x="57910" y="9143"/>
                  </a:lnTo>
                  <a:lnTo>
                    <a:pt x="0" y="9143"/>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object 33"/>
            <p:cNvSpPr/>
            <p:nvPr/>
          </p:nvSpPr>
          <p:spPr>
            <a:xfrm>
              <a:off x="6656078" y="2656289"/>
              <a:ext cx="478790" cy="173990"/>
            </a:xfrm>
            <a:custGeom>
              <a:avLst/>
              <a:gdLst/>
              <a:ahLst/>
              <a:cxnLst/>
              <a:rect l="l" t="t" r="r" b="b"/>
              <a:pathLst>
                <a:path w="478790" h="173989">
                  <a:moveTo>
                    <a:pt x="478519" y="0"/>
                  </a:moveTo>
                  <a:lnTo>
                    <a:pt x="57910" y="173730"/>
                  </a:lnTo>
                  <a:lnTo>
                    <a:pt x="0" y="173730"/>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6756662" y="2273775"/>
              <a:ext cx="417830" cy="299085"/>
            </a:xfrm>
            <a:custGeom>
              <a:avLst/>
              <a:gdLst/>
              <a:ahLst/>
              <a:cxnLst/>
              <a:rect l="l" t="t" r="r" b="b"/>
              <a:pathLst>
                <a:path w="417829" h="299085">
                  <a:moveTo>
                    <a:pt x="417561" y="298693"/>
                  </a:moveTo>
                  <a:lnTo>
                    <a:pt x="57910" y="0"/>
                  </a:lnTo>
                  <a:lnTo>
                    <a:pt x="0" y="0"/>
                  </a:lnTo>
                </a:path>
              </a:pathLst>
            </a:custGeom>
            <a:ln w="9524">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5" name="object 35"/>
          <p:cNvSpPr txBox="1"/>
          <p:nvPr/>
        </p:nvSpPr>
        <p:spPr>
          <a:xfrm>
            <a:off x="7981906" y="1146207"/>
            <a:ext cx="1082040" cy="394335"/>
          </a:xfrm>
          <a:prstGeom prst="rect">
            <a:avLst/>
          </a:prstGeom>
        </p:spPr>
        <p:txBody>
          <a:bodyPr vert="horz" wrap="square" lIns="0" tIns="9525" rIns="0" bIns="0" rtlCol="0">
            <a:spAutoFit/>
          </a:bodyPr>
          <a:lstStyle/>
          <a:p>
            <a:pPr marL="387350" marR="5080" lvl="0" indent="-375285" defTabSz="914400" eaLnBrk="1" fontAlgn="auto" latinLnBrk="0" hangingPunct="1">
              <a:lnSpc>
                <a:spcPct val="101699"/>
              </a:lnSpc>
              <a:spcBef>
                <a:spcPts val="75"/>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Calibri"/>
                <a:cs typeface="Calibri"/>
              </a:rPr>
              <a:t>Source</a:t>
            </a:r>
            <a:r>
              <a:rPr kumimoji="0" sz="1200" b="1" i="0" u="none" strike="noStrike" kern="0" cap="none" spc="-35" normalizeH="0" baseline="0" noProof="0" dirty="0">
                <a:ln>
                  <a:noFill/>
                </a:ln>
                <a:solidFill>
                  <a:sysClr val="windowText" lastClr="000000"/>
                </a:solidFill>
                <a:effectLst/>
                <a:uLnTx/>
                <a:uFillTx/>
                <a:latin typeface="Calibri"/>
                <a:cs typeface="Calibri"/>
              </a:rPr>
              <a:t> </a:t>
            </a:r>
            <a:r>
              <a:rPr kumimoji="0" sz="1200" b="1" i="0" u="none" strike="noStrike" kern="0" cap="none" spc="0" normalizeH="0" baseline="0" noProof="0" dirty="0">
                <a:ln>
                  <a:noFill/>
                </a:ln>
                <a:solidFill>
                  <a:sysClr val="windowText" lastClr="000000"/>
                </a:solidFill>
                <a:effectLst/>
                <a:uLnTx/>
                <a:uFillTx/>
                <a:latin typeface="Calibri"/>
                <a:cs typeface="Calibri"/>
              </a:rPr>
              <a:t>of</a:t>
            </a:r>
            <a:r>
              <a:rPr kumimoji="0" sz="1200" b="1" i="0" u="none" strike="noStrike" kern="0" cap="none" spc="-20" normalizeH="0" baseline="0" noProof="0" dirty="0">
                <a:ln>
                  <a:noFill/>
                </a:ln>
                <a:solidFill>
                  <a:sysClr val="windowText" lastClr="000000"/>
                </a:solidFill>
                <a:effectLst/>
                <a:uLnTx/>
                <a:uFillTx/>
                <a:latin typeface="Calibri"/>
                <a:cs typeface="Calibri"/>
              </a:rPr>
              <a:t> </a:t>
            </a:r>
            <a:r>
              <a:rPr kumimoji="0" sz="1200" b="1" i="0" u="none" strike="noStrike" kern="0" cap="none" spc="-10" normalizeH="0" baseline="0" noProof="0" dirty="0">
                <a:ln>
                  <a:noFill/>
                </a:ln>
                <a:solidFill>
                  <a:sysClr val="windowText" lastClr="000000"/>
                </a:solidFill>
                <a:effectLst/>
                <a:uLnTx/>
                <a:uFillTx/>
                <a:latin typeface="Calibri"/>
                <a:cs typeface="Calibri"/>
              </a:rPr>
              <a:t>Supply </a:t>
            </a:r>
            <a:r>
              <a:rPr kumimoji="0" sz="1200" b="1" i="0" u="none" strike="noStrike" kern="0" cap="none" spc="-20" normalizeH="0" baseline="0" noProof="0" dirty="0">
                <a:ln>
                  <a:noFill/>
                </a:ln>
                <a:solidFill>
                  <a:sysClr val="windowText" lastClr="000000"/>
                </a:solidFill>
                <a:effectLst/>
                <a:uLnTx/>
                <a:uFillTx/>
                <a:latin typeface="Calibri"/>
                <a:cs typeface="Calibri"/>
              </a:rPr>
              <a:t>9.5%</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36" name="object 36"/>
          <p:cNvSpPr txBox="1"/>
          <p:nvPr/>
        </p:nvSpPr>
        <p:spPr>
          <a:xfrm>
            <a:off x="9438609" y="1109167"/>
            <a:ext cx="686435" cy="580390"/>
          </a:xfrm>
          <a:prstGeom prst="rect">
            <a:avLst/>
          </a:prstGeom>
        </p:spPr>
        <p:txBody>
          <a:bodyPr vert="horz" wrap="square" lIns="0" tIns="9525" rIns="0" bIns="0" rtlCol="0">
            <a:spAutoFit/>
          </a:bodyPr>
          <a:lstStyle/>
          <a:p>
            <a:pPr marL="12700" marR="5080" lvl="0" indent="0" algn="ctr" defTabSz="914400" eaLnBrk="1" fontAlgn="auto" latinLnBrk="0" hangingPunct="1">
              <a:lnSpc>
                <a:spcPct val="101699"/>
              </a:lnSpc>
              <a:spcBef>
                <a:spcPts val="75"/>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Calibri"/>
                <a:cs typeface="Calibri"/>
              </a:rPr>
              <a:t>Legislative Expenses </a:t>
            </a:r>
            <a:r>
              <a:rPr kumimoji="0" sz="1200" b="1" i="0" u="none" strike="noStrike" kern="0" cap="none" spc="-20" normalizeH="0" baseline="0" noProof="0" dirty="0">
                <a:ln>
                  <a:noFill/>
                </a:ln>
                <a:solidFill>
                  <a:sysClr val="windowText" lastClr="000000"/>
                </a:solidFill>
                <a:effectLst/>
                <a:uLnTx/>
                <a:uFillTx/>
                <a:latin typeface="Calibri"/>
                <a:cs typeface="Calibri"/>
              </a:rPr>
              <a:t>0.7%</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37" name="object 37"/>
          <p:cNvSpPr txBox="1"/>
          <p:nvPr/>
        </p:nvSpPr>
        <p:spPr>
          <a:xfrm>
            <a:off x="10433094" y="1420272"/>
            <a:ext cx="878840" cy="394335"/>
          </a:xfrm>
          <a:prstGeom prst="rect">
            <a:avLst/>
          </a:prstGeom>
        </p:spPr>
        <p:txBody>
          <a:bodyPr vert="horz" wrap="square" lIns="0" tIns="9525" rIns="0" bIns="0" rtlCol="0">
            <a:spAutoFit/>
          </a:bodyPr>
          <a:lstStyle/>
          <a:p>
            <a:pPr marL="285115" marR="5080" lvl="0" indent="-273050" defTabSz="914400" eaLnBrk="1" fontAlgn="auto" latinLnBrk="0" hangingPunct="1">
              <a:lnSpc>
                <a:spcPct val="101699"/>
              </a:lnSpc>
              <a:spcBef>
                <a:spcPts val="75"/>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Calibri"/>
                <a:cs typeface="Calibri"/>
              </a:rPr>
              <a:t>Field</a:t>
            </a:r>
            <a:r>
              <a:rPr kumimoji="0" sz="1200" b="1" i="0" u="none" strike="noStrike" kern="0" cap="none" spc="-25" normalizeH="0" baseline="0" noProof="0" dirty="0">
                <a:ln>
                  <a:noFill/>
                </a:ln>
                <a:solidFill>
                  <a:sysClr val="windowText" lastClr="000000"/>
                </a:solidFill>
                <a:effectLst/>
                <a:uLnTx/>
                <a:uFillTx/>
                <a:latin typeface="Calibri"/>
                <a:cs typeface="Calibri"/>
              </a:rPr>
              <a:t> </a:t>
            </a:r>
            <a:r>
              <a:rPr kumimoji="0" sz="1200" b="1" i="0" u="none" strike="noStrike" kern="0" cap="none" spc="-10" normalizeH="0" baseline="0" noProof="0" dirty="0">
                <a:ln>
                  <a:noFill/>
                </a:ln>
                <a:solidFill>
                  <a:sysClr val="windowText" lastClr="000000"/>
                </a:solidFill>
                <a:effectLst/>
                <a:uLnTx/>
                <a:uFillTx/>
                <a:latin typeface="Calibri"/>
                <a:cs typeface="Calibri"/>
              </a:rPr>
              <a:t>Services </a:t>
            </a:r>
            <a:r>
              <a:rPr kumimoji="0" sz="1200" b="1" i="0" u="none" strike="noStrike" kern="0" cap="none" spc="-20" normalizeH="0" baseline="0" noProof="0" dirty="0">
                <a:ln>
                  <a:noFill/>
                </a:ln>
                <a:solidFill>
                  <a:sysClr val="windowText" lastClr="000000"/>
                </a:solidFill>
                <a:effectLst/>
                <a:uLnTx/>
                <a:uFillTx/>
                <a:latin typeface="Calibri"/>
                <a:cs typeface="Calibri"/>
              </a:rPr>
              <a:t>3.4%</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38" name="object 38"/>
          <p:cNvSpPr txBox="1"/>
          <p:nvPr/>
        </p:nvSpPr>
        <p:spPr>
          <a:xfrm>
            <a:off x="10423052" y="1972031"/>
            <a:ext cx="863600" cy="394335"/>
          </a:xfrm>
          <a:prstGeom prst="rect">
            <a:avLst/>
          </a:prstGeom>
        </p:spPr>
        <p:txBody>
          <a:bodyPr vert="horz" wrap="square" lIns="0" tIns="9525" rIns="0" bIns="0" rtlCol="0">
            <a:spAutoFit/>
          </a:bodyPr>
          <a:lstStyle/>
          <a:p>
            <a:pPr marL="277495" marR="5080" lvl="0" indent="-265430" defTabSz="914400" eaLnBrk="1" fontAlgn="auto" latinLnBrk="0" hangingPunct="1">
              <a:lnSpc>
                <a:spcPct val="101699"/>
              </a:lnSpc>
              <a:spcBef>
                <a:spcPts val="75"/>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Calibri"/>
                <a:cs typeface="Calibri"/>
              </a:rPr>
              <a:t>Conservation </a:t>
            </a:r>
            <a:r>
              <a:rPr kumimoji="0" sz="1200" b="1" i="0" u="none" strike="noStrike" kern="0" cap="none" spc="-20" normalizeH="0" baseline="0" noProof="0" dirty="0">
                <a:ln>
                  <a:noFill/>
                </a:ln>
                <a:solidFill>
                  <a:sysClr val="windowText" lastClr="000000"/>
                </a:solidFill>
                <a:effectLst/>
                <a:uLnTx/>
                <a:uFillTx/>
                <a:latin typeface="Calibri"/>
                <a:cs typeface="Calibri"/>
              </a:rPr>
              <a:t>0.2%</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39" name="object 39"/>
          <p:cNvSpPr txBox="1"/>
          <p:nvPr/>
        </p:nvSpPr>
        <p:spPr>
          <a:xfrm>
            <a:off x="10478429" y="2477199"/>
            <a:ext cx="988060" cy="580390"/>
          </a:xfrm>
          <a:prstGeom prst="rect">
            <a:avLst/>
          </a:prstGeom>
        </p:spPr>
        <p:txBody>
          <a:bodyPr vert="horz" wrap="square" lIns="0" tIns="9525" rIns="0" bIns="0" rtlCol="0">
            <a:spAutoFit/>
          </a:bodyPr>
          <a:lstStyle/>
          <a:p>
            <a:pPr marL="12700" marR="5080" lvl="0" indent="0" algn="ctr" defTabSz="914400" eaLnBrk="1" fontAlgn="auto" latinLnBrk="0" hangingPunct="1">
              <a:lnSpc>
                <a:spcPct val="101699"/>
              </a:lnSpc>
              <a:spcBef>
                <a:spcPts val="75"/>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Calibri"/>
                <a:cs typeface="Calibri"/>
              </a:rPr>
              <a:t>Transmission</a:t>
            </a:r>
            <a:r>
              <a:rPr kumimoji="0" sz="1200" b="1" i="0" u="none" strike="noStrike" kern="0" cap="none" spc="-20" normalizeH="0" baseline="0" noProof="0" dirty="0">
                <a:ln>
                  <a:noFill/>
                </a:ln>
                <a:solidFill>
                  <a:sysClr val="windowText" lastClr="000000"/>
                </a:solidFill>
                <a:effectLst/>
                <a:uLnTx/>
                <a:uFillTx/>
                <a:latin typeface="Calibri"/>
                <a:cs typeface="Calibri"/>
              </a:rPr>
              <a:t> </a:t>
            </a:r>
            <a:r>
              <a:rPr kumimoji="0" sz="1200" b="1" i="0" u="none" strike="noStrike" kern="0" cap="none" spc="-50" normalizeH="0" baseline="0" noProof="0" dirty="0">
                <a:ln>
                  <a:noFill/>
                </a:ln>
                <a:solidFill>
                  <a:sysClr val="windowText" lastClr="000000"/>
                </a:solidFill>
                <a:effectLst/>
                <a:uLnTx/>
                <a:uFillTx/>
                <a:latin typeface="Calibri"/>
                <a:cs typeface="Calibri"/>
              </a:rPr>
              <a:t>&amp; </a:t>
            </a:r>
            <a:r>
              <a:rPr kumimoji="0" sz="1200" b="1" i="0" u="none" strike="noStrike" kern="0" cap="none" spc="-10" normalizeH="0" baseline="0" noProof="0" dirty="0">
                <a:ln>
                  <a:noFill/>
                </a:ln>
                <a:solidFill>
                  <a:sysClr val="windowText" lastClr="000000"/>
                </a:solidFill>
                <a:effectLst/>
                <a:uLnTx/>
                <a:uFillTx/>
                <a:latin typeface="Calibri"/>
                <a:cs typeface="Calibri"/>
              </a:rPr>
              <a:t>Distribution 12.1%</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40" name="object 40"/>
          <p:cNvSpPr txBox="1"/>
          <p:nvPr/>
        </p:nvSpPr>
        <p:spPr>
          <a:xfrm>
            <a:off x="10444914" y="3364686"/>
            <a:ext cx="1125220" cy="394335"/>
          </a:xfrm>
          <a:prstGeom prst="rect">
            <a:avLst/>
          </a:prstGeom>
        </p:spPr>
        <p:txBody>
          <a:bodyPr vert="horz" wrap="square" lIns="0" tIns="9525" rIns="0" bIns="0" rtlCol="0">
            <a:spAutoFit/>
          </a:bodyPr>
          <a:lstStyle/>
          <a:p>
            <a:pPr marL="408305" marR="5080" lvl="0" indent="-396240" defTabSz="914400" eaLnBrk="1" fontAlgn="auto" latinLnBrk="0" hangingPunct="1">
              <a:lnSpc>
                <a:spcPct val="101699"/>
              </a:lnSpc>
              <a:spcBef>
                <a:spcPts val="75"/>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Calibri"/>
                <a:cs typeface="Calibri"/>
              </a:rPr>
              <a:t>Customer</a:t>
            </a:r>
            <a:r>
              <a:rPr kumimoji="0" sz="1200" b="1" i="0" u="none" strike="noStrike" kern="0" cap="none" spc="-60" normalizeH="0" baseline="0" noProof="0" dirty="0">
                <a:ln>
                  <a:noFill/>
                </a:ln>
                <a:solidFill>
                  <a:sysClr val="windowText" lastClr="000000"/>
                </a:solidFill>
                <a:effectLst/>
                <a:uLnTx/>
                <a:uFillTx/>
                <a:latin typeface="Calibri"/>
                <a:cs typeface="Calibri"/>
              </a:rPr>
              <a:t> </a:t>
            </a:r>
            <a:r>
              <a:rPr kumimoji="0" sz="1200" b="1" i="0" u="none" strike="noStrike" kern="0" cap="none" spc="-10" normalizeH="0" baseline="0" noProof="0" dirty="0">
                <a:ln>
                  <a:noFill/>
                </a:ln>
                <a:solidFill>
                  <a:sysClr val="windowText" lastClr="000000"/>
                </a:solidFill>
                <a:effectLst/>
                <a:uLnTx/>
                <a:uFillTx/>
                <a:latin typeface="Calibri"/>
                <a:cs typeface="Calibri"/>
              </a:rPr>
              <a:t>Service </a:t>
            </a:r>
            <a:r>
              <a:rPr kumimoji="0" sz="1200" b="1" i="0" u="none" strike="noStrike" kern="0" cap="none" spc="-20" normalizeH="0" baseline="0" noProof="0" dirty="0">
                <a:ln>
                  <a:noFill/>
                </a:ln>
                <a:solidFill>
                  <a:sysClr val="windowText" lastClr="000000"/>
                </a:solidFill>
                <a:effectLst/>
                <a:uLnTx/>
                <a:uFillTx/>
                <a:latin typeface="Calibri"/>
                <a:cs typeface="Calibri"/>
              </a:rPr>
              <a:t>3.0%</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41" name="object 41"/>
          <p:cNvSpPr txBox="1"/>
          <p:nvPr/>
        </p:nvSpPr>
        <p:spPr>
          <a:xfrm>
            <a:off x="10651715" y="3886648"/>
            <a:ext cx="774700" cy="394335"/>
          </a:xfrm>
          <a:prstGeom prst="rect">
            <a:avLst/>
          </a:prstGeom>
        </p:spPr>
        <p:txBody>
          <a:bodyPr vert="horz" wrap="square" lIns="0" tIns="9525" rIns="0" bIns="0" rtlCol="0">
            <a:spAutoFit/>
          </a:bodyPr>
          <a:lstStyle/>
          <a:p>
            <a:pPr marL="233679" marR="5080" lvl="0" indent="-220979" defTabSz="914400" eaLnBrk="1" fontAlgn="auto" latinLnBrk="0" hangingPunct="1">
              <a:lnSpc>
                <a:spcPct val="101699"/>
              </a:lnSpc>
              <a:spcBef>
                <a:spcPts val="75"/>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Calibri"/>
                <a:cs typeface="Calibri"/>
              </a:rPr>
              <a:t>Engineering </a:t>
            </a:r>
            <a:r>
              <a:rPr kumimoji="0" sz="1200" b="1" i="0" u="none" strike="noStrike" kern="0" cap="none" spc="-20" normalizeH="0" baseline="0" noProof="0" dirty="0">
                <a:ln>
                  <a:noFill/>
                </a:ln>
                <a:solidFill>
                  <a:sysClr val="windowText" lastClr="000000"/>
                </a:solidFill>
                <a:effectLst/>
                <a:uLnTx/>
                <a:uFillTx/>
                <a:latin typeface="Calibri"/>
                <a:cs typeface="Calibri"/>
              </a:rPr>
              <a:t>3.3%</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42" name="object 42"/>
          <p:cNvSpPr txBox="1"/>
          <p:nvPr/>
        </p:nvSpPr>
        <p:spPr>
          <a:xfrm>
            <a:off x="9842793" y="4673867"/>
            <a:ext cx="974090" cy="580390"/>
          </a:xfrm>
          <a:prstGeom prst="rect">
            <a:avLst/>
          </a:prstGeom>
        </p:spPr>
        <p:txBody>
          <a:bodyPr vert="horz" wrap="square" lIns="0" tIns="9525" rIns="0" bIns="0" rtlCol="0">
            <a:spAutoFit/>
          </a:bodyPr>
          <a:lstStyle/>
          <a:p>
            <a:pPr marL="12700" marR="5080" lvl="0" indent="1270" algn="ctr" defTabSz="914400" eaLnBrk="1" fontAlgn="auto" latinLnBrk="0" hangingPunct="1">
              <a:lnSpc>
                <a:spcPct val="101699"/>
              </a:lnSpc>
              <a:spcBef>
                <a:spcPts val="75"/>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Calibri"/>
                <a:cs typeface="Calibri"/>
              </a:rPr>
              <a:t>General Administration 16.2%</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43" name="object 43"/>
          <p:cNvSpPr txBox="1"/>
          <p:nvPr/>
        </p:nvSpPr>
        <p:spPr>
          <a:xfrm>
            <a:off x="7986724" y="5047951"/>
            <a:ext cx="1215390" cy="394335"/>
          </a:xfrm>
          <a:prstGeom prst="rect">
            <a:avLst/>
          </a:prstGeom>
        </p:spPr>
        <p:txBody>
          <a:bodyPr vert="horz" wrap="square" lIns="0" tIns="9525" rIns="0" bIns="0" rtlCol="0">
            <a:spAutoFit/>
          </a:bodyPr>
          <a:lstStyle/>
          <a:p>
            <a:pPr marL="454659" marR="5080" lvl="0" indent="-441959" defTabSz="914400" eaLnBrk="1" fontAlgn="auto" latinLnBrk="0" hangingPunct="1">
              <a:lnSpc>
                <a:spcPct val="101699"/>
              </a:lnSpc>
              <a:spcBef>
                <a:spcPts val="75"/>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Calibri"/>
                <a:cs typeface="Calibri"/>
              </a:rPr>
              <a:t>Legal/Adjudication </a:t>
            </a:r>
            <a:r>
              <a:rPr kumimoji="0" sz="1200" b="1" i="0" u="none" strike="noStrike" kern="0" cap="none" spc="-20" normalizeH="0" baseline="0" noProof="0" dirty="0">
                <a:ln>
                  <a:noFill/>
                </a:ln>
                <a:solidFill>
                  <a:sysClr val="windowText" lastClr="000000"/>
                </a:solidFill>
                <a:effectLst/>
                <a:uLnTx/>
                <a:uFillTx/>
                <a:latin typeface="Calibri"/>
                <a:cs typeface="Calibri"/>
              </a:rPr>
              <a:t>9.4%</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44" name="object 44"/>
          <p:cNvSpPr txBox="1"/>
          <p:nvPr/>
        </p:nvSpPr>
        <p:spPr>
          <a:xfrm>
            <a:off x="6443960" y="5003919"/>
            <a:ext cx="1183640" cy="394335"/>
          </a:xfrm>
          <a:prstGeom prst="rect">
            <a:avLst/>
          </a:prstGeom>
        </p:spPr>
        <p:txBody>
          <a:bodyPr vert="horz" wrap="square" lIns="0" tIns="9525" rIns="0" bIns="0" rtlCol="0">
            <a:spAutoFit/>
          </a:bodyPr>
          <a:lstStyle/>
          <a:p>
            <a:pPr marL="437515" marR="5080" lvl="0" indent="-425450" defTabSz="914400" eaLnBrk="1" fontAlgn="auto" latinLnBrk="0" hangingPunct="1">
              <a:lnSpc>
                <a:spcPct val="101699"/>
              </a:lnSpc>
              <a:spcBef>
                <a:spcPts val="75"/>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Calibri"/>
                <a:cs typeface="Calibri"/>
              </a:rPr>
              <a:t>Arsenic</a:t>
            </a:r>
            <a:r>
              <a:rPr kumimoji="0" sz="1200" b="1" i="0" u="none" strike="noStrike" kern="0" cap="none" spc="-50" normalizeH="0" baseline="0" noProof="0" dirty="0">
                <a:ln>
                  <a:noFill/>
                </a:ln>
                <a:solidFill>
                  <a:sysClr val="windowText" lastClr="000000"/>
                </a:solidFill>
                <a:effectLst/>
                <a:uLnTx/>
                <a:uFillTx/>
                <a:latin typeface="Calibri"/>
                <a:cs typeface="Calibri"/>
              </a:rPr>
              <a:t> </a:t>
            </a:r>
            <a:r>
              <a:rPr kumimoji="0" sz="1200" b="1" i="0" u="none" strike="noStrike" kern="0" cap="none" spc="-10" normalizeH="0" baseline="0" noProof="0" dirty="0">
                <a:ln>
                  <a:noFill/>
                </a:ln>
                <a:solidFill>
                  <a:sysClr val="windowText" lastClr="000000"/>
                </a:solidFill>
                <a:effectLst/>
                <a:uLnTx/>
                <a:uFillTx/>
                <a:latin typeface="Calibri"/>
                <a:cs typeface="Calibri"/>
              </a:rPr>
              <a:t>Treatment </a:t>
            </a:r>
            <a:r>
              <a:rPr kumimoji="0" sz="1200" b="1" i="0" u="none" strike="noStrike" kern="0" cap="none" spc="-20" normalizeH="0" baseline="0" noProof="0" dirty="0">
                <a:ln>
                  <a:noFill/>
                </a:ln>
                <a:solidFill>
                  <a:sysClr val="windowText" lastClr="000000"/>
                </a:solidFill>
                <a:effectLst/>
                <a:uLnTx/>
                <a:uFillTx/>
                <a:latin typeface="Calibri"/>
                <a:cs typeface="Calibri"/>
              </a:rPr>
              <a:t>2.7%</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45" name="object 45"/>
          <p:cNvSpPr txBox="1"/>
          <p:nvPr/>
        </p:nvSpPr>
        <p:spPr>
          <a:xfrm>
            <a:off x="5637156" y="4507619"/>
            <a:ext cx="1584325" cy="394335"/>
          </a:xfrm>
          <a:prstGeom prst="rect">
            <a:avLst/>
          </a:prstGeom>
        </p:spPr>
        <p:txBody>
          <a:bodyPr vert="horz" wrap="square" lIns="0" tIns="9525" rIns="0" bIns="0" rtlCol="0">
            <a:spAutoFit/>
          </a:bodyPr>
          <a:lstStyle/>
          <a:p>
            <a:pPr marL="636905" marR="5080" lvl="0" indent="-624840" defTabSz="914400" eaLnBrk="1" fontAlgn="auto" latinLnBrk="0" hangingPunct="1">
              <a:lnSpc>
                <a:spcPct val="101699"/>
              </a:lnSpc>
              <a:spcBef>
                <a:spcPts val="75"/>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Calibri"/>
                <a:cs typeface="Calibri"/>
              </a:rPr>
              <a:t>Non-Operating Expenses </a:t>
            </a:r>
            <a:r>
              <a:rPr kumimoji="0" sz="1200" b="1" i="0" u="none" strike="noStrike" kern="0" cap="none" spc="-20" normalizeH="0" baseline="0" noProof="0" dirty="0">
                <a:ln>
                  <a:noFill/>
                </a:ln>
                <a:solidFill>
                  <a:sysClr val="windowText" lastClr="000000"/>
                </a:solidFill>
                <a:effectLst/>
                <a:uLnTx/>
                <a:uFillTx/>
                <a:latin typeface="Calibri"/>
                <a:cs typeface="Calibri"/>
              </a:rPr>
              <a:t>1.7%</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46" name="object 46"/>
          <p:cNvSpPr txBox="1"/>
          <p:nvPr/>
        </p:nvSpPr>
        <p:spPr>
          <a:xfrm>
            <a:off x="6021078" y="3479655"/>
            <a:ext cx="411480" cy="394335"/>
          </a:xfrm>
          <a:prstGeom prst="rect">
            <a:avLst/>
          </a:prstGeom>
        </p:spPr>
        <p:txBody>
          <a:bodyPr vert="horz" wrap="square" lIns="0" tIns="9525" rIns="0" bIns="0" rtlCol="0">
            <a:spAutoFit/>
          </a:bodyPr>
          <a:lstStyle/>
          <a:p>
            <a:pPr marL="12700" marR="5080" lvl="0" indent="62230" defTabSz="914400" eaLnBrk="1" fontAlgn="auto" latinLnBrk="0" hangingPunct="1">
              <a:lnSpc>
                <a:spcPct val="101699"/>
              </a:lnSpc>
              <a:spcBef>
                <a:spcPts val="75"/>
              </a:spcBef>
              <a:spcAft>
                <a:spcPts val="0"/>
              </a:spcAft>
              <a:buClrTx/>
              <a:buSzTx/>
              <a:buFontTx/>
              <a:buNone/>
              <a:tabLst/>
              <a:defRPr/>
            </a:pPr>
            <a:r>
              <a:rPr kumimoji="0" sz="1200" b="1" i="0" u="none" strike="noStrike" kern="0" cap="none" spc="-25" normalizeH="0" baseline="0" noProof="0" dirty="0">
                <a:ln>
                  <a:noFill/>
                </a:ln>
                <a:solidFill>
                  <a:sysClr val="windowText" lastClr="000000"/>
                </a:solidFill>
                <a:effectLst/>
                <a:uLnTx/>
                <a:uFillTx/>
                <a:latin typeface="Calibri"/>
                <a:cs typeface="Calibri"/>
              </a:rPr>
              <a:t>GSA </a:t>
            </a:r>
            <a:r>
              <a:rPr kumimoji="0" sz="1200" b="1" i="0" u="none" strike="noStrike" kern="0" cap="none" spc="-10" normalizeH="0" baseline="0" noProof="0" dirty="0">
                <a:ln>
                  <a:noFill/>
                </a:ln>
                <a:solidFill>
                  <a:sysClr val="windowText" lastClr="000000"/>
                </a:solidFill>
                <a:effectLst/>
                <a:uLnTx/>
                <a:uFillTx/>
                <a:latin typeface="Calibri"/>
                <a:cs typeface="Calibri"/>
              </a:rPr>
              <a:t>19.2%</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47" name="object 47"/>
          <p:cNvSpPr txBox="1"/>
          <p:nvPr/>
        </p:nvSpPr>
        <p:spPr>
          <a:xfrm>
            <a:off x="5607027" y="2664283"/>
            <a:ext cx="1042669" cy="580390"/>
          </a:xfrm>
          <a:prstGeom prst="rect">
            <a:avLst/>
          </a:prstGeom>
        </p:spPr>
        <p:txBody>
          <a:bodyPr vert="horz" wrap="square" lIns="0" tIns="9525" rIns="0" bIns="0" rtlCol="0">
            <a:spAutoFit/>
          </a:bodyPr>
          <a:lstStyle/>
          <a:p>
            <a:pPr marL="306705" marR="5080" lvl="0" indent="-294640" defTabSz="914400" eaLnBrk="1" fontAlgn="auto" latinLnBrk="0" hangingPunct="1">
              <a:lnSpc>
                <a:spcPct val="101699"/>
              </a:lnSpc>
              <a:spcBef>
                <a:spcPts val="75"/>
              </a:spcBef>
              <a:spcAft>
                <a:spcPts val="0"/>
              </a:spcAft>
              <a:buClrTx/>
              <a:buSzTx/>
              <a:buFontTx/>
              <a:buNone/>
              <a:tabLst/>
              <a:defRPr/>
            </a:pPr>
            <a:r>
              <a:rPr kumimoji="0" sz="1200" b="1" i="0" u="none" strike="noStrike" kern="0" cap="none" spc="-10" normalizeH="0" baseline="0" noProof="0" dirty="0">
                <a:ln>
                  <a:noFill/>
                </a:ln>
                <a:solidFill>
                  <a:sysClr val="windowText" lastClr="000000"/>
                </a:solidFill>
                <a:effectLst/>
                <a:uLnTx/>
                <a:uFillTx/>
                <a:latin typeface="Calibri"/>
                <a:cs typeface="Calibri"/>
              </a:rPr>
              <a:t>Alternate</a:t>
            </a:r>
            <a:r>
              <a:rPr kumimoji="0" sz="1200" b="1" i="0" u="none" strike="noStrike" kern="0" cap="none" spc="15" normalizeH="0" baseline="0" noProof="0" dirty="0">
                <a:ln>
                  <a:noFill/>
                </a:ln>
                <a:solidFill>
                  <a:sysClr val="windowText" lastClr="000000"/>
                </a:solidFill>
                <a:effectLst/>
                <a:uLnTx/>
                <a:uFillTx/>
                <a:latin typeface="Calibri"/>
                <a:cs typeface="Calibri"/>
              </a:rPr>
              <a:t> </a:t>
            </a:r>
            <a:r>
              <a:rPr kumimoji="0" sz="1200" b="1" i="0" u="none" strike="noStrike" kern="0" cap="none" spc="-20" normalizeH="0" baseline="0" noProof="0" dirty="0">
                <a:ln>
                  <a:noFill/>
                </a:ln>
                <a:solidFill>
                  <a:sysClr val="windowText" lastClr="000000"/>
                </a:solidFill>
                <a:effectLst/>
                <a:uLnTx/>
                <a:uFillTx/>
                <a:latin typeface="Calibri"/>
                <a:cs typeface="Calibri"/>
              </a:rPr>
              <a:t>Water </a:t>
            </a:r>
            <a:r>
              <a:rPr kumimoji="0" sz="1200" b="1" i="0" u="none" strike="noStrike" kern="0" cap="none" spc="-10" normalizeH="0" baseline="0" noProof="0" dirty="0">
                <a:ln>
                  <a:noFill/>
                </a:ln>
                <a:solidFill>
                  <a:sysClr val="windowText" lastClr="000000"/>
                </a:solidFill>
                <a:effectLst/>
                <a:uLnTx/>
                <a:uFillTx/>
                <a:latin typeface="Calibri"/>
                <a:cs typeface="Calibri"/>
              </a:rPr>
              <a:t>Supply </a:t>
            </a:r>
            <a:r>
              <a:rPr kumimoji="0" sz="1200" b="1" i="0" u="none" strike="noStrike" kern="0" cap="none" spc="-20" normalizeH="0" baseline="0" noProof="0" dirty="0">
                <a:ln>
                  <a:noFill/>
                </a:ln>
                <a:solidFill>
                  <a:sysClr val="windowText" lastClr="000000"/>
                </a:solidFill>
                <a:effectLst/>
                <a:uLnTx/>
                <a:uFillTx/>
                <a:latin typeface="Calibri"/>
                <a:cs typeface="Calibri"/>
              </a:rPr>
              <a:t>0.5%</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48" name="object 48"/>
          <p:cNvSpPr txBox="1"/>
          <p:nvPr/>
        </p:nvSpPr>
        <p:spPr>
          <a:xfrm>
            <a:off x="6399960" y="1922161"/>
            <a:ext cx="370205" cy="394335"/>
          </a:xfrm>
          <a:prstGeom prst="rect">
            <a:avLst/>
          </a:prstGeom>
        </p:spPr>
        <p:txBody>
          <a:bodyPr vert="horz" wrap="square" lIns="0" tIns="9525" rIns="0" bIns="0" rtlCol="0">
            <a:spAutoFit/>
          </a:bodyPr>
          <a:lstStyle/>
          <a:p>
            <a:pPr marL="30480" marR="5080" lvl="0" indent="-18415" defTabSz="914400" eaLnBrk="1" fontAlgn="auto" latinLnBrk="0" hangingPunct="1">
              <a:lnSpc>
                <a:spcPct val="101699"/>
              </a:lnSpc>
              <a:spcBef>
                <a:spcPts val="75"/>
              </a:spcBef>
              <a:spcAft>
                <a:spcPts val="0"/>
              </a:spcAft>
              <a:buClrTx/>
              <a:buSzTx/>
              <a:buFontTx/>
              <a:buNone/>
              <a:tabLst/>
              <a:defRPr/>
            </a:pPr>
            <a:r>
              <a:rPr kumimoji="0" sz="1200" b="1" i="0" u="none" strike="noStrike" kern="0" cap="none" spc="-20" normalizeH="0" baseline="0" noProof="0" dirty="0">
                <a:ln>
                  <a:noFill/>
                </a:ln>
                <a:solidFill>
                  <a:sysClr val="windowText" lastClr="000000"/>
                </a:solidFill>
                <a:effectLst/>
                <a:uLnTx/>
                <a:uFillTx/>
                <a:latin typeface="Calibri"/>
                <a:cs typeface="Calibri"/>
              </a:rPr>
              <a:t>OPEB 1.4%</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49" name="object 49"/>
          <p:cNvSpPr txBox="1"/>
          <p:nvPr/>
        </p:nvSpPr>
        <p:spPr>
          <a:xfrm>
            <a:off x="7545265" y="2141230"/>
            <a:ext cx="821690" cy="394335"/>
          </a:xfrm>
          <a:prstGeom prst="rect">
            <a:avLst/>
          </a:prstGeom>
        </p:spPr>
        <p:txBody>
          <a:bodyPr vert="horz" wrap="square" lIns="0" tIns="9525" rIns="0" bIns="0" rtlCol="0">
            <a:spAutoFit/>
          </a:bodyPr>
          <a:lstStyle/>
          <a:p>
            <a:pPr marL="216535" marR="5080" lvl="0" indent="-204470" defTabSz="914400" eaLnBrk="1" fontAlgn="auto" latinLnBrk="0" hangingPunct="1">
              <a:lnSpc>
                <a:spcPct val="101699"/>
              </a:lnSpc>
              <a:spcBef>
                <a:spcPts val="75"/>
              </a:spcBef>
              <a:spcAft>
                <a:spcPts val="0"/>
              </a:spcAft>
              <a:buClrTx/>
              <a:buSzTx/>
              <a:buFontTx/>
              <a:buNone/>
              <a:tabLst/>
              <a:defRPr/>
            </a:pPr>
            <a:r>
              <a:rPr kumimoji="0" sz="1200" b="1" i="0" u="none" strike="noStrike" kern="0" cap="none" spc="0" normalizeH="0" baseline="0" noProof="0" dirty="0">
                <a:ln>
                  <a:noFill/>
                </a:ln>
                <a:solidFill>
                  <a:sysClr val="windowText" lastClr="000000"/>
                </a:solidFill>
                <a:effectLst/>
                <a:uLnTx/>
                <a:uFillTx/>
                <a:latin typeface="Calibri"/>
                <a:cs typeface="Calibri"/>
              </a:rPr>
              <a:t>Debt</a:t>
            </a:r>
            <a:r>
              <a:rPr kumimoji="0" sz="1200" b="1" i="0" u="none" strike="noStrike" kern="0" cap="none" spc="-40" normalizeH="0" baseline="0" noProof="0" dirty="0">
                <a:ln>
                  <a:noFill/>
                </a:ln>
                <a:solidFill>
                  <a:sysClr val="windowText" lastClr="000000"/>
                </a:solidFill>
                <a:effectLst/>
                <a:uLnTx/>
                <a:uFillTx/>
                <a:latin typeface="Calibri"/>
                <a:cs typeface="Calibri"/>
              </a:rPr>
              <a:t> </a:t>
            </a:r>
            <a:r>
              <a:rPr kumimoji="0" sz="1200" b="1" i="0" u="none" strike="noStrike" kern="0" cap="none" spc="-10" normalizeH="0" baseline="0" noProof="0" dirty="0">
                <a:ln>
                  <a:noFill/>
                </a:ln>
                <a:solidFill>
                  <a:sysClr val="windowText" lastClr="000000"/>
                </a:solidFill>
                <a:effectLst/>
                <a:uLnTx/>
                <a:uFillTx/>
                <a:latin typeface="Calibri"/>
                <a:cs typeface="Calibri"/>
              </a:rPr>
              <a:t>Service 16.8%</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graphicFrame>
        <p:nvGraphicFramePr>
          <p:cNvPr id="50" name="object 50"/>
          <p:cNvGraphicFramePr>
            <a:graphicFrameLocks noGrp="1"/>
          </p:cNvGraphicFramePr>
          <p:nvPr/>
        </p:nvGraphicFramePr>
        <p:xfrm>
          <a:off x="1156590" y="1543582"/>
          <a:ext cx="3561714" cy="3279775"/>
        </p:xfrm>
        <a:graphic>
          <a:graphicData uri="http://schemas.openxmlformats.org/drawingml/2006/table">
            <a:tbl>
              <a:tblPr firstRow="1" bandRow="1">
                <a:tableStyleId>{2D5ABB26-0587-4C30-8999-92F81FD0307C}</a:tableStyleId>
              </a:tblPr>
              <a:tblGrid>
                <a:gridCol w="2437130">
                  <a:extLst>
                    <a:ext uri="{9D8B030D-6E8A-4147-A177-3AD203B41FA5}">
                      <a16:colId xmlns:a16="http://schemas.microsoft.com/office/drawing/2014/main" val="20000"/>
                    </a:ext>
                  </a:extLst>
                </a:gridCol>
                <a:gridCol w="1124584">
                  <a:extLst>
                    <a:ext uri="{9D8B030D-6E8A-4147-A177-3AD203B41FA5}">
                      <a16:colId xmlns:a16="http://schemas.microsoft.com/office/drawing/2014/main" val="20001"/>
                    </a:ext>
                  </a:extLst>
                </a:gridCol>
              </a:tblGrid>
              <a:tr h="254000">
                <a:tc>
                  <a:txBody>
                    <a:bodyPr/>
                    <a:lstStyle/>
                    <a:p>
                      <a:pPr marL="31750">
                        <a:lnSpc>
                          <a:spcPct val="100000"/>
                        </a:lnSpc>
                        <a:spcBef>
                          <a:spcPts val="25"/>
                        </a:spcBef>
                      </a:pPr>
                      <a:r>
                        <a:rPr sz="1400" dirty="0">
                          <a:latin typeface="Calibri"/>
                          <a:cs typeface="Calibri"/>
                        </a:rPr>
                        <a:t>Source of</a:t>
                      </a:r>
                      <a:r>
                        <a:rPr sz="1400" spc="25" dirty="0">
                          <a:latin typeface="Calibri"/>
                          <a:cs typeface="Calibri"/>
                        </a:rPr>
                        <a:t> </a:t>
                      </a:r>
                      <a:r>
                        <a:rPr sz="1400" spc="-10" dirty="0">
                          <a:latin typeface="Calibri"/>
                          <a:cs typeface="Calibri"/>
                        </a:rPr>
                        <a:t>Supply</a:t>
                      </a:r>
                      <a:endParaRPr sz="1400">
                        <a:latin typeface="Calibri"/>
                        <a:cs typeface="Calibri"/>
                      </a:endParaRPr>
                    </a:p>
                  </a:txBody>
                  <a:tcPr marL="0" marR="0" marT="3175" marB="0">
                    <a:lnT w="6350">
                      <a:solidFill>
                        <a:srgbClr val="000000"/>
                      </a:solidFill>
                      <a:prstDash val="solid"/>
                    </a:lnT>
                  </a:tcPr>
                </a:tc>
                <a:tc>
                  <a:txBody>
                    <a:bodyPr/>
                    <a:lstStyle/>
                    <a:p>
                      <a:pPr marR="17145" algn="r">
                        <a:lnSpc>
                          <a:spcPct val="100000"/>
                        </a:lnSpc>
                        <a:spcBef>
                          <a:spcPts val="225"/>
                        </a:spcBef>
                      </a:pPr>
                      <a:r>
                        <a:rPr sz="1200" spc="-10" dirty="0">
                          <a:latin typeface="Calibri"/>
                          <a:cs typeface="Calibri"/>
                        </a:rPr>
                        <a:t>$1,623,000</a:t>
                      </a:r>
                      <a:endParaRPr sz="1200">
                        <a:latin typeface="Calibri"/>
                        <a:cs typeface="Calibri"/>
                      </a:endParaRPr>
                    </a:p>
                  </a:txBody>
                  <a:tcPr marL="0" marR="0" marT="28575" marB="0">
                    <a:lnT w="6350">
                      <a:solidFill>
                        <a:srgbClr val="000000"/>
                      </a:solidFill>
                      <a:prstDash val="solid"/>
                    </a:lnT>
                  </a:tcPr>
                </a:tc>
                <a:extLst>
                  <a:ext uri="{0D108BD9-81ED-4DB2-BD59-A6C34878D82A}">
                    <a16:rowId xmlns:a16="http://schemas.microsoft.com/office/drawing/2014/main" val="10000"/>
                  </a:ext>
                </a:extLst>
              </a:tr>
              <a:tr h="234950">
                <a:tc>
                  <a:txBody>
                    <a:bodyPr/>
                    <a:lstStyle/>
                    <a:p>
                      <a:pPr marL="31750">
                        <a:lnSpc>
                          <a:spcPts val="1555"/>
                        </a:lnSpc>
                      </a:pPr>
                      <a:r>
                        <a:rPr sz="1400" spc="-20" dirty="0">
                          <a:latin typeface="Calibri"/>
                          <a:cs typeface="Calibri"/>
                        </a:rPr>
                        <a:t>Legislative</a:t>
                      </a:r>
                      <a:r>
                        <a:rPr sz="1400" spc="35" dirty="0">
                          <a:latin typeface="Calibri"/>
                          <a:cs typeface="Calibri"/>
                        </a:rPr>
                        <a:t> </a:t>
                      </a:r>
                      <a:r>
                        <a:rPr sz="1400" spc="-10" dirty="0">
                          <a:latin typeface="Calibri"/>
                          <a:cs typeface="Calibri"/>
                        </a:rPr>
                        <a:t>Expenses</a:t>
                      </a:r>
                      <a:endParaRPr sz="1400">
                        <a:latin typeface="Calibri"/>
                        <a:cs typeface="Calibri"/>
                      </a:endParaRPr>
                    </a:p>
                  </a:txBody>
                  <a:tcPr marL="0" marR="0" marT="0" marB="0"/>
                </a:tc>
                <a:tc>
                  <a:txBody>
                    <a:bodyPr/>
                    <a:lstStyle/>
                    <a:p>
                      <a:pPr marR="17145" algn="r">
                        <a:lnSpc>
                          <a:spcPct val="100000"/>
                        </a:lnSpc>
                        <a:spcBef>
                          <a:spcPts val="75"/>
                        </a:spcBef>
                      </a:pPr>
                      <a:r>
                        <a:rPr sz="1200" spc="-10" dirty="0">
                          <a:latin typeface="Calibri"/>
                          <a:cs typeface="Calibri"/>
                        </a:rPr>
                        <a:t>$119,000</a:t>
                      </a:r>
                      <a:endParaRPr sz="1200">
                        <a:latin typeface="Calibri"/>
                        <a:cs typeface="Calibri"/>
                      </a:endParaRPr>
                    </a:p>
                  </a:txBody>
                  <a:tcPr marL="0" marR="0" marT="9525" marB="0"/>
                </a:tc>
                <a:extLst>
                  <a:ext uri="{0D108BD9-81ED-4DB2-BD59-A6C34878D82A}">
                    <a16:rowId xmlns:a16="http://schemas.microsoft.com/office/drawing/2014/main" val="10001"/>
                  </a:ext>
                </a:extLst>
              </a:tr>
              <a:tr h="234950">
                <a:tc>
                  <a:txBody>
                    <a:bodyPr/>
                    <a:lstStyle/>
                    <a:p>
                      <a:pPr marL="31750">
                        <a:lnSpc>
                          <a:spcPts val="1555"/>
                        </a:lnSpc>
                      </a:pPr>
                      <a:r>
                        <a:rPr sz="1400" dirty="0">
                          <a:latin typeface="Calibri"/>
                          <a:cs typeface="Calibri"/>
                        </a:rPr>
                        <a:t>Field</a:t>
                      </a:r>
                      <a:r>
                        <a:rPr sz="1400" spc="-75" dirty="0">
                          <a:latin typeface="Calibri"/>
                          <a:cs typeface="Calibri"/>
                        </a:rPr>
                        <a:t> </a:t>
                      </a:r>
                      <a:r>
                        <a:rPr sz="1400" spc="-10" dirty="0">
                          <a:latin typeface="Calibri"/>
                          <a:cs typeface="Calibri"/>
                        </a:rPr>
                        <a:t>Services</a:t>
                      </a:r>
                      <a:endParaRPr sz="1400">
                        <a:latin typeface="Calibri"/>
                        <a:cs typeface="Calibri"/>
                      </a:endParaRPr>
                    </a:p>
                  </a:txBody>
                  <a:tcPr marL="0" marR="0" marT="0" marB="0"/>
                </a:tc>
                <a:tc>
                  <a:txBody>
                    <a:bodyPr/>
                    <a:lstStyle/>
                    <a:p>
                      <a:pPr marR="17145" algn="r">
                        <a:lnSpc>
                          <a:spcPct val="100000"/>
                        </a:lnSpc>
                        <a:spcBef>
                          <a:spcPts val="75"/>
                        </a:spcBef>
                      </a:pPr>
                      <a:r>
                        <a:rPr sz="1200" spc="-10" dirty="0">
                          <a:latin typeface="Calibri"/>
                          <a:cs typeface="Calibri"/>
                        </a:rPr>
                        <a:t>$571,000</a:t>
                      </a:r>
                      <a:endParaRPr sz="1200">
                        <a:latin typeface="Calibri"/>
                        <a:cs typeface="Calibri"/>
                      </a:endParaRPr>
                    </a:p>
                  </a:txBody>
                  <a:tcPr marL="0" marR="0" marT="9525" marB="0"/>
                </a:tc>
                <a:extLst>
                  <a:ext uri="{0D108BD9-81ED-4DB2-BD59-A6C34878D82A}">
                    <a16:rowId xmlns:a16="http://schemas.microsoft.com/office/drawing/2014/main" val="10002"/>
                  </a:ext>
                </a:extLst>
              </a:tr>
              <a:tr h="234950">
                <a:tc>
                  <a:txBody>
                    <a:bodyPr/>
                    <a:lstStyle/>
                    <a:p>
                      <a:pPr marL="31750">
                        <a:lnSpc>
                          <a:spcPts val="1555"/>
                        </a:lnSpc>
                      </a:pPr>
                      <a:r>
                        <a:rPr sz="1400" spc="-10" dirty="0">
                          <a:latin typeface="Calibri"/>
                          <a:cs typeface="Calibri"/>
                        </a:rPr>
                        <a:t>Conservation</a:t>
                      </a:r>
                      <a:endParaRPr sz="1400">
                        <a:latin typeface="Calibri"/>
                        <a:cs typeface="Calibri"/>
                      </a:endParaRPr>
                    </a:p>
                  </a:txBody>
                  <a:tcPr marL="0" marR="0" marT="0" marB="0"/>
                </a:tc>
                <a:tc>
                  <a:txBody>
                    <a:bodyPr/>
                    <a:lstStyle/>
                    <a:p>
                      <a:pPr marR="17145" algn="r">
                        <a:lnSpc>
                          <a:spcPct val="100000"/>
                        </a:lnSpc>
                        <a:spcBef>
                          <a:spcPts val="75"/>
                        </a:spcBef>
                      </a:pPr>
                      <a:r>
                        <a:rPr sz="1200" spc="-10" dirty="0">
                          <a:latin typeface="Calibri"/>
                          <a:cs typeface="Calibri"/>
                        </a:rPr>
                        <a:t>$34,000</a:t>
                      </a:r>
                      <a:endParaRPr sz="1200">
                        <a:latin typeface="Calibri"/>
                        <a:cs typeface="Calibri"/>
                      </a:endParaRPr>
                    </a:p>
                  </a:txBody>
                  <a:tcPr marL="0" marR="0" marT="9525" marB="0"/>
                </a:tc>
                <a:extLst>
                  <a:ext uri="{0D108BD9-81ED-4DB2-BD59-A6C34878D82A}">
                    <a16:rowId xmlns:a16="http://schemas.microsoft.com/office/drawing/2014/main" val="10003"/>
                  </a:ext>
                </a:extLst>
              </a:tr>
              <a:tr h="234950">
                <a:tc>
                  <a:txBody>
                    <a:bodyPr/>
                    <a:lstStyle/>
                    <a:p>
                      <a:pPr marL="31750">
                        <a:lnSpc>
                          <a:spcPts val="1555"/>
                        </a:lnSpc>
                      </a:pPr>
                      <a:r>
                        <a:rPr sz="1400" spc="-10" dirty="0">
                          <a:latin typeface="Calibri"/>
                          <a:cs typeface="Calibri"/>
                        </a:rPr>
                        <a:t>Transmission</a:t>
                      </a:r>
                      <a:r>
                        <a:rPr sz="1400" dirty="0">
                          <a:latin typeface="Calibri"/>
                          <a:cs typeface="Calibri"/>
                        </a:rPr>
                        <a:t> &amp;</a:t>
                      </a:r>
                      <a:r>
                        <a:rPr sz="1400" spc="-20" dirty="0">
                          <a:latin typeface="Calibri"/>
                          <a:cs typeface="Calibri"/>
                        </a:rPr>
                        <a:t> </a:t>
                      </a:r>
                      <a:r>
                        <a:rPr sz="1400" spc="-10" dirty="0">
                          <a:latin typeface="Calibri"/>
                          <a:cs typeface="Calibri"/>
                        </a:rPr>
                        <a:t>Distribution</a:t>
                      </a:r>
                      <a:endParaRPr sz="1400">
                        <a:latin typeface="Calibri"/>
                        <a:cs typeface="Calibri"/>
                      </a:endParaRPr>
                    </a:p>
                  </a:txBody>
                  <a:tcPr marL="0" marR="0" marT="0" marB="0"/>
                </a:tc>
                <a:tc>
                  <a:txBody>
                    <a:bodyPr/>
                    <a:lstStyle/>
                    <a:p>
                      <a:pPr marR="17145" algn="r">
                        <a:lnSpc>
                          <a:spcPct val="100000"/>
                        </a:lnSpc>
                        <a:spcBef>
                          <a:spcPts val="75"/>
                        </a:spcBef>
                      </a:pPr>
                      <a:r>
                        <a:rPr sz="1200" spc="-10" dirty="0">
                          <a:latin typeface="Calibri"/>
                          <a:cs typeface="Calibri"/>
                        </a:rPr>
                        <a:t>$2,062,000</a:t>
                      </a:r>
                      <a:endParaRPr sz="1200">
                        <a:latin typeface="Calibri"/>
                        <a:cs typeface="Calibri"/>
                      </a:endParaRPr>
                    </a:p>
                  </a:txBody>
                  <a:tcPr marL="0" marR="0" marT="9525" marB="0"/>
                </a:tc>
                <a:extLst>
                  <a:ext uri="{0D108BD9-81ED-4DB2-BD59-A6C34878D82A}">
                    <a16:rowId xmlns:a16="http://schemas.microsoft.com/office/drawing/2014/main" val="10004"/>
                  </a:ext>
                </a:extLst>
              </a:tr>
              <a:tr h="234950">
                <a:tc>
                  <a:txBody>
                    <a:bodyPr/>
                    <a:lstStyle/>
                    <a:p>
                      <a:pPr marL="31750">
                        <a:lnSpc>
                          <a:spcPts val="1555"/>
                        </a:lnSpc>
                      </a:pPr>
                      <a:r>
                        <a:rPr sz="1400" dirty="0">
                          <a:latin typeface="Calibri"/>
                          <a:cs typeface="Calibri"/>
                        </a:rPr>
                        <a:t>Customer</a:t>
                      </a:r>
                      <a:r>
                        <a:rPr sz="1400" spc="-65" dirty="0">
                          <a:latin typeface="Calibri"/>
                          <a:cs typeface="Calibri"/>
                        </a:rPr>
                        <a:t> </a:t>
                      </a:r>
                      <a:r>
                        <a:rPr sz="1400" spc="-10" dirty="0">
                          <a:latin typeface="Calibri"/>
                          <a:cs typeface="Calibri"/>
                        </a:rPr>
                        <a:t>Service</a:t>
                      </a:r>
                      <a:endParaRPr sz="1400">
                        <a:latin typeface="Calibri"/>
                        <a:cs typeface="Calibri"/>
                      </a:endParaRPr>
                    </a:p>
                  </a:txBody>
                  <a:tcPr marL="0" marR="0" marT="0" marB="0"/>
                </a:tc>
                <a:tc>
                  <a:txBody>
                    <a:bodyPr/>
                    <a:lstStyle/>
                    <a:p>
                      <a:pPr marR="17145" algn="r">
                        <a:lnSpc>
                          <a:spcPct val="100000"/>
                        </a:lnSpc>
                        <a:spcBef>
                          <a:spcPts val="75"/>
                        </a:spcBef>
                      </a:pPr>
                      <a:r>
                        <a:rPr sz="1200" spc="-10" dirty="0">
                          <a:latin typeface="Calibri"/>
                          <a:cs typeface="Calibri"/>
                        </a:rPr>
                        <a:t>$517,000</a:t>
                      </a:r>
                      <a:endParaRPr sz="1200">
                        <a:latin typeface="Calibri"/>
                        <a:cs typeface="Calibri"/>
                      </a:endParaRPr>
                    </a:p>
                  </a:txBody>
                  <a:tcPr marL="0" marR="0" marT="9525" marB="0"/>
                </a:tc>
                <a:extLst>
                  <a:ext uri="{0D108BD9-81ED-4DB2-BD59-A6C34878D82A}">
                    <a16:rowId xmlns:a16="http://schemas.microsoft.com/office/drawing/2014/main" val="10005"/>
                  </a:ext>
                </a:extLst>
              </a:tr>
              <a:tr h="234950">
                <a:tc>
                  <a:txBody>
                    <a:bodyPr/>
                    <a:lstStyle/>
                    <a:p>
                      <a:pPr marL="31750">
                        <a:lnSpc>
                          <a:spcPts val="1555"/>
                        </a:lnSpc>
                      </a:pPr>
                      <a:r>
                        <a:rPr sz="1400" spc="-10" dirty="0">
                          <a:latin typeface="Calibri"/>
                          <a:cs typeface="Calibri"/>
                        </a:rPr>
                        <a:t>Engineering</a:t>
                      </a:r>
                      <a:endParaRPr sz="1400">
                        <a:latin typeface="Calibri"/>
                        <a:cs typeface="Calibri"/>
                      </a:endParaRPr>
                    </a:p>
                  </a:txBody>
                  <a:tcPr marL="0" marR="0" marT="0" marB="0"/>
                </a:tc>
                <a:tc>
                  <a:txBody>
                    <a:bodyPr/>
                    <a:lstStyle/>
                    <a:p>
                      <a:pPr marR="17145" algn="r">
                        <a:lnSpc>
                          <a:spcPct val="100000"/>
                        </a:lnSpc>
                        <a:spcBef>
                          <a:spcPts val="75"/>
                        </a:spcBef>
                      </a:pPr>
                      <a:r>
                        <a:rPr sz="1200" spc="-10" dirty="0">
                          <a:latin typeface="Calibri"/>
                          <a:cs typeface="Calibri"/>
                        </a:rPr>
                        <a:t>$554,000</a:t>
                      </a:r>
                      <a:endParaRPr sz="1200">
                        <a:latin typeface="Calibri"/>
                        <a:cs typeface="Calibri"/>
                      </a:endParaRPr>
                    </a:p>
                  </a:txBody>
                  <a:tcPr marL="0" marR="0" marT="9525" marB="0"/>
                </a:tc>
                <a:extLst>
                  <a:ext uri="{0D108BD9-81ED-4DB2-BD59-A6C34878D82A}">
                    <a16:rowId xmlns:a16="http://schemas.microsoft.com/office/drawing/2014/main" val="10006"/>
                  </a:ext>
                </a:extLst>
              </a:tr>
              <a:tr h="234950">
                <a:tc>
                  <a:txBody>
                    <a:bodyPr/>
                    <a:lstStyle/>
                    <a:p>
                      <a:pPr marL="31750">
                        <a:lnSpc>
                          <a:spcPts val="1555"/>
                        </a:lnSpc>
                      </a:pPr>
                      <a:r>
                        <a:rPr sz="1400" dirty="0">
                          <a:latin typeface="Calibri"/>
                          <a:cs typeface="Calibri"/>
                        </a:rPr>
                        <a:t>General</a:t>
                      </a:r>
                      <a:r>
                        <a:rPr sz="1400" spc="-75" dirty="0">
                          <a:latin typeface="Calibri"/>
                          <a:cs typeface="Calibri"/>
                        </a:rPr>
                        <a:t> </a:t>
                      </a:r>
                      <a:r>
                        <a:rPr sz="1400" spc="-10" dirty="0">
                          <a:latin typeface="Calibri"/>
                          <a:cs typeface="Calibri"/>
                        </a:rPr>
                        <a:t>Administration</a:t>
                      </a:r>
                      <a:endParaRPr sz="1400">
                        <a:latin typeface="Calibri"/>
                        <a:cs typeface="Calibri"/>
                      </a:endParaRPr>
                    </a:p>
                  </a:txBody>
                  <a:tcPr marL="0" marR="0" marT="0" marB="0"/>
                </a:tc>
                <a:tc>
                  <a:txBody>
                    <a:bodyPr/>
                    <a:lstStyle/>
                    <a:p>
                      <a:pPr marR="17145" algn="r">
                        <a:lnSpc>
                          <a:spcPct val="100000"/>
                        </a:lnSpc>
                        <a:spcBef>
                          <a:spcPts val="75"/>
                        </a:spcBef>
                      </a:pPr>
                      <a:r>
                        <a:rPr sz="1200" spc="-10" dirty="0">
                          <a:latin typeface="Calibri"/>
                          <a:cs typeface="Calibri"/>
                        </a:rPr>
                        <a:t>$2,758,000</a:t>
                      </a:r>
                      <a:endParaRPr sz="1200">
                        <a:latin typeface="Calibri"/>
                        <a:cs typeface="Calibri"/>
                      </a:endParaRPr>
                    </a:p>
                  </a:txBody>
                  <a:tcPr marL="0" marR="0" marT="9525" marB="0"/>
                </a:tc>
                <a:extLst>
                  <a:ext uri="{0D108BD9-81ED-4DB2-BD59-A6C34878D82A}">
                    <a16:rowId xmlns:a16="http://schemas.microsoft.com/office/drawing/2014/main" val="10007"/>
                  </a:ext>
                </a:extLst>
              </a:tr>
              <a:tr h="234950">
                <a:tc>
                  <a:txBody>
                    <a:bodyPr/>
                    <a:lstStyle/>
                    <a:p>
                      <a:pPr marL="31750">
                        <a:lnSpc>
                          <a:spcPts val="1555"/>
                        </a:lnSpc>
                      </a:pPr>
                      <a:r>
                        <a:rPr sz="1400" spc="-10" dirty="0">
                          <a:latin typeface="Calibri"/>
                          <a:cs typeface="Calibri"/>
                        </a:rPr>
                        <a:t>Legal/Adjudication</a:t>
                      </a:r>
                      <a:endParaRPr sz="1400">
                        <a:latin typeface="Calibri"/>
                        <a:cs typeface="Calibri"/>
                      </a:endParaRPr>
                    </a:p>
                  </a:txBody>
                  <a:tcPr marL="0" marR="0" marT="0" marB="0"/>
                </a:tc>
                <a:tc>
                  <a:txBody>
                    <a:bodyPr/>
                    <a:lstStyle/>
                    <a:p>
                      <a:pPr marR="17145" algn="r">
                        <a:lnSpc>
                          <a:spcPct val="100000"/>
                        </a:lnSpc>
                        <a:spcBef>
                          <a:spcPts val="75"/>
                        </a:spcBef>
                      </a:pPr>
                      <a:r>
                        <a:rPr sz="1200" spc="-10" dirty="0">
                          <a:latin typeface="Calibri"/>
                          <a:cs typeface="Calibri"/>
                        </a:rPr>
                        <a:t>$1,600,000</a:t>
                      </a:r>
                      <a:endParaRPr sz="1200">
                        <a:latin typeface="Calibri"/>
                        <a:cs typeface="Calibri"/>
                      </a:endParaRPr>
                    </a:p>
                  </a:txBody>
                  <a:tcPr marL="0" marR="0" marT="9525" marB="0"/>
                </a:tc>
                <a:extLst>
                  <a:ext uri="{0D108BD9-81ED-4DB2-BD59-A6C34878D82A}">
                    <a16:rowId xmlns:a16="http://schemas.microsoft.com/office/drawing/2014/main" val="10008"/>
                  </a:ext>
                </a:extLst>
              </a:tr>
              <a:tr h="234950">
                <a:tc>
                  <a:txBody>
                    <a:bodyPr/>
                    <a:lstStyle/>
                    <a:p>
                      <a:pPr marL="31750">
                        <a:lnSpc>
                          <a:spcPts val="1555"/>
                        </a:lnSpc>
                      </a:pPr>
                      <a:r>
                        <a:rPr sz="1400" dirty="0">
                          <a:latin typeface="Calibri"/>
                          <a:cs typeface="Calibri"/>
                        </a:rPr>
                        <a:t>Arsenic</a:t>
                      </a:r>
                      <a:r>
                        <a:rPr sz="1400" spc="-65" dirty="0">
                          <a:latin typeface="Calibri"/>
                          <a:cs typeface="Calibri"/>
                        </a:rPr>
                        <a:t> </a:t>
                      </a:r>
                      <a:r>
                        <a:rPr sz="1400" spc="-10" dirty="0">
                          <a:latin typeface="Calibri"/>
                          <a:cs typeface="Calibri"/>
                        </a:rPr>
                        <a:t>Treatment</a:t>
                      </a:r>
                      <a:endParaRPr sz="1400">
                        <a:latin typeface="Calibri"/>
                        <a:cs typeface="Calibri"/>
                      </a:endParaRPr>
                    </a:p>
                  </a:txBody>
                  <a:tcPr marL="0" marR="0" marT="0" marB="0"/>
                </a:tc>
                <a:tc>
                  <a:txBody>
                    <a:bodyPr/>
                    <a:lstStyle/>
                    <a:p>
                      <a:pPr marR="17145" algn="r">
                        <a:lnSpc>
                          <a:spcPct val="100000"/>
                        </a:lnSpc>
                        <a:spcBef>
                          <a:spcPts val="75"/>
                        </a:spcBef>
                      </a:pPr>
                      <a:r>
                        <a:rPr sz="1200" spc="-10" dirty="0">
                          <a:latin typeface="Calibri"/>
                          <a:cs typeface="Calibri"/>
                        </a:rPr>
                        <a:t>$457,000</a:t>
                      </a:r>
                      <a:endParaRPr sz="1200">
                        <a:latin typeface="Calibri"/>
                        <a:cs typeface="Calibri"/>
                      </a:endParaRPr>
                    </a:p>
                  </a:txBody>
                  <a:tcPr marL="0" marR="0" marT="9525" marB="0"/>
                </a:tc>
                <a:extLst>
                  <a:ext uri="{0D108BD9-81ED-4DB2-BD59-A6C34878D82A}">
                    <a16:rowId xmlns:a16="http://schemas.microsoft.com/office/drawing/2014/main" val="10009"/>
                  </a:ext>
                </a:extLst>
              </a:tr>
              <a:tr h="234950">
                <a:tc>
                  <a:txBody>
                    <a:bodyPr/>
                    <a:lstStyle/>
                    <a:p>
                      <a:pPr marL="31750">
                        <a:lnSpc>
                          <a:spcPts val="1555"/>
                        </a:lnSpc>
                      </a:pPr>
                      <a:r>
                        <a:rPr sz="1400" dirty="0">
                          <a:latin typeface="Calibri"/>
                          <a:cs typeface="Calibri"/>
                        </a:rPr>
                        <a:t>Non-</a:t>
                      </a:r>
                      <a:r>
                        <a:rPr sz="1400" spc="-10" dirty="0">
                          <a:latin typeface="Calibri"/>
                          <a:cs typeface="Calibri"/>
                        </a:rPr>
                        <a:t>Operating</a:t>
                      </a:r>
                      <a:r>
                        <a:rPr sz="1400" spc="15" dirty="0">
                          <a:latin typeface="Calibri"/>
                          <a:cs typeface="Calibri"/>
                        </a:rPr>
                        <a:t> </a:t>
                      </a:r>
                      <a:r>
                        <a:rPr sz="1400" spc="-10" dirty="0">
                          <a:latin typeface="Calibri"/>
                          <a:cs typeface="Calibri"/>
                        </a:rPr>
                        <a:t>Expenses</a:t>
                      </a:r>
                      <a:endParaRPr sz="1400">
                        <a:latin typeface="Calibri"/>
                        <a:cs typeface="Calibri"/>
                      </a:endParaRPr>
                    </a:p>
                  </a:txBody>
                  <a:tcPr marL="0" marR="0" marT="0" marB="0"/>
                </a:tc>
                <a:tc>
                  <a:txBody>
                    <a:bodyPr/>
                    <a:lstStyle/>
                    <a:p>
                      <a:pPr marR="17145" algn="r">
                        <a:lnSpc>
                          <a:spcPct val="100000"/>
                        </a:lnSpc>
                        <a:spcBef>
                          <a:spcPts val="75"/>
                        </a:spcBef>
                      </a:pPr>
                      <a:r>
                        <a:rPr sz="1200" spc="-10" dirty="0">
                          <a:latin typeface="Calibri"/>
                          <a:cs typeface="Calibri"/>
                        </a:rPr>
                        <a:t>$293,000</a:t>
                      </a:r>
                      <a:endParaRPr sz="1200">
                        <a:latin typeface="Calibri"/>
                        <a:cs typeface="Calibri"/>
                      </a:endParaRPr>
                    </a:p>
                  </a:txBody>
                  <a:tcPr marL="0" marR="0" marT="9525" marB="0"/>
                </a:tc>
                <a:extLst>
                  <a:ext uri="{0D108BD9-81ED-4DB2-BD59-A6C34878D82A}">
                    <a16:rowId xmlns:a16="http://schemas.microsoft.com/office/drawing/2014/main" val="10010"/>
                  </a:ext>
                </a:extLst>
              </a:tr>
              <a:tr h="234950">
                <a:tc>
                  <a:txBody>
                    <a:bodyPr/>
                    <a:lstStyle/>
                    <a:p>
                      <a:pPr marL="31750">
                        <a:lnSpc>
                          <a:spcPts val="1555"/>
                        </a:lnSpc>
                      </a:pPr>
                      <a:r>
                        <a:rPr sz="1400" spc="-25" dirty="0">
                          <a:latin typeface="Calibri"/>
                          <a:cs typeface="Calibri"/>
                        </a:rPr>
                        <a:t>GSA</a:t>
                      </a:r>
                      <a:endParaRPr sz="1400">
                        <a:latin typeface="Calibri"/>
                        <a:cs typeface="Calibri"/>
                      </a:endParaRPr>
                    </a:p>
                  </a:txBody>
                  <a:tcPr marL="0" marR="0" marT="0" marB="0"/>
                </a:tc>
                <a:tc>
                  <a:txBody>
                    <a:bodyPr/>
                    <a:lstStyle/>
                    <a:p>
                      <a:pPr marR="17145" algn="r">
                        <a:lnSpc>
                          <a:spcPct val="100000"/>
                        </a:lnSpc>
                        <a:spcBef>
                          <a:spcPts val="75"/>
                        </a:spcBef>
                      </a:pPr>
                      <a:r>
                        <a:rPr sz="1200" spc="-10" dirty="0">
                          <a:latin typeface="Calibri"/>
                          <a:cs typeface="Calibri"/>
                        </a:rPr>
                        <a:t>$3,261,000</a:t>
                      </a:r>
                      <a:endParaRPr sz="1200">
                        <a:latin typeface="Calibri"/>
                        <a:cs typeface="Calibri"/>
                      </a:endParaRPr>
                    </a:p>
                  </a:txBody>
                  <a:tcPr marL="0" marR="0" marT="9525" marB="0"/>
                </a:tc>
                <a:extLst>
                  <a:ext uri="{0D108BD9-81ED-4DB2-BD59-A6C34878D82A}">
                    <a16:rowId xmlns:a16="http://schemas.microsoft.com/office/drawing/2014/main" val="10011"/>
                  </a:ext>
                </a:extLst>
              </a:tr>
              <a:tr h="234950">
                <a:tc>
                  <a:txBody>
                    <a:bodyPr/>
                    <a:lstStyle/>
                    <a:p>
                      <a:pPr marL="31750">
                        <a:lnSpc>
                          <a:spcPts val="1555"/>
                        </a:lnSpc>
                      </a:pPr>
                      <a:r>
                        <a:rPr sz="1400" spc="-10" dirty="0">
                          <a:latin typeface="Calibri"/>
                          <a:cs typeface="Calibri"/>
                        </a:rPr>
                        <a:t>Alternate</a:t>
                      </a:r>
                      <a:r>
                        <a:rPr sz="1400" spc="-55" dirty="0">
                          <a:latin typeface="Calibri"/>
                          <a:cs typeface="Calibri"/>
                        </a:rPr>
                        <a:t> </a:t>
                      </a:r>
                      <a:r>
                        <a:rPr sz="1400" spc="-10" dirty="0">
                          <a:latin typeface="Calibri"/>
                          <a:cs typeface="Calibri"/>
                        </a:rPr>
                        <a:t>Water</a:t>
                      </a:r>
                      <a:r>
                        <a:rPr sz="1400" spc="-45" dirty="0">
                          <a:latin typeface="Calibri"/>
                          <a:cs typeface="Calibri"/>
                        </a:rPr>
                        <a:t> </a:t>
                      </a:r>
                      <a:r>
                        <a:rPr sz="1400" spc="-10" dirty="0">
                          <a:latin typeface="Calibri"/>
                          <a:cs typeface="Calibri"/>
                        </a:rPr>
                        <a:t>Supply</a:t>
                      </a:r>
                      <a:endParaRPr sz="1400">
                        <a:latin typeface="Calibri"/>
                        <a:cs typeface="Calibri"/>
                      </a:endParaRPr>
                    </a:p>
                  </a:txBody>
                  <a:tcPr marL="0" marR="0" marT="0" marB="0"/>
                </a:tc>
                <a:tc>
                  <a:txBody>
                    <a:bodyPr/>
                    <a:lstStyle/>
                    <a:p>
                      <a:pPr marR="17145" algn="r">
                        <a:lnSpc>
                          <a:spcPct val="100000"/>
                        </a:lnSpc>
                        <a:spcBef>
                          <a:spcPts val="75"/>
                        </a:spcBef>
                      </a:pPr>
                      <a:r>
                        <a:rPr sz="1200" spc="-10" dirty="0">
                          <a:latin typeface="Calibri"/>
                          <a:cs typeface="Calibri"/>
                        </a:rPr>
                        <a:t>$77,000</a:t>
                      </a:r>
                      <a:endParaRPr sz="1200">
                        <a:latin typeface="Calibri"/>
                        <a:cs typeface="Calibri"/>
                      </a:endParaRPr>
                    </a:p>
                  </a:txBody>
                  <a:tcPr marL="0" marR="0" marT="9525" marB="0"/>
                </a:tc>
                <a:extLst>
                  <a:ext uri="{0D108BD9-81ED-4DB2-BD59-A6C34878D82A}">
                    <a16:rowId xmlns:a16="http://schemas.microsoft.com/office/drawing/2014/main" val="10012"/>
                  </a:ext>
                </a:extLst>
              </a:tr>
              <a:tr h="206375">
                <a:tc>
                  <a:txBody>
                    <a:bodyPr/>
                    <a:lstStyle/>
                    <a:p>
                      <a:pPr marL="31750">
                        <a:lnSpc>
                          <a:spcPts val="1525"/>
                        </a:lnSpc>
                      </a:pPr>
                      <a:r>
                        <a:rPr sz="1400" spc="-20" dirty="0">
                          <a:latin typeface="Calibri"/>
                          <a:cs typeface="Calibri"/>
                        </a:rPr>
                        <a:t>OPEB</a:t>
                      </a:r>
                      <a:endParaRPr sz="1400">
                        <a:latin typeface="Calibri"/>
                        <a:cs typeface="Calibri"/>
                      </a:endParaRPr>
                    </a:p>
                  </a:txBody>
                  <a:tcPr marL="0" marR="0" marT="0" marB="0"/>
                </a:tc>
                <a:tc>
                  <a:txBody>
                    <a:bodyPr/>
                    <a:lstStyle/>
                    <a:p>
                      <a:pPr marR="17145" algn="r">
                        <a:lnSpc>
                          <a:spcPct val="100000"/>
                        </a:lnSpc>
                        <a:spcBef>
                          <a:spcPts val="75"/>
                        </a:spcBef>
                      </a:pPr>
                      <a:r>
                        <a:rPr sz="1200" spc="-10" dirty="0">
                          <a:latin typeface="Calibri"/>
                          <a:cs typeface="Calibri"/>
                        </a:rPr>
                        <a:t>$233,000</a:t>
                      </a:r>
                      <a:endParaRPr sz="1200">
                        <a:latin typeface="Calibri"/>
                        <a:cs typeface="Calibri"/>
                      </a:endParaRPr>
                    </a:p>
                  </a:txBody>
                  <a:tcPr marL="0" marR="0" marT="9525" marB="0"/>
                </a:tc>
                <a:extLst>
                  <a:ext uri="{0D108BD9-81ED-4DB2-BD59-A6C34878D82A}">
                    <a16:rowId xmlns:a16="http://schemas.microsoft.com/office/drawing/2014/main" val="10013"/>
                  </a:ext>
                </a:extLst>
              </a:tr>
            </a:tbl>
          </a:graphicData>
        </a:graphic>
      </p:graphicFrame>
      <p:sp>
        <p:nvSpPr>
          <p:cNvPr id="51" name="object 51"/>
          <p:cNvSpPr txBox="1"/>
          <p:nvPr/>
        </p:nvSpPr>
        <p:spPr>
          <a:xfrm>
            <a:off x="1143890" y="4823474"/>
            <a:ext cx="3562985" cy="23939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2863215" algn="l"/>
              </a:tabLst>
              <a:defRPr/>
            </a:pPr>
            <a:r>
              <a:rPr kumimoji="0" sz="1400" b="0" i="0" u="sng" strike="noStrike" kern="0" cap="none" spc="-80" normalizeH="0" baseline="0" noProof="0" dirty="0">
                <a:ln>
                  <a:noFill/>
                </a:ln>
                <a:solidFill>
                  <a:sysClr val="windowText" lastClr="000000"/>
                </a:solidFill>
                <a:effectLst/>
                <a:uLnTx/>
                <a:uFill>
                  <a:solidFill>
                    <a:srgbClr val="000000"/>
                  </a:solidFill>
                </a:uFill>
                <a:latin typeface="Calibri"/>
                <a:cs typeface="Calibri"/>
              </a:rPr>
              <a:t> </a:t>
            </a:r>
            <a:r>
              <a:rPr kumimoji="0" sz="14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Debt</a:t>
            </a:r>
            <a:r>
              <a:rPr kumimoji="0" sz="1400" b="0" i="0" u="sng" strike="noStrike" kern="0" cap="none" spc="-65" normalizeH="0" baseline="0" noProof="0" dirty="0">
                <a:ln>
                  <a:noFill/>
                </a:ln>
                <a:solidFill>
                  <a:sysClr val="windowText" lastClr="000000"/>
                </a:solidFill>
                <a:effectLst/>
                <a:uLnTx/>
                <a:uFill>
                  <a:solidFill>
                    <a:srgbClr val="000000"/>
                  </a:solidFill>
                </a:uFill>
                <a:latin typeface="Calibri"/>
                <a:cs typeface="Calibri"/>
              </a:rPr>
              <a:t> </a:t>
            </a:r>
            <a:r>
              <a:rPr kumimoji="0" sz="1400" b="0" i="0" u="sng" strike="noStrike" kern="0" cap="none" spc="-10" normalizeH="0" baseline="0" noProof="0" dirty="0">
                <a:ln>
                  <a:noFill/>
                </a:ln>
                <a:solidFill>
                  <a:sysClr val="windowText" lastClr="000000"/>
                </a:solidFill>
                <a:effectLst/>
                <a:uLnTx/>
                <a:uFill>
                  <a:solidFill>
                    <a:srgbClr val="000000"/>
                  </a:solidFill>
                </a:uFill>
                <a:latin typeface="Calibri"/>
                <a:cs typeface="Calibri"/>
              </a:rPr>
              <a:t>Service</a:t>
            </a:r>
            <a:r>
              <a:rPr kumimoji="0" sz="14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	</a:t>
            </a:r>
            <a:r>
              <a:rPr kumimoji="0" sz="1200" b="0" i="0" u="sng" strike="noStrike" kern="0" cap="none" spc="-10" normalizeH="0" baseline="0" noProof="0" dirty="0">
                <a:ln>
                  <a:noFill/>
                </a:ln>
                <a:solidFill>
                  <a:sysClr val="windowText" lastClr="000000"/>
                </a:solidFill>
                <a:effectLst/>
                <a:uLnTx/>
                <a:uFill>
                  <a:solidFill>
                    <a:srgbClr val="000000"/>
                  </a:solidFill>
                </a:uFill>
                <a:latin typeface="Calibri"/>
                <a:cs typeface="Calibri"/>
              </a:rPr>
              <a:t>$2,862,000</a:t>
            </a:r>
            <a:endParaRPr kumimoji="0" sz="1200" b="0" i="0" u="none" strike="noStrike" kern="0" cap="none" spc="0" normalizeH="0" baseline="0" noProof="0">
              <a:ln>
                <a:noFill/>
              </a:ln>
              <a:solidFill>
                <a:sysClr val="windowText" lastClr="000000"/>
              </a:solidFill>
              <a:effectLst/>
              <a:uLnTx/>
              <a:uFillTx/>
              <a:latin typeface="Calibri"/>
              <a:cs typeface="Calibri"/>
            </a:endParaRPr>
          </a:p>
        </p:txBody>
      </p:sp>
      <p:sp>
        <p:nvSpPr>
          <p:cNvPr id="52" name="object 52"/>
          <p:cNvSpPr txBox="1"/>
          <p:nvPr/>
        </p:nvSpPr>
        <p:spPr>
          <a:xfrm>
            <a:off x="2579005" y="5007639"/>
            <a:ext cx="230060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1219200" algn="l"/>
              </a:tabLst>
              <a:defRPr/>
            </a:pPr>
            <a:r>
              <a:rPr kumimoji="0" sz="1400" b="1" i="0" u="none" strike="noStrike" kern="0" cap="none" spc="0" normalizeH="0" baseline="0" noProof="0" dirty="0">
                <a:ln>
                  <a:noFill/>
                </a:ln>
                <a:solidFill>
                  <a:sysClr val="windowText" lastClr="000000"/>
                </a:solidFill>
                <a:effectLst/>
                <a:uLnTx/>
                <a:uFillTx/>
                <a:latin typeface="Calibri"/>
                <a:cs typeface="Calibri"/>
              </a:rPr>
              <a:t>Total</a:t>
            </a:r>
            <a:r>
              <a:rPr kumimoji="0" sz="1400" b="1" i="0" u="none" strike="noStrike" kern="0" cap="none" spc="-15" normalizeH="0" baseline="0" noProof="0" dirty="0">
                <a:ln>
                  <a:noFill/>
                </a:ln>
                <a:solidFill>
                  <a:sysClr val="windowText" lastClr="000000"/>
                </a:solidFill>
                <a:effectLst/>
                <a:uLnTx/>
                <a:uFillTx/>
                <a:latin typeface="Calibri"/>
                <a:cs typeface="Calibri"/>
              </a:rPr>
              <a:t> </a:t>
            </a:r>
            <a:r>
              <a:rPr kumimoji="0" sz="1400" b="1" i="0" u="none" strike="noStrike" kern="0" cap="none" spc="-10" normalizeH="0" baseline="0" noProof="0" dirty="0">
                <a:ln>
                  <a:noFill/>
                </a:ln>
                <a:solidFill>
                  <a:sysClr val="windowText" lastClr="000000"/>
                </a:solidFill>
                <a:effectLst/>
                <a:uLnTx/>
                <a:uFillTx/>
                <a:latin typeface="Calibri"/>
                <a:cs typeface="Calibri"/>
              </a:rPr>
              <a:t>Budget:</a:t>
            </a:r>
            <a:r>
              <a:rPr kumimoji="0" sz="1400" b="1" i="0" u="none" strike="noStrike" kern="0" cap="none" spc="0" normalizeH="0" baseline="0" noProof="0" dirty="0">
                <a:ln>
                  <a:noFill/>
                </a:ln>
                <a:solidFill>
                  <a:sysClr val="windowText" lastClr="000000"/>
                </a:solidFill>
                <a:effectLst/>
                <a:uLnTx/>
                <a:uFillTx/>
                <a:latin typeface="Calibri"/>
                <a:cs typeface="Calibri"/>
              </a:rPr>
              <a:t>	$17,021,000</a:t>
            </a:r>
            <a:r>
              <a:rPr kumimoji="0" sz="1400" b="1" i="0" u="none" strike="noStrike" kern="0" cap="none" spc="130" normalizeH="0" baseline="0" noProof="0" dirty="0">
                <a:ln>
                  <a:noFill/>
                </a:ln>
                <a:solidFill>
                  <a:sysClr val="windowText" lastClr="000000"/>
                </a:solidFill>
                <a:effectLst/>
                <a:uLnTx/>
                <a:uFillTx/>
                <a:latin typeface="Calibri"/>
                <a:cs typeface="Calibri"/>
              </a:rPr>
              <a:t> </a:t>
            </a:r>
            <a:r>
              <a:rPr kumimoji="0" sz="2700" b="0" i="0" u="none" strike="noStrike" kern="0" cap="none" spc="-75" normalizeH="0" baseline="4629" noProof="0" dirty="0">
                <a:ln>
                  <a:noFill/>
                </a:ln>
                <a:solidFill>
                  <a:sysClr val="windowText" lastClr="000000"/>
                </a:solidFill>
                <a:effectLst/>
                <a:uLnTx/>
                <a:uFillTx/>
                <a:latin typeface="Century Gothic"/>
                <a:cs typeface="Century Gothic"/>
              </a:rPr>
              <a:t>*</a:t>
            </a:r>
            <a:endParaRPr kumimoji="0" sz="2700" b="0" i="0" u="none" strike="noStrike" kern="0" cap="none" spc="0" normalizeH="0" baseline="4629" noProof="0">
              <a:ln>
                <a:noFill/>
              </a:ln>
              <a:solidFill>
                <a:sysClr val="windowText" lastClr="000000"/>
              </a:solidFill>
              <a:effectLst/>
              <a:uLnTx/>
              <a:uFillTx/>
              <a:latin typeface="Century Gothic"/>
              <a:cs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018" y="323422"/>
            <a:ext cx="2653030" cy="452120"/>
          </a:xfrm>
          <a:prstGeom prst="rect">
            <a:avLst/>
          </a:prstGeom>
        </p:spPr>
        <p:txBody>
          <a:bodyPr vert="horz" wrap="square" lIns="0" tIns="12065" rIns="0" bIns="0" rtlCol="0">
            <a:spAutoFit/>
          </a:bodyPr>
          <a:lstStyle/>
          <a:p>
            <a:pPr marL="12700">
              <a:lnSpc>
                <a:spcPct val="100000"/>
              </a:lnSpc>
              <a:spcBef>
                <a:spcPts val="95"/>
              </a:spcBef>
            </a:pPr>
            <a:r>
              <a:rPr sz="2800" spc="-70" dirty="0"/>
              <a:t>Reserve</a:t>
            </a:r>
            <a:r>
              <a:rPr sz="2800" spc="-75" dirty="0"/>
              <a:t> </a:t>
            </a:r>
            <a:r>
              <a:rPr sz="2800" spc="-50" dirty="0"/>
              <a:t>Policies</a:t>
            </a:r>
            <a:endParaRPr sz="2800"/>
          </a:p>
        </p:txBody>
      </p:sp>
      <p:sp>
        <p:nvSpPr>
          <p:cNvPr id="3" name="object 3"/>
          <p:cNvSpPr/>
          <p:nvPr/>
        </p:nvSpPr>
        <p:spPr>
          <a:xfrm>
            <a:off x="391886" y="1915886"/>
            <a:ext cx="10896600" cy="0"/>
          </a:xfrm>
          <a:custGeom>
            <a:avLst/>
            <a:gdLst/>
            <a:ahLst/>
            <a:cxnLst/>
            <a:rect l="l" t="t" r="r" b="b"/>
            <a:pathLst>
              <a:path w="10896600">
                <a:moveTo>
                  <a:pt x="0" y="0"/>
                </a:moveTo>
                <a:lnTo>
                  <a:pt x="10896600" y="0"/>
                </a:lnTo>
              </a:path>
            </a:pathLst>
          </a:custGeom>
          <a:ln w="635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230018" y="884253"/>
            <a:ext cx="11297285" cy="4873625"/>
          </a:xfrm>
          <a:prstGeom prst="rect">
            <a:avLst/>
          </a:prstGeom>
        </p:spPr>
        <p:txBody>
          <a:bodyPr vert="horz" wrap="square" lIns="0" tIns="47625" rIns="0" bIns="0" rtlCol="0">
            <a:spAutoFit/>
          </a:bodyPr>
          <a:lstStyle/>
          <a:p>
            <a:pPr marL="12700" marR="5080" lvl="0" indent="0" defTabSz="914400" eaLnBrk="1" fontAlgn="auto" latinLnBrk="0" hangingPunct="1">
              <a:lnSpc>
                <a:spcPts val="2160"/>
              </a:lnSpc>
              <a:spcBef>
                <a:spcPts val="375"/>
              </a:spcBef>
              <a:spcAft>
                <a:spcPts val="0"/>
              </a:spcAft>
              <a:buClrTx/>
              <a:buSzTx/>
              <a:buFontTx/>
              <a:buNone/>
              <a:tabLst/>
              <a:defRPr/>
            </a:pPr>
            <a:r>
              <a:rPr kumimoji="0" sz="2000" b="0" i="0" u="none" strike="noStrike" kern="0" cap="none" spc="-55" normalizeH="0" baseline="0" noProof="0" dirty="0">
                <a:ln>
                  <a:noFill/>
                </a:ln>
                <a:solidFill>
                  <a:sysClr val="windowText" lastClr="000000"/>
                </a:solidFill>
                <a:effectLst/>
                <a:uLnTx/>
                <a:uFillTx/>
                <a:latin typeface="Century Gothic"/>
                <a:cs typeface="Century Gothic"/>
              </a:rPr>
              <a:t>Reserve</a:t>
            </a:r>
            <a:r>
              <a:rPr kumimoji="0" sz="2000" b="0" i="0" u="none" strike="noStrike" kern="0" cap="none" spc="-13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5" normalizeH="0" baseline="0" noProof="0" dirty="0">
                <a:ln>
                  <a:noFill/>
                </a:ln>
                <a:solidFill>
                  <a:sysClr val="windowText" lastClr="000000"/>
                </a:solidFill>
                <a:effectLst/>
                <a:uLnTx/>
                <a:uFillTx/>
                <a:latin typeface="Century Gothic"/>
                <a:cs typeface="Century Gothic"/>
              </a:rPr>
              <a:t>policies</a:t>
            </a:r>
            <a:r>
              <a:rPr kumimoji="0" sz="2000" b="0" i="0" u="none" strike="noStrike" kern="0" cap="none" spc="-8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50" normalizeH="0" baseline="0" noProof="0" dirty="0">
                <a:ln>
                  <a:noFill/>
                </a:ln>
                <a:solidFill>
                  <a:sysClr val="windowText" lastClr="000000"/>
                </a:solidFill>
                <a:effectLst/>
                <a:uLnTx/>
                <a:uFillTx/>
                <a:latin typeface="Century Gothic"/>
                <a:cs typeface="Century Gothic"/>
              </a:rPr>
              <a:t>are</a:t>
            </a:r>
            <a:r>
              <a:rPr kumimoji="0" sz="2000" b="0" i="0" u="none" strike="noStrike" kern="0" cap="none" spc="-7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5" normalizeH="0" baseline="0" noProof="0" dirty="0">
                <a:ln>
                  <a:noFill/>
                </a:ln>
                <a:solidFill>
                  <a:sysClr val="windowText" lastClr="000000"/>
                </a:solidFill>
                <a:effectLst/>
                <a:uLnTx/>
                <a:uFillTx/>
                <a:latin typeface="Century Gothic"/>
                <a:cs typeface="Century Gothic"/>
              </a:rPr>
              <a:t>important</a:t>
            </a:r>
            <a:r>
              <a:rPr kumimoji="0" sz="2000" b="0" i="0" u="none" strike="noStrike" kern="0" cap="none" spc="-12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45" normalizeH="0" baseline="0" noProof="0" dirty="0">
                <a:ln>
                  <a:noFill/>
                </a:ln>
                <a:solidFill>
                  <a:sysClr val="windowText" lastClr="000000"/>
                </a:solidFill>
                <a:effectLst/>
                <a:uLnTx/>
                <a:uFillTx/>
                <a:latin typeface="Century Gothic"/>
                <a:cs typeface="Century Gothic"/>
              </a:rPr>
              <a:t>for</a:t>
            </a:r>
            <a:r>
              <a:rPr kumimoji="0" sz="20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5" normalizeH="0" baseline="0" noProof="0" dirty="0">
                <a:ln>
                  <a:noFill/>
                </a:ln>
                <a:solidFill>
                  <a:sysClr val="windowText" lastClr="000000"/>
                </a:solidFill>
                <a:effectLst/>
                <a:uLnTx/>
                <a:uFillTx/>
                <a:latin typeface="Century Gothic"/>
                <a:cs typeface="Century Gothic"/>
              </a:rPr>
              <a:t>protecting</a:t>
            </a:r>
            <a:r>
              <a:rPr kumimoji="0" sz="2000" b="0" i="0" u="none" strike="noStrike" kern="0" cap="none" spc="-12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45" normalizeH="0" baseline="0" noProof="0" dirty="0">
                <a:ln>
                  <a:noFill/>
                </a:ln>
                <a:solidFill>
                  <a:sysClr val="windowText" lastClr="000000"/>
                </a:solidFill>
                <a:effectLst/>
                <a:uLnTx/>
                <a:uFillTx/>
                <a:latin typeface="Century Gothic"/>
                <a:cs typeface="Century Gothic"/>
              </a:rPr>
              <a:t>the</a:t>
            </a:r>
            <a:r>
              <a:rPr kumimoji="0" sz="2000" b="0" i="0" u="none" strike="noStrike" kern="0" cap="none" spc="-9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0" normalizeH="0" baseline="0" noProof="0" dirty="0">
                <a:ln>
                  <a:noFill/>
                </a:ln>
                <a:solidFill>
                  <a:sysClr val="windowText" lastClr="000000"/>
                </a:solidFill>
                <a:effectLst/>
                <a:uLnTx/>
                <a:uFillTx/>
                <a:latin typeface="Century Gothic"/>
                <a:cs typeface="Century Gothic"/>
              </a:rPr>
              <a:t>District</a:t>
            </a:r>
            <a:r>
              <a:rPr kumimoji="0" sz="2000" b="0" i="0" u="none" strike="noStrike" kern="0" cap="none" spc="-9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5" normalizeH="0" baseline="0" noProof="0" dirty="0">
                <a:ln>
                  <a:noFill/>
                </a:ln>
                <a:solidFill>
                  <a:sysClr val="windowText" lastClr="000000"/>
                </a:solidFill>
                <a:effectLst/>
                <a:uLnTx/>
                <a:uFillTx/>
                <a:latin typeface="Century Gothic"/>
                <a:cs typeface="Century Gothic"/>
              </a:rPr>
              <a:t>against</a:t>
            </a:r>
            <a:r>
              <a:rPr kumimoji="0" sz="2000" b="0" i="0" u="none" strike="noStrike" kern="0" cap="none" spc="-7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5" normalizeH="0" baseline="0" noProof="0" dirty="0">
                <a:ln>
                  <a:noFill/>
                </a:ln>
                <a:solidFill>
                  <a:sysClr val="windowText" lastClr="000000"/>
                </a:solidFill>
                <a:effectLst/>
                <a:uLnTx/>
                <a:uFillTx/>
                <a:latin typeface="Century Gothic"/>
                <a:cs typeface="Century Gothic"/>
              </a:rPr>
              <a:t>unforeseen</a:t>
            </a:r>
            <a:r>
              <a:rPr kumimoji="0" sz="2000" b="0" i="0" u="none" strike="noStrike" kern="0" cap="none" spc="-11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10" normalizeH="0" baseline="0" noProof="0" dirty="0">
                <a:ln>
                  <a:noFill/>
                </a:ln>
                <a:solidFill>
                  <a:sysClr val="windowText" lastClr="000000"/>
                </a:solidFill>
                <a:effectLst/>
                <a:uLnTx/>
                <a:uFillTx/>
                <a:latin typeface="Century Gothic"/>
                <a:cs typeface="Century Gothic"/>
              </a:rPr>
              <a:t>circumstances, </a:t>
            </a:r>
            <a:r>
              <a:rPr kumimoji="0" sz="2000" b="0" i="0" u="none" strike="noStrike" kern="0" cap="none" spc="-65" normalizeH="0" baseline="0" noProof="0" dirty="0">
                <a:ln>
                  <a:noFill/>
                </a:ln>
                <a:solidFill>
                  <a:sysClr val="windowText" lastClr="000000"/>
                </a:solidFill>
                <a:effectLst/>
                <a:uLnTx/>
                <a:uFillTx/>
                <a:latin typeface="Century Gothic"/>
                <a:cs typeface="Century Gothic"/>
              </a:rPr>
              <a:t>stabilizing</a:t>
            </a:r>
            <a:r>
              <a:rPr kumimoji="0" sz="2000" b="0" i="0" u="none" strike="noStrike" kern="0" cap="none" spc="-114"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0" normalizeH="0" baseline="0" noProof="0" dirty="0">
                <a:ln>
                  <a:noFill/>
                </a:ln>
                <a:solidFill>
                  <a:sysClr val="windowText" lastClr="000000"/>
                </a:solidFill>
                <a:effectLst/>
                <a:uLnTx/>
                <a:uFillTx/>
                <a:latin typeface="Century Gothic"/>
                <a:cs typeface="Century Gothic"/>
              </a:rPr>
              <a:t>revenue</a:t>
            </a:r>
            <a:r>
              <a:rPr kumimoji="0" sz="2000" b="0" i="0" u="none" strike="noStrike" kern="0" cap="none" spc="-114"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5" normalizeH="0" baseline="0" noProof="0" dirty="0">
                <a:ln>
                  <a:noFill/>
                </a:ln>
                <a:solidFill>
                  <a:sysClr val="windowText" lastClr="000000"/>
                </a:solidFill>
                <a:effectLst/>
                <a:uLnTx/>
                <a:uFillTx/>
                <a:latin typeface="Century Gothic"/>
                <a:cs typeface="Century Gothic"/>
              </a:rPr>
              <a:t>requirements,</a:t>
            </a:r>
            <a:r>
              <a:rPr kumimoji="0" sz="2000" b="0" i="0" u="none" strike="noStrike" kern="0" cap="none" spc="-11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55" normalizeH="0" baseline="0" noProof="0" dirty="0">
                <a:ln>
                  <a:noFill/>
                </a:ln>
                <a:solidFill>
                  <a:sysClr val="windowText" lastClr="000000"/>
                </a:solidFill>
                <a:effectLst/>
                <a:uLnTx/>
                <a:uFillTx/>
                <a:latin typeface="Century Gothic"/>
                <a:cs typeface="Century Gothic"/>
              </a:rPr>
              <a:t>and</a:t>
            </a:r>
            <a:r>
              <a:rPr kumimoji="0" sz="2000" b="0" i="0" u="none" strike="noStrike" kern="0" cap="none" spc="-7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70" normalizeH="0" baseline="0" noProof="0" dirty="0">
                <a:ln>
                  <a:noFill/>
                </a:ln>
                <a:solidFill>
                  <a:sysClr val="windowText" lastClr="000000"/>
                </a:solidFill>
                <a:effectLst/>
                <a:uLnTx/>
                <a:uFillTx/>
                <a:latin typeface="Century Gothic"/>
                <a:cs typeface="Century Gothic"/>
              </a:rPr>
              <a:t>contributing</a:t>
            </a:r>
            <a:r>
              <a:rPr kumimoji="0" sz="2000" b="0" i="0" u="none" strike="noStrike" kern="0" cap="none" spc="-9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0" normalizeH="0" baseline="0" noProof="0" dirty="0">
                <a:ln>
                  <a:noFill/>
                </a:ln>
                <a:solidFill>
                  <a:sysClr val="windowText" lastClr="000000"/>
                </a:solidFill>
                <a:effectLst/>
                <a:uLnTx/>
                <a:uFillTx/>
                <a:latin typeface="Century Gothic"/>
                <a:cs typeface="Century Gothic"/>
              </a:rPr>
              <a:t>towards</a:t>
            </a:r>
            <a:r>
              <a:rPr kumimoji="0" sz="2000" b="0" i="0" u="none" strike="noStrike" kern="0" cap="none" spc="-9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45" normalizeH="0" baseline="0" noProof="0" dirty="0">
                <a:ln>
                  <a:noFill/>
                </a:ln>
                <a:solidFill>
                  <a:sysClr val="windowText" lastClr="000000"/>
                </a:solidFill>
                <a:effectLst/>
                <a:uLnTx/>
                <a:uFillTx/>
                <a:latin typeface="Century Gothic"/>
                <a:cs typeface="Century Gothic"/>
              </a:rPr>
              <a:t>the</a:t>
            </a:r>
            <a:r>
              <a:rPr kumimoji="0" sz="2000" b="0" i="0" u="none" strike="noStrike" kern="0" cap="none" spc="-10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0" normalizeH="0" baseline="0" noProof="0" dirty="0">
                <a:ln>
                  <a:noFill/>
                </a:ln>
                <a:solidFill>
                  <a:sysClr val="windowText" lastClr="000000"/>
                </a:solidFill>
                <a:effectLst/>
                <a:uLnTx/>
                <a:uFillTx/>
                <a:latin typeface="Century Gothic"/>
                <a:cs typeface="Century Gothic"/>
              </a:rPr>
              <a:t>District’s</a:t>
            </a:r>
            <a:r>
              <a:rPr kumimoji="0" sz="2000" b="0" i="0" u="none" strike="noStrike" kern="0" cap="none" spc="-12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0" normalizeH="0" baseline="0" noProof="0" dirty="0">
                <a:ln>
                  <a:noFill/>
                </a:ln>
                <a:solidFill>
                  <a:sysClr val="windowText" lastClr="000000"/>
                </a:solidFill>
                <a:effectLst/>
                <a:uLnTx/>
                <a:uFillTx/>
                <a:latin typeface="Century Gothic"/>
                <a:cs typeface="Century Gothic"/>
              </a:rPr>
              <a:t>credit rating.</a:t>
            </a:r>
            <a:r>
              <a:rPr kumimoji="0" sz="2000" b="0" i="0" u="none" strike="noStrike" kern="0" cap="none" spc="-9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50" normalizeH="0" baseline="0" noProof="0" dirty="0">
                <a:ln>
                  <a:noFill/>
                </a:ln>
                <a:solidFill>
                  <a:sysClr val="windowText" lastClr="000000"/>
                </a:solidFill>
                <a:effectLst/>
                <a:uLnTx/>
                <a:uFillTx/>
                <a:latin typeface="Century Gothic"/>
                <a:cs typeface="Century Gothic"/>
              </a:rPr>
              <a:t>The</a:t>
            </a:r>
            <a:r>
              <a:rPr kumimoji="0" sz="2000" b="0" i="0" u="none" strike="noStrike" kern="0" cap="none" spc="-7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10" normalizeH="0" baseline="0" noProof="0" dirty="0">
                <a:ln>
                  <a:noFill/>
                </a:ln>
                <a:solidFill>
                  <a:sysClr val="windowText" lastClr="000000"/>
                </a:solidFill>
                <a:effectLst/>
                <a:uLnTx/>
                <a:uFillTx/>
                <a:latin typeface="Century Gothic"/>
                <a:cs typeface="Century Gothic"/>
              </a:rPr>
              <a:t>following </a:t>
            </a:r>
            <a:r>
              <a:rPr kumimoji="0" sz="2000" b="0" i="0" u="none" strike="noStrike" kern="0" cap="none" spc="-60" normalizeH="0" baseline="0" noProof="0" dirty="0">
                <a:ln>
                  <a:noFill/>
                </a:ln>
                <a:solidFill>
                  <a:sysClr val="windowText" lastClr="000000"/>
                </a:solidFill>
                <a:effectLst/>
                <a:uLnTx/>
                <a:uFillTx/>
                <a:latin typeface="Century Gothic"/>
                <a:cs typeface="Century Gothic"/>
              </a:rPr>
              <a:t>reserve</a:t>
            </a:r>
            <a:r>
              <a:rPr kumimoji="0" sz="2000" b="0" i="0" u="none" strike="noStrike" kern="0" cap="none" spc="-13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0" normalizeH="0" baseline="0" noProof="0" dirty="0">
                <a:ln>
                  <a:noFill/>
                </a:ln>
                <a:solidFill>
                  <a:sysClr val="windowText" lastClr="000000"/>
                </a:solidFill>
                <a:effectLst/>
                <a:uLnTx/>
                <a:uFillTx/>
                <a:latin typeface="Century Gothic"/>
                <a:cs typeface="Century Gothic"/>
              </a:rPr>
              <a:t>targets</a:t>
            </a:r>
            <a:r>
              <a:rPr kumimoji="0" sz="2000" b="0" i="0" u="none" strike="noStrike" kern="0" cap="none" spc="-13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50" normalizeH="0" baseline="0" noProof="0" dirty="0">
                <a:ln>
                  <a:noFill/>
                </a:ln>
                <a:solidFill>
                  <a:sysClr val="windowText" lastClr="000000"/>
                </a:solidFill>
                <a:effectLst/>
                <a:uLnTx/>
                <a:uFillTx/>
                <a:latin typeface="Century Gothic"/>
                <a:cs typeface="Century Gothic"/>
              </a:rPr>
              <a:t>are</a:t>
            </a:r>
            <a:r>
              <a:rPr kumimoji="0" sz="2000" b="0" i="0" u="none" strike="noStrike" kern="0" cap="none" spc="-8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5" normalizeH="0" baseline="0" noProof="0" dirty="0">
                <a:ln>
                  <a:noFill/>
                </a:ln>
                <a:solidFill>
                  <a:sysClr val="windowText" lastClr="000000"/>
                </a:solidFill>
                <a:effectLst/>
                <a:uLnTx/>
                <a:uFillTx/>
                <a:latin typeface="Century Gothic"/>
                <a:cs typeface="Century Gothic"/>
              </a:rPr>
              <a:t>proposed</a:t>
            </a:r>
            <a:r>
              <a:rPr kumimoji="0" sz="2000" b="0" i="0" u="none" strike="noStrike" kern="0" cap="none" spc="-10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35" normalizeH="0" baseline="0" noProof="0" dirty="0">
                <a:ln>
                  <a:noFill/>
                </a:ln>
                <a:solidFill>
                  <a:sysClr val="windowText" lastClr="000000"/>
                </a:solidFill>
                <a:effectLst/>
                <a:uLnTx/>
                <a:uFillTx/>
                <a:latin typeface="Century Gothic"/>
                <a:cs typeface="Century Gothic"/>
              </a:rPr>
              <a:t>by</a:t>
            </a:r>
            <a:r>
              <a:rPr kumimoji="0" sz="2000" b="0" i="0" u="none" strike="noStrike" kern="0" cap="none" spc="-8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55" normalizeH="0" baseline="0" noProof="0" dirty="0">
                <a:ln>
                  <a:noFill/>
                </a:ln>
                <a:solidFill>
                  <a:sysClr val="windowText" lastClr="000000"/>
                </a:solidFill>
                <a:effectLst/>
                <a:uLnTx/>
                <a:uFillTx/>
                <a:latin typeface="Century Gothic"/>
                <a:cs typeface="Century Gothic"/>
              </a:rPr>
              <a:t>this</a:t>
            </a:r>
            <a:r>
              <a:rPr kumimoji="0" sz="2000" b="0" i="0" u="none" strike="noStrike" kern="0" cap="none" spc="-10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0" normalizeH="0" baseline="0" noProof="0" dirty="0">
                <a:ln>
                  <a:noFill/>
                </a:ln>
                <a:solidFill>
                  <a:sysClr val="windowText" lastClr="000000"/>
                </a:solidFill>
                <a:effectLst/>
                <a:uLnTx/>
                <a:uFillTx/>
                <a:latin typeface="Century Gothic"/>
                <a:cs typeface="Century Gothic"/>
              </a:rPr>
              <a:t>Study</a:t>
            </a:r>
            <a:r>
              <a:rPr kumimoji="0" sz="2000" b="0" i="0" u="none" strike="noStrike" kern="0" cap="none" spc="-10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55" normalizeH="0" baseline="0" noProof="0" dirty="0">
                <a:ln>
                  <a:noFill/>
                </a:ln>
                <a:solidFill>
                  <a:sysClr val="windowText" lastClr="000000"/>
                </a:solidFill>
                <a:effectLst/>
                <a:uLnTx/>
                <a:uFillTx/>
                <a:latin typeface="Century Gothic"/>
                <a:cs typeface="Century Gothic"/>
              </a:rPr>
              <a:t>and</a:t>
            </a:r>
            <a:r>
              <a:rPr kumimoji="0" sz="2000" b="0" i="0" u="none" strike="noStrike" kern="0" cap="none" spc="-9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50" normalizeH="0" baseline="0" noProof="0" dirty="0">
                <a:ln>
                  <a:noFill/>
                </a:ln>
                <a:solidFill>
                  <a:sysClr val="windowText" lastClr="000000"/>
                </a:solidFill>
                <a:effectLst/>
                <a:uLnTx/>
                <a:uFillTx/>
                <a:latin typeface="Century Gothic"/>
                <a:cs typeface="Century Gothic"/>
              </a:rPr>
              <a:t>are</a:t>
            </a:r>
            <a:r>
              <a:rPr kumimoji="0" sz="2000" b="0" i="0" u="none" strike="noStrike" kern="0" cap="none" spc="-8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5" normalizeH="0" baseline="0" noProof="0" dirty="0">
                <a:ln>
                  <a:noFill/>
                </a:ln>
                <a:solidFill>
                  <a:sysClr val="windowText" lastClr="000000"/>
                </a:solidFill>
                <a:effectLst/>
                <a:uLnTx/>
                <a:uFillTx/>
                <a:latin typeface="Century Gothic"/>
                <a:cs typeface="Century Gothic"/>
              </a:rPr>
              <a:t>consistent</a:t>
            </a:r>
            <a:r>
              <a:rPr kumimoji="0" sz="2000" b="0" i="0" u="none" strike="noStrike" kern="0" cap="none" spc="-114"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55" normalizeH="0" baseline="0" noProof="0" dirty="0">
                <a:ln>
                  <a:noFill/>
                </a:ln>
                <a:solidFill>
                  <a:sysClr val="windowText" lastClr="000000"/>
                </a:solidFill>
                <a:effectLst/>
                <a:uLnTx/>
                <a:uFillTx/>
                <a:latin typeface="Century Gothic"/>
                <a:cs typeface="Century Gothic"/>
              </a:rPr>
              <a:t>with</a:t>
            </a:r>
            <a:r>
              <a:rPr kumimoji="0" sz="2000" b="0" i="0" u="none" strike="noStrike" kern="0" cap="none" spc="-10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0" normalizeH="0" baseline="0" noProof="0" dirty="0">
                <a:ln>
                  <a:noFill/>
                </a:ln>
                <a:solidFill>
                  <a:sysClr val="windowText" lastClr="000000"/>
                </a:solidFill>
                <a:effectLst/>
                <a:uLnTx/>
                <a:uFillTx/>
                <a:latin typeface="Century Gothic"/>
                <a:cs typeface="Century Gothic"/>
              </a:rPr>
              <a:t>recent</a:t>
            </a:r>
            <a:r>
              <a:rPr kumimoji="0" sz="2000" b="0" i="0" u="none" strike="noStrike" kern="0" cap="none" spc="-10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65" normalizeH="0" baseline="0" noProof="0" dirty="0">
                <a:ln>
                  <a:noFill/>
                </a:ln>
                <a:solidFill>
                  <a:sysClr val="windowText" lastClr="000000"/>
                </a:solidFill>
                <a:effectLst/>
                <a:uLnTx/>
                <a:uFillTx/>
                <a:latin typeface="Century Gothic"/>
                <a:cs typeface="Century Gothic"/>
              </a:rPr>
              <a:t>District</a:t>
            </a:r>
            <a:r>
              <a:rPr kumimoji="0" sz="2000" b="0" i="0" u="none" strike="noStrike" kern="0" cap="none" spc="-10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10" normalizeH="0" baseline="0" noProof="0" dirty="0">
                <a:ln>
                  <a:noFill/>
                </a:ln>
                <a:solidFill>
                  <a:sysClr val="windowText" lastClr="000000"/>
                </a:solidFill>
                <a:effectLst/>
                <a:uLnTx/>
                <a:uFillTx/>
                <a:latin typeface="Century Gothic"/>
                <a:cs typeface="Century Gothic"/>
              </a:rPr>
              <a:t>practices.</a:t>
            </a: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defTabSz="914400" eaLnBrk="1" fontAlgn="auto" latinLnBrk="0" hangingPunct="1">
              <a:lnSpc>
                <a:spcPct val="100000"/>
              </a:lnSpc>
              <a:spcBef>
                <a:spcPts val="1430"/>
              </a:spcBef>
              <a:spcAft>
                <a:spcPts val="0"/>
              </a:spcAft>
              <a:buClrTx/>
              <a:buSzTx/>
              <a:buFontTx/>
              <a:buNone/>
              <a:tabLst/>
              <a:defRPr/>
            </a:pP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958215" marR="0" lvl="0" indent="-514984" defTabSz="914400" eaLnBrk="1" fontAlgn="auto" latinLnBrk="0" hangingPunct="1">
              <a:lnSpc>
                <a:spcPct val="100000"/>
              </a:lnSpc>
              <a:spcBef>
                <a:spcPts val="0"/>
              </a:spcBef>
              <a:spcAft>
                <a:spcPts val="0"/>
              </a:spcAft>
              <a:buClrTx/>
              <a:buSzTx/>
              <a:buFontTx/>
              <a:buAutoNum type="arabicPeriod"/>
              <a:tabLst>
                <a:tab pos="958215" algn="l"/>
              </a:tabLst>
              <a:defRPr/>
            </a:pPr>
            <a:r>
              <a:rPr kumimoji="0" sz="2400" b="1" i="0" u="none" strike="noStrike" kern="0" cap="none" spc="0" normalizeH="0" baseline="0" noProof="0" dirty="0">
                <a:ln>
                  <a:noFill/>
                </a:ln>
                <a:solidFill>
                  <a:srgbClr val="212121"/>
                </a:solidFill>
                <a:effectLst/>
                <a:uLnTx/>
                <a:uFillTx/>
                <a:latin typeface="Century Gothic"/>
                <a:cs typeface="Century Gothic"/>
              </a:rPr>
              <a:t>Operating</a:t>
            </a:r>
            <a:r>
              <a:rPr kumimoji="0" sz="2400" b="1" i="0" u="none" strike="noStrike" kern="0" cap="none" spc="-150" normalizeH="0" baseline="0" noProof="0" dirty="0">
                <a:ln>
                  <a:noFill/>
                </a:ln>
                <a:solidFill>
                  <a:srgbClr val="212121"/>
                </a:solidFill>
                <a:effectLst/>
                <a:uLnTx/>
                <a:uFillTx/>
                <a:latin typeface="Century Gothic"/>
                <a:cs typeface="Century Gothic"/>
              </a:rPr>
              <a:t> </a:t>
            </a:r>
            <a:r>
              <a:rPr kumimoji="0" sz="2400" b="1" i="0" u="none" strike="noStrike" kern="0" cap="none" spc="-10" normalizeH="0" baseline="0" noProof="0" dirty="0">
                <a:ln>
                  <a:noFill/>
                </a:ln>
                <a:solidFill>
                  <a:srgbClr val="212121"/>
                </a:solidFill>
                <a:effectLst/>
                <a:uLnTx/>
                <a:uFillTx/>
                <a:latin typeface="Century Gothic"/>
                <a:cs typeface="Century Gothic"/>
              </a:rPr>
              <a:t>Reserve</a:t>
            </a:r>
            <a:endParaRPr kumimoji="0" sz="2400" b="0" i="0" u="none" strike="noStrike" kern="0" cap="none" spc="0" normalizeH="0" baseline="0" noProof="0">
              <a:ln>
                <a:noFill/>
              </a:ln>
              <a:solidFill>
                <a:sysClr val="windowText" lastClr="000000"/>
              </a:solidFill>
              <a:effectLst/>
              <a:uLnTx/>
              <a:uFillTx/>
              <a:latin typeface="Century Gothic"/>
              <a:cs typeface="Century Gothic"/>
            </a:endParaRPr>
          </a:p>
          <a:p>
            <a:pPr marL="900430" marR="0" lvl="0" indent="0" defTabSz="914400" eaLnBrk="1" fontAlgn="auto" latinLnBrk="0" hangingPunct="1">
              <a:lnSpc>
                <a:spcPct val="100000"/>
              </a:lnSpc>
              <a:spcBef>
                <a:spcPts val="365"/>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Century Gothic"/>
                <a:cs typeface="Century Gothic"/>
              </a:rPr>
              <a:t>&lt;</a:t>
            </a:r>
            <a:r>
              <a:rPr kumimoji="0" sz="20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6</a:t>
            </a:r>
            <a:r>
              <a:rPr kumimoji="0" sz="20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month</a:t>
            </a:r>
            <a:r>
              <a:rPr kumimoji="0" sz="20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of</a:t>
            </a:r>
            <a:r>
              <a:rPr kumimoji="0" sz="20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operating</a:t>
            </a:r>
            <a:r>
              <a:rPr kumimoji="0" sz="2000" b="0" i="0" u="none" strike="noStrike" kern="0" cap="none" spc="-7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budget</a:t>
            </a:r>
            <a:r>
              <a:rPr kumimoji="0" sz="20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(current target:</a:t>
            </a:r>
            <a:r>
              <a:rPr kumimoji="0" sz="2000" b="0" i="0" u="none" strike="noStrike" kern="0" cap="none" spc="-8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$5.5</a:t>
            </a:r>
            <a:r>
              <a:rPr kumimoji="0" sz="20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10" normalizeH="0" baseline="0" noProof="0" dirty="0">
                <a:ln>
                  <a:noFill/>
                </a:ln>
                <a:solidFill>
                  <a:sysClr val="windowText" lastClr="000000"/>
                </a:solidFill>
                <a:effectLst/>
                <a:uLnTx/>
                <a:uFillTx/>
                <a:latin typeface="Century Gothic"/>
                <a:cs typeface="Century Gothic"/>
              </a:rPr>
              <a:t>million)</a:t>
            </a: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958215" marR="0" lvl="0" indent="-514984" defTabSz="914400" eaLnBrk="1" fontAlgn="auto" latinLnBrk="0" hangingPunct="1">
              <a:lnSpc>
                <a:spcPct val="100000"/>
              </a:lnSpc>
              <a:spcBef>
                <a:spcPts val="1505"/>
              </a:spcBef>
              <a:spcAft>
                <a:spcPts val="0"/>
              </a:spcAft>
              <a:buClrTx/>
              <a:buSzTx/>
              <a:buFontTx/>
              <a:buAutoNum type="arabicPeriod" startAt="2"/>
              <a:tabLst>
                <a:tab pos="958215" algn="l"/>
              </a:tabLst>
              <a:defRPr/>
            </a:pPr>
            <a:r>
              <a:rPr kumimoji="0" sz="2400" b="1" i="0" u="none" strike="noStrike" kern="0" cap="none" spc="0" normalizeH="0" baseline="0" noProof="0" dirty="0">
                <a:ln>
                  <a:noFill/>
                </a:ln>
                <a:solidFill>
                  <a:srgbClr val="212121"/>
                </a:solidFill>
                <a:effectLst/>
                <a:uLnTx/>
                <a:uFillTx/>
                <a:latin typeface="Century Gothic"/>
                <a:cs typeface="Century Gothic"/>
              </a:rPr>
              <a:t>Capital</a:t>
            </a:r>
            <a:r>
              <a:rPr kumimoji="0" sz="2400" b="1" i="0" u="none" strike="noStrike" kern="0" cap="none" spc="-100" normalizeH="0" baseline="0" noProof="0" dirty="0">
                <a:ln>
                  <a:noFill/>
                </a:ln>
                <a:solidFill>
                  <a:srgbClr val="212121"/>
                </a:solidFill>
                <a:effectLst/>
                <a:uLnTx/>
                <a:uFillTx/>
                <a:latin typeface="Century Gothic"/>
                <a:cs typeface="Century Gothic"/>
              </a:rPr>
              <a:t> </a:t>
            </a:r>
            <a:r>
              <a:rPr kumimoji="0" sz="2400" b="1" i="0" u="none" strike="noStrike" kern="0" cap="none" spc="0" normalizeH="0" baseline="0" noProof="0" dirty="0">
                <a:ln>
                  <a:noFill/>
                </a:ln>
                <a:solidFill>
                  <a:srgbClr val="212121"/>
                </a:solidFill>
                <a:effectLst/>
                <a:uLnTx/>
                <a:uFillTx/>
                <a:latin typeface="Century Gothic"/>
                <a:cs typeface="Century Gothic"/>
              </a:rPr>
              <a:t>Improvement</a:t>
            </a:r>
            <a:r>
              <a:rPr kumimoji="0" sz="2400" b="1" i="0" u="none" strike="noStrike" kern="0" cap="none" spc="-120" normalizeH="0" baseline="0" noProof="0" dirty="0">
                <a:ln>
                  <a:noFill/>
                </a:ln>
                <a:solidFill>
                  <a:srgbClr val="212121"/>
                </a:solidFill>
                <a:effectLst/>
                <a:uLnTx/>
                <a:uFillTx/>
                <a:latin typeface="Century Gothic"/>
                <a:cs typeface="Century Gothic"/>
              </a:rPr>
              <a:t> </a:t>
            </a:r>
            <a:r>
              <a:rPr kumimoji="0" sz="2400" b="1" i="0" u="none" strike="noStrike" kern="0" cap="none" spc="-10" normalizeH="0" baseline="0" noProof="0" dirty="0">
                <a:ln>
                  <a:noFill/>
                </a:ln>
                <a:solidFill>
                  <a:srgbClr val="212121"/>
                </a:solidFill>
                <a:effectLst/>
                <a:uLnTx/>
                <a:uFillTx/>
                <a:latin typeface="Century Gothic"/>
                <a:cs typeface="Century Gothic"/>
              </a:rPr>
              <a:t>Reserve</a:t>
            </a:r>
            <a:endParaRPr kumimoji="0" sz="2400" b="0" i="0" u="none" strike="noStrike" kern="0" cap="none" spc="0" normalizeH="0" baseline="0" noProof="0">
              <a:ln>
                <a:noFill/>
              </a:ln>
              <a:solidFill>
                <a:sysClr val="windowText" lastClr="000000"/>
              </a:solidFill>
              <a:effectLst/>
              <a:uLnTx/>
              <a:uFillTx/>
              <a:latin typeface="Century Gothic"/>
              <a:cs typeface="Century Gothic"/>
            </a:endParaRPr>
          </a:p>
          <a:p>
            <a:pPr marL="900430" marR="0" lvl="0" indent="0" defTabSz="914400" eaLnBrk="1" fontAlgn="auto" latinLnBrk="0" hangingPunct="1">
              <a:lnSpc>
                <a:spcPct val="100000"/>
              </a:lnSpc>
              <a:spcBef>
                <a:spcPts val="365"/>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Century Gothic"/>
                <a:cs typeface="Century Gothic"/>
              </a:rPr>
              <a:t>Target:</a:t>
            </a:r>
            <a:r>
              <a:rPr kumimoji="0" sz="2000" b="0" i="0" u="none" strike="noStrike" kern="0" cap="none" spc="-7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$10.8</a:t>
            </a:r>
            <a:r>
              <a:rPr kumimoji="0" sz="20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million</a:t>
            </a:r>
            <a:r>
              <a:rPr kumimoji="0" sz="2000" b="0" i="0" u="none" strike="noStrike" kern="0" cap="none" spc="-4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(cost</a:t>
            </a:r>
            <a:r>
              <a:rPr kumimoji="0" sz="2000" b="0" i="0" u="none" strike="noStrike" kern="0" cap="none" spc="-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of</a:t>
            </a:r>
            <a:r>
              <a:rPr kumimoji="0" sz="20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one</a:t>
            </a:r>
            <a:r>
              <a:rPr kumimoji="0" sz="20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well,</a:t>
            </a:r>
            <a:r>
              <a:rPr kumimoji="0" sz="2000" b="0" i="0" u="none" strike="noStrike" kern="0" cap="none" spc="-7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one</a:t>
            </a:r>
            <a:r>
              <a:rPr kumimoji="0" sz="20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booster</a:t>
            </a:r>
            <a:r>
              <a:rPr kumimoji="0" sz="2000" b="0" i="0" u="none" strike="noStrike" kern="0" cap="none" spc="-75"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station</a:t>
            </a:r>
            <a:r>
              <a:rPr kumimoji="0" sz="20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and</a:t>
            </a:r>
            <a:r>
              <a:rPr kumimoji="0" sz="20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one</a:t>
            </a:r>
            <a:r>
              <a:rPr kumimoji="0" sz="20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0" normalizeH="0" baseline="0" noProof="0" dirty="0">
                <a:ln>
                  <a:noFill/>
                </a:ln>
                <a:solidFill>
                  <a:sysClr val="windowText" lastClr="000000"/>
                </a:solidFill>
                <a:effectLst/>
                <a:uLnTx/>
                <a:uFillTx/>
                <a:latin typeface="Century Gothic"/>
                <a:cs typeface="Century Gothic"/>
              </a:rPr>
              <a:t>storage</a:t>
            </a:r>
            <a:r>
              <a:rPr kumimoji="0" sz="20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10" normalizeH="0" baseline="0" noProof="0" dirty="0">
                <a:ln>
                  <a:noFill/>
                </a:ln>
                <a:solidFill>
                  <a:sysClr val="windowText" lastClr="000000"/>
                </a:solidFill>
                <a:effectLst/>
                <a:uLnTx/>
                <a:uFillTx/>
                <a:latin typeface="Century Gothic"/>
                <a:cs typeface="Century Gothic"/>
              </a:rPr>
              <a:t>tank)</a:t>
            </a: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514984" marR="7508875" lvl="0" indent="-514984" algn="ctr" defTabSz="914400" eaLnBrk="1" fontAlgn="auto" latinLnBrk="0" hangingPunct="1">
              <a:lnSpc>
                <a:spcPct val="100000"/>
              </a:lnSpc>
              <a:spcBef>
                <a:spcPts val="1510"/>
              </a:spcBef>
              <a:spcAft>
                <a:spcPts val="0"/>
              </a:spcAft>
              <a:buClrTx/>
              <a:buSzTx/>
              <a:buFontTx/>
              <a:buAutoNum type="arabicPeriod" startAt="3"/>
              <a:tabLst>
                <a:tab pos="514984" algn="l"/>
              </a:tabLst>
              <a:defRPr/>
            </a:pPr>
            <a:r>
              <a:rPr kumimoji="0" sz="2400" b="1" i="0" u="none" strike="noStrike" kern="0" cap="none" spc="0" normalizeH="0" baseline="0" noProof="0" dirty="0">
                <a:ln>
                  <a:noFill/>
                </a:ln>
                <a:solidFill>
                  <a:srgbClr val="212121"/>
                </a:solidFill>
                <a:effectLst/>
                <a:uLnTx/>
                <a:uFillTx/>
                <a:latin typeface="Century Gothic"/>
                <a:cs typeface="Century Gothic"/>
              </a:rPr>
              <a:t>Vehicle</a:t>
            </a:r>
            <a:r>
              <a:rPr kumimoji="0" sz="2400" b="1" i="0" u="none" strike="noStrike" kern="0" cap="none" spc="-30" normalizeH="0" baseline="0" noProof="0" dirty="0">
                <a:ln>
                  <a:noFill/>
                </a:ln>
                <a:solidFill>
                  <a:srgbClr val="212121"/>
                </a:solidFill>
                <a:effectLst/>
                <a:uLnTx/>
                <a:uFillTx/>
                <a:latin typeface="Century Gothic"/>
                <a:cs typeface="Century Gothic"/>
              </a:rPr>
              <a:t> </a:t>
            </a:r>
            <a:r>
              <a:rPr kumimoji="0" sz="2400" b="1" i="0" u="none" strike="noStrike" kern="0" cap="none" spc="-10" normalizeH="0" baseline="0" noProof="0" dirty="0">
                <a:ln>
                  <a:noFill/>
                </a:ln>
                <a:solidFill>
                  <a:srgbClr val="212121"/>
                </a:solidFill>
                <a:effectLst/>
                <a:uLnTx/>
                <a:uFillTx/>
                <a:latin typeface="Century Gothic"/>
                <a:cs typeface="Century Gothic"/>
              </a:rPr>
              <a:t>Reserve</a:t>
            </a:r>
            <a:endParaRPr kumimoji="0" sz="2400" b="0" i="0" u="none" strike="noStrike" kern="0" cap="none" spc="0" normalizeH="0" baseline="0" noProof="0">
              <a:ln>
                <a:noFill/>
              </a:ln>
              <a:solidFill>
                <a:sysClr val="windowText" lastClr="000000"/>
              </a:solidFill>
              <a:effectLst/>
              <a:uLnTx/>
              <a:uFillTx/>
              <a:latin typeface="Century Gothic"/>
              <a:cs typeface="Century Gothic"/>
            </a:endParaRPr>
          </a:p>
          <a:p>
            <a:pPr marL="0" marR="7450455" lvl="0" indent="0" algn="ctr" defTabSz="914400" eaLnBrk="1" fontAlgn="auto" latinLnBrk="0" hangingPunct="1">
              <a:lnSpc>
                <a:spcPct val="100000"/>
              </a:lnSpc>
              <a:spcBef>
                <a:spcPts val="710"/>
              </a:spcBef>
              <a:spcAft>
                <a:spcPts val="0"/>
              </a:spcAft>
              <a:buClrTx/>
              <a:buSzTx/>
              <a:buFontTx/>
              <a:buNone/>
              <a:tabLst/>
              <a:defRPr/>
            </a:pPr>
            <a:r>
              <a:rPr kumimoji="0" sz="2000" b="0" i="0" u="none" strike="noStrike" kern="0" cap="none" spc="0" normalizeH="0" baseline="0" noProof="0" dirty="0">
                <a:ln>
                  <a:noFill/>
                </a:ln>
                <a:solidFill>
                  <a:srgbClr val="212121"/>
                </a:solidFill>
                <a:effectLst/>
                <a:uLnTx/>
                <a:uFillTx/>
                <a:latin typeface="Century Gothic"/>
                <a:cs typeface="Century Gothic"/>
              </a:rPr>
              <a:t>Policy:</a:t>
            </a:r>
            <a:r>
              <a:rPr kumimoji="0" sz="2000" b="0" i="0" u="none" strike="noStrike" kern="0" cap="none" spc="-70" normalizeH="0" baseline="0" noProof="0" dirty="0">
                <a:ln>
                  <a:noFill/>
                </a:ln>
                <a:solidFill>
                  <a:srgbClr val="212121"/>
                </a:solidFill>
                <a:effectLst/>
                <a:uLnTx/>
                <a:uFillTx/>
                <a:latin typeface="Century Gothic"/>
                <a:cs typeface="Century Gothic"/>
              </a:rPr>
              <a:t> </a:t>
            </a:r>
            <a:r>
              <a:rPr kumimoji="0" sz="2000" b="0" i="0" u="none" strike="noStrike" kern="0" cap="none" spc="-10" normalizeH="0" baseline="0" noProof="0" dirty="0">
                <a:ln>
                  <a:noFill/>
                </a:ln>
                <a:solidFill>
                  <a:srgbClr val="212121"/>
                </a:solidFill>
                <a:effectLst/>
                <a:uLnTx/>
                <a:uFillTx/>
                <a:latin typeface="Century Gothic"/>
                <a:cs typeface="Century Gothic"/>
              </a:rPr>
              <a:t>$350,000</a:t>
            </a: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a:p>
            <a:pPr marL="958215" marR="0" lvl="0" indent="-514984" defTabSz="914400" eaLnBrk="1" fontAlgn="auto" latinLnBrk="0" hangingPunct="1">
              <a:lnSpc>
                <a:spcPct val="100000"/>
              </a:lnSpc>
              <a:spcBef>
                <a:spcPts val="1595"/>
              </a:spcBef>
              <a:spcAft>
                <a:spcPts val="0"/>
              </a:spcAft>
              <a:buClrTx/>
              <a:buSzTx/>
              <a:buFontTx/>
              <a:buAutoNum type="arabicPeriod" startAt="4"/>
              <a:tabLst>
                <a:tab pos="958215" algn="l"/>
              </a:tabLst>
              <a:defRPr/>
            </a:pPr>
            <a:r>
              <a:rPr kumimoji="0" sz="2400" b="1" i="0" u="none" strike="noStrike" kern="0" cap="none" spc="0" normalizeH="0" baseline="0" noProof="0" dirty="0">
                <a:ln>
                  <a:noFill/>
                </a:ln>
                <a:solidFill>
                  <a:srgbClr val="212121"/>
                </a:solidFill>
                <a:effectLst/>
                <a:uLnTx/>
                <a:uFillTx/>
                <a:latin typeface="Century Gothic"/>
                <a:cs typeface="Century Gothic"/>
              </a:rPr>
              <a:t>Computer</a:t>
            </a:r>
            <a:r>
              <a:rPr kumimoji="0" sz="2400" b="1" i="0" u="none" strike="noStrike" kern="0" cap="none" spc="-80" normalizeH="0" baseline="0" noProof="0" dirty="0">
                <a:ln>
                  <a:noFill/>
                </a:ln>
                <a:solidFill>
                  <a:srgbClr val="212121"/>
                </a:solidFill>
                <a:effectLst/>
                <a:uLnTx/>
                <a:uFillTx/>
                <a:latin typeface="Century Gothic"/>
                <a:cs typeface="Century Gothic"/>
              </a:rPr>
              <a:t> </a:t>
            </a:r>
            <a:r>
              <a:rPr kumimoji="0" sz="2400" b="1" i="0" u="none" strike="noStrike" kern="0" cap="none" spc="0" normalizeH="0" baseline="0" noProof="0" dirty="0">
                <a:ln>
                  <a:noFill/>
                </a:ln>
                <a:solidFill>
                  <a:srgbClr val="212121"/>
                </a:solidFill>
                <a:effectLst/>
                <a:uLnTx/>
                <a:uFillTx/>
                <a:latin typeface="Century Gothic"/>
                <a:cs typeface="Century Gothic"/>
              </a:rPr>
              <a:t>Replacement</a:t>
            </a:r>
            <a:r>
              <a:rPr kumimoji="0" sz="2400" b="1" i="0" u="none" strike="noStrike" kern="0" cap="none" spc="-70" normalizeH="0" baseline="0" noProof="0" dirty="0">
                <a:ln>
                  <a:noFill/>
                </a:ln>
                <a:solidFill>
                  <a:srgbClr val="212121"/>
                </a:solidFill>
                <a:effectLst/>
                <a:uLnTx/>
                <a:uFillTx/>
                <a:latin typeface="Century Gothic"/>
                <a:cs typeface="Century Gothic"/>
              </a:rPr>
              <a:t> </a:t>
            </a:r>
            <a:r>
              <a:rPr kumimoji="0" sz="2400" b="1" i="0" u="none" strike="noStrike" kern="0" cap="none" spc="-10" normalizeH="0" baseline="0" noProof="0" dirty="0">
                <a:ln>
                  <a:noFill/>
                </a:ln>
                <a:solidFill>
                  <a:srgbClr val="212121"/>
                </a:solidFill>
                <a:effectLst/>
                <a:uLnTx/>
                <a:uFillTx/>
                <a:latin typeface="Century Gothic"/>
                <a:cs typeface="Century Gothic"/>
              </a:rPr>
              <a:t>Reserve</a:t>
            </a:r>
            <a:endParaRPr kumimoji="0" sz="2400" b="0" i="0" u="none" strike="noStrike" kern="0" cap="none" spc="0" normalizeH="0" baseline="0" noProof="0">
              <a:ln>
                <a:noFill/>
              </a:ln>
              <a:solidFill>
                <a:sysClr val="windowText" lastClr="000000"/>
              </a:solidFill>
              <a:effectLst/>
              <a:uLnTx/>
              <a:uFillTx/>
              <a:latin typeface="Century Gothic"/>
              <a:cs typeface="Century Gothic"/>
            </a:endParaRPr>
          </a:p>
          <a:p>
            <a:pPr marL="900430" marR="0" lvl="0" indent="0" defTabSz="914400" eaLnBrk="1" fontAlgn="auto" latinLnBrk="0" hangingPunct="1">
              <a:lnSpc>
                <a:spcPct val="100000"/>
              </a:lnSpc>
              <a:spcBef>
                <a:spcPts val="36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Century Gothic"/>
                <a:cs typeface="Century Gothic"/>
              </a:rPr>
              <a:t>Policy:</a:t>
            </a:r>
            <a:r>
              <a:rPr kumimoji="0" sz="2000" b="0" i="0" u="none" strike="noStrike" kern="0" cap="none" spc="-70" normalizeH="0" baseline="0" noProof="0" dirty="0">
                <a:ln>
                  <a:noFill/>
                </a:ln>
                <a:solidFill>
                  <a:sysClr val="windowText" lastClr="000000"/>
                </a:solidFill>
                <a:effectLst/>
                <a:uLnTx/>
                <a:uFillTx/>
                <a:latin typeface="Century Gothic"/>
                <a:cs typeface="Century Gothic"/>
              </a:rPr>
              <a:t> </a:t>
            </a:r>
            <a:r>
              <a:rPr kumimoji="0" sz="2000" b="0" i="0" u="none" strike="noStrike" kern="0" cap="none" spc="-10" normalizeH="0" baseline="0" noProof="0" dirty="0">
                <a:ln>
                  <a:noFill/>
                </a:ln>
                <a:solidFill>
                  <a:sysClr val="windowText" lastClr="000000"/>
                </a:solidFill>
                <a:effectLst/>
                <a:uLnTx/>
                <a:uFillTx/>
                <a:latin typeface="Century Gothic"/>
                <a:cs typeface="Century Gothic"/>
              </a:rPr>
              <a:t>$100,000</a:t>
            </a:r>
            <a:endParaRPr kumimoji="0" sz="20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5" name="object 5"/>
          <p:cNvSpPr txBox="1"/>
          <p:nvPr/>
        </p:nvSpPr>
        <p:spPr>
          <a:xfrm>
            <a:off x="11657586" y="6365866"/>
            <a:ext cx="153670" cy="306070"/>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1800" b="1" i="0" u="none" strike="noStrike" kern="0" cap="none" spc="-50" normalizeH="0" baseline="0" noProof="0" dirty="0">
                <a:ln>
                  <a:noFill/>
                </a:ln>
                <a:solidFill>
                  <a:sysClr val="windowText" lastClr="000000"/>
                </a:solidFill>
                <a:effectLst/>
                <a:uLnTx/>
                <a:uFillTx/>
                <a:latin typeface="Century Gothic"/>
                <a:cs typeface="Century Gothic"/>
              </a:rPr>
              <a:t>8</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8409" y="180036"/>
            <a:ext cx="3385820" cy="574040"/>
          </a:xfrm>
          <a:prstGeom prst="rect">
            <a:avLst/>
          </a:prstGeom>
        </p:spPr>
        <p:txBody>
          <a:bodyPr vert="horz" wrap="square" lIns="0" tIns="12700" rIns="0" bIns="0" rtlCol="0">
            <a:spAutoFit/>
          </a:bodyPr>
          <a:lstStyle/>
          <a:p>
            <a:pPr marL="12700">
              <a:lnSpc>
                <a:spcPct val="100000"/>
              </a:lnSpc>
              <a:spcBef>
                <a:spcPts val="100"/>
              </a:spcBef>
            </a:pPr>
            <a:r>
              <a:rPr sz="3600" spc="-45" dirty="0"/>
              <a:t>Capital</a:t>
            </a:r>
            <a:r>
              <a:rPr sz="3600" spc="-195" dirty="0"/>
              <a:t> </a:t>
            </a:r>
            <a:r>
              <a:rPr sz="3600" spc="-55" dirty="0"/>
              <a:t>Projects</a:t>
            </a:r>
            <a:endParaRPr sz="3600"/>
          </a:p>
        </p:txBody>
      </p:sp>
      <p:sp>
        <p:nvSpPr>
          <p:cNvPr id="3" name="object 3"/>
          <p:cNvSpPr txBox="1"/>
          <p:nvPr/>
        </p:nvSpPr>
        <p:spPr>
          <a:xfrm>
            <a:off x="10441089" y="982559"/>
            <a:ext cx="12255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50" normalizeH="0" baseline="0" noProof="0" dirty="0">
                <a:ln>
                  <a:noFill/>
                </a:ln>
                <a:solidFill>
                  <a:sysClr val="windowText" lastClr="000000"/>
                </a:solidFill>
                <a:effectLst/>
                <a:uLnTx/>
                <a:uFillTx/>
                <a:latin typeface="Century Gothic"/>
                <a:cs typeface="Century Gothic"/>
              </a:rPr>
              <a:t>*</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4" name="object 4"/>
          <p:cNvSpPr/>
          <p:nvPr/>
        </p:nvSpPr>
        <p:spPr>
          <a:xfrm>
            <a:off x="5308702" y="1198169"/>
            <a:ext cx="5332730" cy="289560"/>
          </a:xfrm>
          <a:custGeom>
            <a:avLst/>
            <a:gdLst/>
            <a:ahLst/>
            <a:cxnLst/>
            <a:rect l="l" t="t" r="r" b="b"/>
            <a:pathLst>
              <a:path w="5332730" h="289559">
                <a:moveTo>
                  <a:pt x="5332119" y="289485"/>
                </a:moveTo>
                <a:lnTo>
                  <a:pt x="0" y="289485"/>
                </a:lnTo>
                <a:lnTo>
                  <a:pt x="0" y="0"/>
                </a:lnTo>
                <a:lnTo>
                  <a:pt x="5332119" y="0"/>
                </a:lnTo>
                <a:lnTo>
                  <a:pt x="5332119" y="289485"/>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txBox="1"/>
          <p:nvPr/>
        </p:nvSpPr>
        <p:spPr>
          <a:xfrm>
            <a:off x="5504511" y="1185466"/>
            <a:ext cx="669925" cy="268605"/>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95" normalizeH="0" baseline="0" noProof="0" dirty="0">
                <a:ln>
                  <a:noFill/>
                </a:ln>
                <a:solidFill>
                  <a:sysClr val="windowText" lastClr="000000"/>
                </a:solidFill>
                <a:effectLst/>
                <a:uLnTx/>
                <a:uFillTx/>
                <a:latin typeface="Tahoma"/>
                <a:cs typeface="Tahoma"/>
              </a:rPr>
              <a:t>FY</a:t>
            </a:r>
            <a:r>
              <a:rPr kumimoji="0" sz="1600" b="0" i="0" u="none" strike="noStrike" kern="0" cap="none" spc="-150" normalizeH="0" baseline="0" noProof="0" dirty="0">
                <a:ln>
                  <a:noFill/>
                </a:ln>
                <a:solidFill>
                  <a:sysClr val="windowText" lastClr="000000"/>
                </a:solidFill>
                <a:effectLst/>
                <a:uLnTx/>
                <a:uFillTx/>
                <a:latin typeface="Tahoma"/>
                <a:cs typeface="Tahoma"/>
              </a:rPr>
              <a:t> </a:t>
            </a:r>
            <a:r>
              <a:rPr kumimoji="0" sz="1600" b="0" i="0" u="none" strike="noStrike" kern="0" cap="none" spc="-85" normalizeH="0" baseline="0" noProof="0" dirty="0">
                <a:ln>
                  <a:noFill/>
                </a:ln>
                <a:solidFill>
                  <a:sysClr val="windowText" lastClr="000000"/>
                </a:solidFill>
                <a:effectLst/>
                <a:uLnTx/>
                <a:uFillTx/>
                <a:latin typeface="Tahoma"/>
                <a:cs typeface="Tahoma"/>
              </a:rPr>
              <a:t>2025</a:t>
            </a:r>
            <a:endParaRPr kumimoji="0" sz="1600" b="0" i="0" u="none" strike="noStrike" kern="0" cap="none" spc="0" normalizeH="0" baseline="0" noProof="0">
              <a:ln>
                <a:noFill/>
              </a:ln>
              <a:solidFill>
                <a:sysClr val="windowText" lastClr="000000"/>
              </a:solidFill>
              <a:effectLst/>
              <a:uLnTx/>
              <a:uFillTx/>
              <a:latin typeface="Tahoma"/>
              <a:cs typeface="Tahoma"/>
            </a:endParaRPr>
          </a:p>
        </p:txBody>
      </p:sp>
      <p:sp>
        <p:nvSpPr>
          <p:cNvPr id="6" name="object 6"/>
          <p:cNvSpPr txBox="1"/>
          <p:nvPr/>
        </p:nvSpPr>
        <p:spPr>
          <a:xfrm>
            <a:off x="6563242" y="1185466"/>
            <a:ext cx="669925" cy="268605"/>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95" normalizeH="0" baseline="0" noProof="0" dirty="0">
                <a:ln>
                  <a:noFill/>
                </a:ln>
                <a:solidFill>
                  <a:sysClr val="windowText" lastClr="000000"/>
                </a:solidFill>
                <a:effectLst/>
                <a:uLnTx/>
                <a:uFillTx/>
                <a:latin typeface="Tahoma"/>
                <a:cs typeface="Tahoma"/>
              </a:rPr>
              <a:t>FY</a:t>
            </a:r>
            <a:r>
              <a:rPr kumimoji="0" sz="1600" b="0" i="0" u="none" strike="noStrike" kern="0" cap="none" spc="-150" normalizeH="0" baseline="0" noProof="0" dirty="0">
                <a:ln>
                  <a:noFill/>
                </a:ln>
                <a:solidFill>
                  <a:sysClr val="windowText" lastClr="000000"/>
                </a:solidFill>
                <a:effectLst/>
                <a:uLnTx/>
                <a:uFillTx/>
                <a:latin typeface="Tahoma"/>
                <a:cs typeface="Tahoma"/>
              </a:rPr>
              <a:t> </a:t>
            </a:r>
            <a:r>
              <a:rPr kumimoji="0" sz="1600" b="0" i="0" u="none" strike="noStrike" kern="0" cap="none" spc="-85" normalizeH="0" baseline="0" noProof="0" dirty="0">
                <a:ln>
                  <a:noFill/>
                </a:ln>
                <a:solidFill>
                  <a:sysClr val="windowText" lastClr="000000"/>
                </a:solidFill>
                <a:effectLst/>
                <a:uLnTx/>
                <a:uFillTx/>
                <a:latin typeface="Tahoma"/>
                <a:cs typeface="Tahoma"/>
              </a:rPr>
              <a:t>2026</a:t>
            </a:r>
            <a:endParaRPr kumimoji="0" sz="1600" b="0" i="0" u="none" strike="noStrike" kern="0" cap="none" spc="0" normalizeH="0" baseline="0" noProof="0">
              <a:ln>
                <a:noFill/>
              </a:ln>
              <a:solidFill>
                <a:sysClr val="windowText" lastClr="000000"/>
              </a:solidFill>
              <a:effectLst/>
              <a:uLnTx/>
              <a:uFillTx/>
              <a:latin typeface="Tahoma"/>
              <a:cs typeface="Tahoma"/>
            </a:endParaRPr>
          </a:p>
        </p:txBody>
      </p:sp>
      <p:sp>
        <p:nvSpPr>
          <p:cNvPr id="7" name="object 7"/>
          <p:cNvSpPr txBox="1"/>
          <p:nvPr/>
        </p:nvSpPr>
        <p:spPr>
          <a:xfrm>
            <a:off x="7640191" y="1185466"/>
            <a:ext cx="661670" cy="268605"/>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95" normalizeH="0" baseline="0" noProof="0" dirty="0">
                <a:ln>
                  <a:noFill/>
                </a:ln>
                <a:solidFill>
                  <a:sysClr val="windowText" lastClr="000000"/>
                </a:solidFill>
                <a:effectLst/>
                <a:uLnTx/>
                <a:uFillTx/>
                <a:latin typeface="Tahoma"/>
                <a:cs typeface="Tahoma"/>
              </a:rPr>
              <a:t>FY</a:t>
            </a:r>
            <a:r>
              <a:rPr kumimoji="0" sz="1600" b="0" i="0" u="none" strike="noStrike" kern="0" cap="none" spc="-150" normalizeH="0" baseline="0" noProof="0" dirty="0">
                <a:ln>
                  <a:noFill/>
                </a:ln>
                <a:solidFill>
                  <a:sysClr val="windowText" lastClr="000000"/>
                </a:solidFill>
                <a:effectLst/>
                <a:uLnTx/>
                <a:uFillTx/>
                <a:latin typeface="Tahoma"/>
                <a:cs typeface="Tahoma"/>
              </a:rPr>
              <a:t> </a:t>
            </a:r>
            <a:r>
              <a:rPr kumimoji="0" sz="1600" b="0" i="0" u="none" strike="noStrike" kern="0" cap="none" spc="-100" normalizeH="0" baseline="0" noProof="0" dirty="0">
                <a:ln>
                  <a:noFill/>
                </a:ln>
                <a:solidFill>
                  <a:sysClr val="windowText" lastClr="000000"/>
                </a:solidFill>
                <a:effectLst/>
                <a:uLnTx/>
                <a:uFillTx/>
                <a:latin typeface="Tahoma"/>
                <a:cs typeface="Tahoma"/>
              </a:rPr>
              <a:t>2027</a:t>
            </a:r>
            <a:endParaRPr kumimoji="0" sz="1600" b="0" i="0" u="none" strike="noStrike" kern="0" cap="none" spc="0" normalizeH="0" baseline="0" noProof="0">
              <a:ln>
                <a:noFill/>
              </a:ln>
              <a:solidFill>
                <a:sysClr val="windowText" lastClr="000000"/>
              </a:solidFill>
              <a:effectLst/>
              <a:uLnTx/>
              <a:uFillTx/>
              <a:latin typeface="Tahoma"/>
              <a:cs typeface="Tahoma"/>
            </a:endParaRPr>
          </a:p>
        </p:txBody>
      </p:sp>
      <p:sp>
        <p:nvSpPr>
          <p:cNvPr id="8" name="object 8"/>
          <p:cNvSpPr txBox="1"/>
          <p:nvPr/>
        </p:nvSpPr>
        <p:spPr>
          <a:xfrm>
            <a:off x="8753580" y="1185466"/>
            <a:ext cx="671195" cy="268605"/>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95" normalizeH="0" baseline="0" noProof="0" dirty="0">
                <a:ln>
                  <a:noFill/>
                </a:ln>
                <a:solidFill>
                  <a:sysClr val="windowText" lastClr="000000"/>
                </a:solidFill>
                <a:effectLst/>
                <a:uLnTx/>
                <a:uFillTx/>
                <a:latin typeface="Tahoma"/>
                <a:cs typeface="Tahoma"/>
              </a:rPr>
              <a:t>FY</a:t>
            </a:r>
            <a:r>
              <a:rPr kumimoji="0" sz="1600" b="0" i="0" u="none" strike="noStrike" kern="0" cap="none" spc="-150" normalizeH="0" baseline="0" noProof="0" dirty="0">
                <a:ln>
                  <a:noFill/>
                </a:ln>
                <a:solidFill>
                  <a:sysClr val="windowText" lastClr="000000"/>
                </a:solidFill>
                <a:effectLst/>
                <a:uLnTx/>
                <a:uFillTx/>
                <a:latin typeface="Tahoma"/>
                <a:cs typeface="Tahoma"/>
              </a:rPr>
              <a:t> </a:t>
            </a:r>
            <a:r>
              <a:rPr kumimoji="0" sz="1600" b="0" i="0" u="none" strike="noStrike" kern="0" cap="none" spc="-80" normalizeH="0" baseline="0" noProof="0" dirty="0">
                <a:ln>
                  <a:noFill/>
                </a:ln>
                <a:solidFill>
                  <a:sysClr val="windowText" lastClr="000000"/>
                </a:solidFill>
                <a:effectLst/>
                <a:uLnTx/>
                <a:uFillTx/>
                <a:latin typeface="Tahoma"/>
                <a:cs typeface="Tahoma"/>
              </a:rPr>
              <a:t>2028</a:t>
            </a:r>
            <a:endParaRPr kumimoji="0" sz="1600" b="0" i="0" u="none" strike="noStrike" kern="0" cap="none" spc="0" normalizeH="0" baseline="0" noProof="0">
              <a:ln>
                <a:noFill/>
              </a:ln>
              <a:solidFill>
                <a:sysClr val="windowText" lastClr="000000"/>
              </a:solidFill>
              <a:effectLst/>
              <a:uLnTx/>
              <a:uFillTx/>
              <a:latin typeface="Tahoma"/>
              <a:cs typeface="Tahoma"/>
            </a:endParaRPr>
          </a:p>
        </p:txBody>
      </p:sp>
      <p:sp>
        <p:nvSpPr>
          <p:cNvPr id="9" name="object 9"/>
          <p:cNvSpPr txBox="1"/>
          <p:nvPr/>
        </p:nvSpPr>
        <p:spPr>
          <a:xfrm>
            <a:off x="9822433" y="1185466"/>
            <a:ext cx="668020" cy="268605"/>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95" normalizeH="0" baseline="0" noProof="0" dirty="0">
                <a:ln>
                  <a:noFill/>
                </a:ln>
                <a:solidFill>
                  <a:sysClr val="windowText" lastClr="000000"/>
                </a:solidFill>
                <a:effectLst/>
                <a:uLnTx/>
                <a:uFillTx/>
                <a:latin typeface="Tahoma"/>
                <a:cs typeface="Tahoma"/>
              </a:rPr>
              <a:t>FY</a:t>
            </a:r>
            <a:r>
              <a:rPr kumimoji="0" sz="1600" b="0" i="0" u="none" strike="noStrike" kern="0" cap="none" spc="-150" normalizeH="0" baseline="0" noProof="0" dirty="0">
                <a:ln>
                  <a:noFill/>
                </a:ln>
                <a:solidFill>
                  <a:sysClr val="windowText" lastClr="000000"/>
                </a:solidFill>
                <a:effectLst/>
                <a:uLnTx/>
                <a:uFillTx/>
                <a:latin typeface="Tahoma"/>
                <a:cs typeface="Tahoma"/>
              </a:rPr>
              <a:t> </a:t>
            </a:r>
            <a:r>
              <a:rPr kumimoji="0" sz="1600" b="0" i="0" u="none" strike="noStrike" kern="0" cap="none" spc="-85" normalizeH="0" baseline="0" noProof="0" dirty="0">
                <a:ln>
                  <a:noFill/>
                </a:ln>
                <a:solidFill>
                  <a:sysClr val="windowText" lastClr="000000"/>
                </a:solidFill>
                <a:effectLst/>
                <a:uLnTx/>
                <a:uFillTx/>
                <a:latin typeface="Tahoma"/>
                <a:cs typeface="Tahoma"/>
              </a:rPr>
              <a:t>2029</a:t>
            </a:r>
            <a:endParaRPr kumimoji="0" sz="1600" b="0" i="0" u="none" strike="noStrike" kern="0" cap="none" spc="0" normalizeH="0" baseline="0" noProof="0">
              <a:ln>
                <a:noFill/>
              </a:ln>
              <a:solidFill>
                <a:sysClr val="windowText" lastClr="000000"/>
              </a:solidFill>
              <a:effectLst/>
              <a:uLnTx/>
              <a:uFillTx/>
              <a:latin typeface="Tahoma"/>
              <a:cs typeface="Tahoma"/>
            </a:endParaRPr>
          </a:p>
        </p:txBody>
      </p:sp>
      <p:graphicFrame>
        <p:nvGraphicFramePr>
          <p:cNvPr id="10" name="object 10"/>
          <p:cNvGraphicFramePr>
            <a:graphicFrameLocks noGrp="1"/>
          </p:cNvGraphicFramePr>
          <p:nvPr/>
        </p:nvGraphicFramePr>
        <p:xfrm>
          <a:off x="1079847" y="1485630"/>
          <a:ext cx="9558017" cy="3929379"/>
        </p:xfrm>
        <a:graphic>
          <a:graphicData uri="http://schemas.openxmlformats.org/drawingml/2006/table">
            <a:tbl>
              <a:tblPr firstRow="1" bandRow="1">
                <a:tableStyleId>{2D5ABB26-0587-4C30-8999-92F81FD0307C}</a:tableStyleId>
              </a:tblPr>
              <a:tblGrid>
                <a:gridCol w="2470785">
                  <a:extLst>
                    <a:ext uri="{9D8B030D-6E8A-4147-A177-3AD203B41FA5}">
                      <a16:colId xmlns:a16="http://schemas.microsoft.com/office/drawing/2014/main" val="20000"/>
                    </a:ext>
                  </a:extLst>
                </a:gridCol>
                <a:gridCol w="1824355">
                  <a:extLst>
                    <a:ext uri="{9D8B030D-6E8A-4147-A177-3AD203B41FA5}">
                      <a16:colId xmlns:a16="http://schemas.microsoft.com/office/drawing/2014/main" val="20001"/>
                    </a:ext>
                  </a:extLst>
                </a:gridCol>
                <a:gridCol w="1058545">
                  <a:extLst>
                    <a:ext uri="{9D8B030D-6E8A-4147-A177-3AD203B41FA5}">
                      <a16:colId xmlns:a16="http://schemas.microsoft.com/office/drawing/2014/main" val="20002"/>
                    </a:ext>
                  </a:extLst>
                </a:gridCol>
                <a:gridCol w="1072514">
                  <a:extLst>
                    <a:ext uri="{9D8B030D-6E8A-4147-A177-3AD203B41FA5}">
                      <a16:colId xmlns:a16="http://schemas.microsoft.com/office/drawing/2014/main" val="20003"/>
                    </a:ext>
                  </a:extLst>
                </a:gridCol>
                <a:gridCol w="1115694">
                  <a:extLst>
                    <a:ext uri="{9D8B030D-6E8A-4147-A177-3AD203B41FA5}">
                      <a16:colId xmlns:a16="http://schemas.microsoft.com/office/drawing/2014/main" val="20004"/>
                    </a:ext>
                  </a:extLst>
                </a:gridCol>
                <a:gridCol w="1068070">
                  <a:extLst>
                    <a:ext uri="{9D8B030D-6E8A-4147-A177-3AD203B41FA5}">
                      <a16:colId xmlns:a16="http://schemas.microsoft.com/office/drawing/2014/main" val="20005"/>
                    </a:ext>
                  </a:extLst>
                </a:gridCol>
                <a:gridCol w="948054">
                  <a:extLst>
                    <a:ext uri="{9D8B030D-6E8A-4147-A177-3AD203B41FA5}">
                      <a16:colId xmlns:a16="http://schemas.microsoft.com/office/drawing/2014/main" val="20006"/>
                    </a:ext>
                  </a:extLst>
                </a:gridCol>
              </a:tblGrid>
              <a:tr h="253365">
                <a:tc>
                  <a:txBody>
                    <a:bodyPr/>
                    <a:lstStyle/>
                    <a:p>
                      <a:pPr marL="27940">
                        <a:lnSpc>
                          <a:spcPct val="100000"/>
                        </a:lnSpc>
                        <a:spcBef>
                          <a:spcPts val="135"/>
                        </a:spcBef>
                      </a:pPr>
                      <a:r>
                        <a:rPr sz="1250" b="1" u="sng" dirty="0">
                          <a:uFill>
                            <a:solidFill>
                              <a:srgbClr val="000000"/>
                            </a:solidFill>
                          </a:uFill>
                          <a:latin typeface="Calibri"/>
                          <a:cs typeface="Calibri"/>
                        </a:rPr>
                        <a:t>Water</a:t>
                      </a:r>
                      <a:r>
                        <a:rPr sz="1250" b="1" u="sng" spc="-5" dirty="0">
                          <a:uFill>
                            <a:solidFill>
                              <a:srgbClr val="000000"/>
                            </a:solidFill>
                          </a:uFill>
                          <a:latin typeface="Calibri"/>
                          <a:cs typeface="Calibri"/>
                        </a:rPr>
                        <a:t> </a:t>
                      </a:r>
                      <a:r>
                        <a:rPr sz="1250" b="1" u="sng" spc="-10" dirty="0">
                          <a:uFill>
                            <a:solidFill>
                              <a:srgbClr val="000000"/>
                            </a:solidFill>
                          </a:uFill>
                          <a:latin typeface="Calibri"/>
                          <a:cs typeface="Calibri"/>
                        </a:rPr>
                        <a:t>Supply</a:t>
                      </a:r>
                      <a:endParaRPr sz="1250">
                        <a:latin typeface="Calibri"/>
                        <a:cs typeface="Calibri"/>
                      </a:endParaRPr>
                    </a:p>
                  </a:txBody>
                  <a:tcPr marL="0" marR="0" marT="17145" marB="0">
                    <a:lnT w="19050">
                      <a:solidFill>
                        <a:srgbClr val="000000"/>
                      </a:solidFill>
                      <a:prstDash val="solid"/>
                    </a:lnT>
                  </a:tcPr>
                </a:tc>
                <a:tc gridSpan="6">
                  <a:txBody>
                    <a:bodyPr/>
                    <a:lstStyle/>
                    <a:p>
                      <a:pPr>
                        <a:lnSpc>
                          <a:spcPct val="100000"/>
                        </a:lnSpc>
                      </a:pPr>
                      <a:endParaRPr sz="1400">
                        <a:latin typeface="Times New Roman"/>
                        <a:cs typeface="Times New Roman"/>
                      </a:endParaRPr>
                    </a:p>
                  </a:txBody>
                  <a:tcPr marL="0" marR="0" marT="0" marB="0">
                    <a:lnT w="19050">
                      <a:solidFill>
                        <a:srgbClr val="0000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7810">
                <a:tc>
                  <a:txBody>
                    <a:bodyPr/>
                    <a:lstStyle/>
                    <a:p>
                      <a:pPr marL="27940">
                        <a:lnSpc>
                          <a:spcPct val="100000"/>
                        </a:lnSpc>
                        <a:spcBef>
                          <a:spcPts val="65"/>
                        </a:spcBef>
                      </a:pPr>
                      <a:r>
                        <a:rPr sz="1250" dirty="0">
                          <a:latin typeface="Calibri"/>
                          <a:cs typeface="Calibri"/>
                        </a:rPr>
                        <a:t>Well</a:t>
                      </a:r>
                      <a:r>
                        <a:rPr sz="1250" spc="-15" dirty="0">
                          <a:latin typeface="Calibri"/>
                          <a:cs typeface="Calibri"/>
                        </a:rPr>
                        <a:t> </a:t>
                      </a:r>
                      <a:r>
                        <a:rPr sz="1250" spc="-10" dirty="0">
                          <a:latin typeface="Calibri"/>
                          <a:cs typeface="Calibri"/>
                        </a:rPr>
                        <a:t>Rehabilitation</a:t>
                      </a:r>
                      <a:endParaRPr sz="1250">
                        <a:latin typeface="Calibri"/>
                        <a:cs typeface="Calibri"/>
                      </a:endParaRPr>
                    </a:p>
                  </a:txBody>
                  <a:tcPr marL="0" marR="0" marT="8255"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marR="102870" algn="r">
                        <a:lnSpc>
                          <a:spcPts val="1685"/>
                        </a:lnSpc>
                      </a:pPr>
                      <a:r>
                        <a:rPr sz="1450" spc="-10" dirty="0">
                          <a:latin typeface="Calibri"/>
                          <a:cs typeface="Calibri"/>
                        </a:rPr>
                        <a:t>$300,000</a:t>
                      </a:r>
                      <a:endParaRPr sz="1450">
                        <a:latin typeface="Calibri"/>
                        <a:cs typeface="Calibri"/>
                      </a:endParaRPr>
                    </a:p>
                  </a:txBody>
                  <a:tcPr marL="0" marR="0" marT="0" marB="0"/>
                </a:tc>
                <a:tc>
                  <a:txBody>
                    <a:bodyPr/>
                    <a:lstStyle/>
                    <a:p>
                      <a:pPr marR="146050" algn="r">
                        <a:lnSpc>
                          <a:spcPts val="1685"/>
                        </a:lnSpc>
                      </a:pPr>
                      <a:r>
                        <a:rPr sz="1450" spc="-10" dirty="0">
                          <a:latin typeface="Calibri"/>
                          <a:cs typeface="Calibri"/>
                        </a:rPr>
                        <a:t>$300,000</a:t>
                      </a:r>
                      <a:endParaRPr sz="1450">
                        <a:latin typeface="Calibri"/>
                        <a:cs typeface="Calibri"/>
                      </a:endParaRPr>
                    </a:p>
                  </a:txBody>
                  <a:tcPr marL="0" marR="0" marT="0" marB="0"/>
                </a:tc>
                <a:tc>
                  <a:txBody>
                    <a:bodyPr/>
                    <a:lstStyle/>
                    <a:p>
                      <a:pPr marR="55244" algn="r">
                        <a:lnSpc>
                          <a:spcPts val="1685"/>
                        </a:lnSpc>
                      </a:pPr>
                      <a:r>
                        <a:rPr sz="1450" spc="-10" dirty="0">
                          <a:latin typeface="Calibri"/>
                          <a:cs typeface="Calibri"/>
                        </a:rPr>
                        <a:t>$300,000</a:t>
                      </a:r>
                      <a:endParaRPr sz="1450">
                        <a:latin typeface="Calibri"/>
                        <a:cs typeface="Calibri"/>
                      </a:endParaRPr>
                    </a:p>
                  </a:txBody>
                  <a:tcPr marL="0" marR="0" marT="0" marB="0"/>
                </a:tc>
                <a:tc>
                  <a:txBody>
                    <a:bodyPr/>
                    <a:lstStyle/>
                    <a:p>
                      <a:pPr marR="26034" algn="r">
                        <a:lnSpc>
                          <a:spcPts val="1685"/>
                        </a:lnSpc>
                      </a:pPr>
                      <a:r>
                        <a:rPr sz="1450" spc="-10" dirty="0">
                          <a:latin typeface="Calibri"/>
                          <a:cs typeface="Calibri"/>
                        </a:rPr>
                        <a:t>$300,000</a:t>
                      </a:r>
                      <a:endParaRPr sz="1450">
                        <a:latin typeface="Calibri"/>
                        <a:cs typeface="Calibri"/>
                      </a:endParaRPr>
                    </a:p>
                  </a:txBody>
                  <a:tcPr marL="0" marR="0" marT="0" marB="0"/>
                </a:tc>
                <a:extLst>
                  <a:ext uri="{0D108BD9-81ED-4DB2-BD59-A6C34878D82A}">
                    <a16:rowId xmlns:a16="http://schemas.microsoft.com/office/drawing/2014/main" val="10001"/>
                  </a:ext>
                </a:extLst>
              </a:tr>
              <a:tr h="231775">
                <a:tc>
                  <a:txBody>
                    <a:bodyPr/>
                    <a:lstStyle/>
                    <a:p>
                      <a:pPr marL="27940">
                        <a:lnSpc>
                          <a:spcPts val="1465"/>
                        </a:lnSpc>
                      </a:pPr>
                      <a:r>
                        <a:rPr sz="1250" dirty="0">
                          <a:latin typeface="Calibri"/>
                          <a:cs typeface="Calibri"/>
                        </a:rPr>
                        <a:t>New</a:t>
                      </a:r>
                      <a:r>
                        <a:rPr sz="1250" spc="-20" dirty="0">
                          <a:latin typeface="Calibri"/>
                          <a:cs typeface="Calibri"/>
                        </a:rPr>
                        <a:t> </a:t>
                      </a:r>
                      <a:r>
                        <a:rPr sz="1250" dirty="0">
                          <a:latin typeface="Calibri"/>
                          <a:cs typeface="Calibri"/>
                        </a:rPr>
                        <a:t>Well</a:t>
                      </a:r>
                      <a:r>
                        <a:rPr sz="1250" spc="-15" dirty="0">
                          <a:latin typeface="Calibri"/>
                          <a:cs typeface="Calibri"/>
                        </a:rPr>
                        <a:t> </a:t>
                      </a:r>
                      <a:r>
                        <a:rPr sz="1250" spc="-10" dirty="0">
                          <a:latin typeface="Calibri"/>
                          <a:cs typeface="Calibri"/>
                        </a:rPr>
                        <a:t>Development</a:t>
                      </a:r>
                      <a:endParaRPr sz="1250">
                        <a:latin typeface="Calibri"/>
                        <a:cs typeface="Calibri"/>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extLst>
                  <a:ext uri="{0D108BD9-81ED-4DB2-BD59-A6C34878D82A}">
                    <a16:rowId xmlns:a16="http://schemas.microsoft.com/office/drawing/2014/main" val="10002"/>
                  </a:ext>
                </a:extLst>
              </a:tr>
              <a:tr h="235585">
                <a:tc>
                  <a:txBody>
                    <a:bodyPr/>
                    <a:lstStyle/>
                    <a:p>
                      <a:pPr marL="27940">
                        <a:lnSpc>
                          <a:spcPct val="100000"/>
                        </a:lnSpc>
                        <a:spcBef>
                          <a:spcPts val="65"/>
                        </a:spcBef>
                      </a:pPr>
                      <a:r>
                        <a:rPr sz="1250" dirty="0">
                          <a:latin typeface="Calibri"/>
                          <a:cs typeface="Calibri"/>
                        </a:rPr>
                        <a:t>Miscellaneous</a:t>
                      </a:r>
                      <a:r>
                        <a:rPr sz="1250" spc="-5" dirty="0">
                          <a:latin typeface="Calibri"/>
                          <a:cs typeface="Calibri"/>
                        </a:rPr>
                        <a:t> </a:t>
                      </a:r>
                      <a:r>
                        <a:rPr sz="1250" dirty="0">
                          <a:latin typeface="Calibri"/>
                          <a:cs typeface="Calibri"/>
                        </a:rPr>
                        <a:t>Water</a:t>
                      </a:r>
                      <a:r>
                        <a:rPr sz="1250" spc="5" dirty="0">
                          <a:latin typeface="Calibri"/>
                          <a:cs typeface="Calibri"/>
                        </a:rPr>
                        <a:t> </a:t>
                      </a:r>
                      <a:r>
                        <a:rPr sz="1250" spc="-10" dirty="0">
                          <a:latin typeface="Calibri"/>
                          <a:cs typeface="Calibri"/>
                        </a:rPr>
                        <a:t>Supply</a:t>
                      </a:r>
                      <a:endParaRPr sz="1250">
                        <a:latin typeface="Calibri"/>
                        <a:cs typeface="Calibri"/>
                      </a:endParaRPr>
                    </a:p>
                  </a:txBody>
                  <a:tcPr marL="0" marR="0" marT="8255" marB="0">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B w="19050">
                      <a:solidFill>
                        <a:srgbClr val="000000"/>
                      </a:solidFill>
                      <a:prstDash val="solid"/>
                    </a:lnB>
                  </a:tcPr>
                </a:tc>
                <a:tc>
                  <a:txBody>
                    <a:bodyPr/>
                    <a:lstStyle/>
                    <a:p>
                      <a:pPr marR="102870" algn="r">
                        <a:lnSpc>
                          <a:spcPts val="1685"/>
                        </a:lnSpc>
                      </a:pPr>
                      <a:r>
                        <a:rPr sz="1450" spc="-10" dirty="0">
                          <a:latin typeface="Calibri"/>
                          <a:cs typeface="Calibri"/>
                        </a:rPr>
                        <a:t>$145,000</a:t>
                      </a:r>
                      <a:endParaRPr sz="1450">
                        <a:latin typeface="Calibri"/>
                        <a:cs typeface="Calibri"/>
                      </a:endParaRPr>
                    </a:p>
                  </a:txBody>
                  <a:tcPr marL="0" marR="0" marT="0" marB="0">
                    <a:lnB w="19050">
                      <a:solidFill>
                        <a:srgbClr val="000000"/>
                      </a:solidFill>
                      <a:prstDash val="solid"/>
                    </a:lnB>
                  </a:tcPr>
                </a:tc>
                <a:tc>
                  <a:txBody>
                    <a:bodyPr/>
                    <a:lstStyle/>
                    <a:p>
                      <a:pPr marR="102235" algn="r">
                        <a:lnSpc>
                          <a:spcPts val="1685"/>
                        </a:lnSpc>
                      </a:pPr>
                      <a:r>
                        <a:rPr sz="1450" spc="-10" dirty="0">
                          <a:latin typeface="Calibri"/>
                          <a:cs typeface="Calibri"/>
                        </a:rPr>
                        <a:t>$1,167,500</a:t>
                      </a:r>
                      <a:endParaRPr sz="1450">
                        <a:latin typeface="Calibri"/>
                        <a:cs typeface="Calibri"/>
                      </a:endParaRPr>
                    </a:p>
                  </a:txBody>
                  <a:tcPr marL="0" marR="0" marT="0" marB="0">
                    <a:lnB w="19050">
                      <a:solidFill>
                        <a:srgbClr val="000000"/>
                      </a:solidFill>
                      <a:prstDash val="solid"/>
                    </a:lnB>
                  </a:tcPr>
                </a:tc>
                <a:tc>
                  <a:txBody>
                    <a:bodyPr/>
                    <a:lstStyle/>
                    <a:p>
                      <a:pPr marR="146050" algn="r">
                        <a:lnSpc>
                          <a:spcPts val="1685"/>
                        </a:lnSpc>
                      </a:pPr>
                      <a:r>
                        <a:rPr sz="1450" spc="-10" dirty="0">
                          <a:latin typeface="Calibri"/>
                          <a:cs typeface="Calibri"/>
                        </a:rPr>
                        <a:t>$1,097,500</a:t>
                      </a:r>
                      <a:endParaRPr sz="1450">
                        <a:latin typeface="Calibri"/>
                        <a:cs typeface="Calibri"/>
                      </a:endParaRPr>
                    </a:p>
                  </a:txBody>
                  <a:tcPr marL="0" marR="0" marT="0" marB="0">
                    <a:lnB w="19050">
                      <a:solidFill>
                        <a:srgbClr val="000000"/>
                      </a:solidFill>
                      <a:prstDash val="solid"/>
                    </a:lnB>
                  </a:tcPr>
                </a:tc>
                <a:tc>
                  <a:txBody>
                    <a:bodyPr/>
                    <a:lstStyle/>
                    <a:p>
                      <a:pPr marR="55244" algn="r">
                        <a:lnSpc>
                          <a:spcPts val="1685"/>
                        </a:lnSpc>
                      </a:pPr>
                      <a:r>
                        <a:rPr sz="1450" spc="-10" dirty="0">
                          <a:latin typeface="Calibri"/>
                          <a:cs typeface="Calibri"/>
                        </a:rPr>
                        <a:t>$1,035,000</a:t>
                      </a:r>
                      <a:endParaRPr sz="1450">
                        <a:latin typeface="Calibri"/>
                        <a:cs typeface="Calibri"/>
                      </a:endParaRPr>
                    </a:p>
                  </a:txBody>
                  <a:tcPr marL="0" marR="0" marT="0" marB="0">
                    <a:lnB w="19050">
                      <a:solidFill>
                        <a:srgbClr val="000000"/>
                      </a:solidFill>
                      <a:prstDash val="solid"/>
                    </a:lnB>
                  </a:tcPr>
                </a:tc>
                <a:tc>
                  <a:txBody>
                    <a:bodyPr/>
                    <a:lstStyle/>
                    <a:p>
                      <a:pPr marR="26034" algn="r">
                        <a:lnSpc>
                          <a:spcPts val="1685"/>
                        </a:lnSpc>
                      </a:pPr>
                      <a:r>
                        <a:rPr sz="1450" spc="-10" dirty="0">
                          <a:latin typeface="Calibri"/>
                          <a:cs typeface="Calibri"/>
                        </a:rPr>
                        <a:t>$110,000</a:t>
                      </a:r>
                      <a:endParaRPr sz="1450">
                        <a:latin typeface="Calibri"/>
                        <a:cs typeface="Calibri"/>
                      </a:endParaRPr>
                    </a:p>
                  </a:txBody>
                  <a:tcPr marL="0" marR="0" marT="0" marB="0">
                    <a:lnB w="19050">
                      <a:solidFill>
                        <a:srgbClr val="000000"/>
                      </a:solidFill>
                      <a:prstDash val="solid"/>
                    </a:lnB>
                  </a:tcPr>
                </a:tc>
                <a:extLst>
                  <a:ext uri="{0D108BD9-81ED-4DB2-BD59-A6C34878D82A}">
                    <a16:rowId xmlns:a16="http://schemas.microsoft.com/office/drawing/2014/main" val="10003"/>
                  </a:ext>
                </a:extLst>
              </a:tr>
              <a:tr h="244475">
                <a:tc>
                  <a:txBody>
                    <a:bodyPr/>
                    <a:lstStyle/>
                    <a:p>
                      <a:pPr>
                        <a:lnSpc>
                          <a:spcPct val="100000"/>
                        </a:lnSpc>
                      </a:pPr>
                      <a:endParaRPr sz="1400">
                        <a:latin typeface="Times New Roman"/>
                        <a:cs typeface="Times New Roman"/>
                      </a:endParaRPr>
                    </a:p>
                  </a:txBody>
                  <a:tcPr marL="0" marR="0" marT="0" marB="0">
                    <a:lnT w="19050">
                      <a:solidFill>
                        <a:srgbClr val="000000"/>
                      </a:solidFill>
                      <a:prstDash val="solid"/>
                    </a:lnT>
                    <a:lnB w="19050">
                      <a:solidFill>
                        <a:srgbClr val="000000"/>
                      </a:solidFill>
                      <a:prstDash val="solid"/>
                    </a:lnB>
                  </a:tcPr>
                </a:tc>
                <a:tc>
                  <a:txBody>
                    <a:bodyPr/>
                    <a:lstStyle/>
                    <a:p>
                      <a:pPr marL="237490">
                        <a:lnSpc>
                          <a:spcPct val="100000"/>
                        </a:lnSpc>
                        <a:spcBef>
                          <a:spcPts val="135"/>
                        </a:spcBef>
                      </a:pPr>
                      <a:r>
                        <a:rPr sz="1250" b="1" dirty="0">
                          <a:latin typeface="Calibri"/>
                          <a:cs typeface="Calibri"/>
                        </a:rPr>
                        <a:t>TOTAL</a:t>
                      </a:r>
                      <a:r>
                        <a:rPr sz="1250" b="1" spc="-15" dirty="0">
                          <a:latin typeface="Calibri"/>
                          <a:cs typeface="Calibri"/>
                        </a:rPr>
                        <a:t> </a:t>
                      </a:r>
                      <a:r>
                        <a:rPr sz="1250" b="1" dirty="0">
                          <a:latin typeface="Calibri"/>
                          <a:cs typeface="Calibri"/>
                        </a:rPr>
                        <a:t>WATER</a:t>
                      </a:r>
                      <a:r>
                        <a:rPr sz="1250" b="1" spc="-15" dirty="0">
                          <a:latin typeface="Calibri"/>
                          <a:cs typeface="Calibri"/>
                        </a:rPr>
                        <a:t> </a:t>
                      </a:r>
                      <a:r>
                        <a:rPr sz="1250" b="1" spc="-10" dirty="0">
                          <a:latin typeface="Calibri"/>
                          <a:cs typeface="Calibri"/>
                        </a:rPr>
                        <a:t>SUPPLY</a:t>
                      </a:r>
                      <a:endParaRPr sz="1250">
                        <a:latin typeface="Calibri"/>
                        <a:cs typeface="Calibri"/>
                      </a:endParaRPr>
                    </a:p>
                  </a:txBody>
                  <a:tcPr marL="0" marR="0" marT="17145" marB="0">
                    <a:lnT w="19050">
                      <a:solidFill>
                        <a:srgbClr val="000000"/>
                      </a:solidFill>
                      <a:prstDash val="solid"/>
                    </a:lnT>
                    <a:lnB w="19050">
                      <a:solidFill>
                        <a:srgbClr val="000000"/>
                      </a:solidFill>
                      <a:prstDash val="solid"/>
                    </a:lnB>
                  </a:tcPr>
                </a:tc>
                <a:tc>
                  <a:txBody>
                    <a:bodyPr/>
                    <a:lstStyle/>
                    <a:p>
                      <a:pPr marR="102870" algn="r">
                        <a:lnSpc>
                          <a:spcPct val="100000"/>
                        </a:lnSpc>
                        <a:spcBef>
                          <a:spcPts val="15"/>
                        </a:spcBef>
                      </a:pPr>
                      <a:r>
                        <a:rPr sz="1450" b="1" spc="-10" dirty="0">
                          <a:latin typeface="Calibri"/>
                          <a:cs typeface="Calibri"/>
                        </a:rPr>
                        <a:t>$145,000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102870" algn="r">
                        <a:lnSpc>
                          <a:spcPct val="100000"/>
                        </a:lnSpc>
                        <a:spcBef>
                          <a:spcPts val="15"/>
                        </a:spcBef>
                      </a:pPr>
                      <a:r>
                        <a:rPr sz="1450" b="1" spc="-10" dirty="0">
                          <a:latin typeface="Calibri"/>
                          <a:cs typeface="Calibri"/>
                        </a:rPr>
                        <a:t>$1,467,500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146050" algn="r">
                        <a:lnSpc>
                          <a:spcPct val="100000"/>
                        </a:lnSpc>
                        <a:spcBef>
                          <a:spcPts val="15"/>
                        </a:spcBef>
                      </a:pPr>
                      <a:r>
                        <a:rPr sz="1450" b="1" spc="-10" dirty="0">
                          <a:latin typeface="Calibri"/>
                          <a:cs typeface="Calibri"/>
                        </a:rPr>
                        <a:t>$1,397,500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55244" algn="r">
                        <a:lnSpc>
                          <a:spcPct val="100000"/>
                        </a:lnSpc>
                        <a:spcBef>
                          <a:spcPts val="15"/>
                        </a:spcBef>
                      </a:pPr>
                      <a:r>
                        <a:rPr sz="1450" b="1" spc="-10" dirty="0">
                          <a:latin typeface="Calibri"/>
                          <a:cs typeface="Calibri"/>
                        </a:rPr>
                        <a:t>$1,335,000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26034" algn="r">
                        <a:lnSpc>
                          <a:spcPct val="100000"/>
                        </a:lnSpc>
                        <a:spcBef>
                          <a:spcPts val="15"/>
                        </a:spcBef>
                      </a:pPr>
                      <a:r>
                        <a:rPr sz="1450" b="1" spc="-10" dirty="0">
                          <a:latin typeface="Calibri"/>
                          <a:cs typeface="Calibri"/>
                        </a:rPr>
                        <a:t>$410,000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4"/>
                  </a:ext>
                </a:extLst>
              </a:tr>
              <a:tr h="253365">
                <a:tc>
                  <a:txBody>
                    <a:bodyPr/>
                    <a:lstStyle/>
                    <a:p>
                      <a:pPr marL="27940">
                        <a:lnSpc>
                          <a:spcPct val="100000"/>
                        </a:lnSpc>
                        <a:spcBef>
                          <a:spcPts val="135"/>
                        </a:spcBef>
                      </a:pPr>
                      <a:r>
                        <a:rPr sz="1250" b="1" u="sng" dirty="0">
                          <a:uFill>
                            <a:solidFill>
                              <a:srgbClr val="000000"/>
                            </a:solidFill>
                          </a:uFill>
                          <a:latin typeface="Calibri"/>
                          <a:cs typeface="Calibri"/>
                        </a:rPr>
                        <a:t>Transmission</a:t>
                      </a:r>
                      <a:r>
                        <a:rPr sz="1250" b="1" u="sng" spc="-35" dirty="0">
                          <a:uFill>
                            <a:solidFill>
                              <a:srgbClr val="000000"/>
                            </a:solidFill>
                          </a:uFill>
                          <a:latin typeface="Calibri"/>
                          <a:cs typeface="Calibri"/>
                        </a:rPr>
                        <a:t> </a:t>
                      </a:r>
                      <a:r>
                        <a:rPr sz="1250" b="1" u="sng" dirty="0">
                          <a:uFill>
                            <a:solidFill>
                              <a:srgbClr val="000000"/>
                            </a:solidFill>
                          </a:uFill>
                          <a:latin typeface="Calibri"/>
                          <a:cs typeface="Calibri"/>
                        </a:rPr>
                        <a:t>and</a:t>
                      </a:r>
                      <a:r>
                        <a:rPr sz="1250" b="1" u="sng" spc="-35" dirty="0">
                          <a:uFill>
                            <a:solidFill>
                              <a:srgbClr val="000000"/>
                            </a:solidFill>
                          </a:uFill>
                          <a:latin typeface="Calibri"/>
                          <a:cs typeface="Calibri"/>
                        </a:rPr>
                        <a:t> </a:t>
                      </a:r>
                      <a:r>
                        <a:rPr sz="1250" b="1" u="sng" spc="-10" dirty="0">
                          <a:uFill>
                            <a:solidFill>
                              <a:srgbClr val="000000"/>
                            </a:solidFill>
                          </a:uFill>
                          <a:latin typeface="Calibri"/>
                          <a:cs typeface="Calibri"/>
                        </a:rPr>
                        <a:t>Distribution</a:t>
                      </a:r>
                      <a:endParaRPr sz="1250">
                        <a:latin typeface="Calibri"/>
                        <a:cs typeface="Calibri"/>
                      </a:endParaRPr>
                    </a:p>
                  </a:txBody>
                  <a:tcPr marL="0" marR="0" marT="17145" marB="0">
                    <a:lnT w="19050">
                      <a:solidFill>
                        <a:srgbClr val="000000"/>
                      </a:solidFill>
                      <a:prstDash val="solid"/>
                    </a:lnT>
                  </a:tcPr>
                </a:tc>
                <a:tc>
                  <a:txBody>
                    <a:bodyPr/>
                    <a:lstStyle/>
                    <a:p>
                      <a:pPr>
                        <a:lnSpc>
                          <a:spcPct val="100000"/>
                        </a:lnSpc>
                      </a:pPr>
                      <a:endParaRPr sz="14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14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14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14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1400">
                        <a:latin typeface="Times New Roman"/>
                        <a:cs typeface="Times New Roman"/>
                      </a:endParaRPr>
                    </a:p>
                  </a:txBody>
                  <a:tcPr marL="0" marR="0" marT="0" marB="0">
                    <a:lnT w="19050">
                      <a:solidFill>
                        <a:srgbClr val="000000"/>
                      </a:solidFill>
                      <a:prstDash val="solid"/>
                    </a:lnT>
                  </a:tcPr>
                </a:tc>
                <a:tc>
                  <a:txBody>
                    <a:bodyPr/>
                    <a:lstStyle/>
                    <a:p>
                      <a:pPr>
                        <a:lnSpc>
                          <a:spcPct val="100000"/>
                        </a:lnSpc>
                      </a:pPr>
                      <a:endParaRPr sz="1400">
                        <a:latin typeface="Times New Roman"/>
                        <a:cs typeface="Times New Roman"/>
                      </a:endParaRPr>
                    </a:p>
                  </a:txBody>
                  <a:tcPr marL="0" marR="0" marT="0" marB="0">
                    <a:lnT w="19050">
                      <a:solidFill>
                        <a:srgbClr val="000000"/>
                      </a:solidFill>
                      <a:prstDash val="solid"/>
                    </a:lnT>
                  </a:tcPr>
                </a:tc>
                <a:extLst>
                  <a:ext uri="{0D108BD9-81ED-4DB2-BD59-A6C34878D82A}">
                    <a16:rowId xmlns:a16="http://schemas.microsoft.com/office/drawing/2014/main" val="10005"/>
                  </a:ext>
                </a:extLst>
              </a:tr>
              <a:tr h="497840">
                <a:tc>
                  <a:txBody>
                    <a:bodyPr/>
                    <a:lstStyle/>
                    <a:p>
                      <a:pPr marL="27940">
                        <a:lnSpc>
                          <a:spcPct val="100000"/>
                        </a:lnSpc>
                        <a:spcBef>
                          <a:spcPts val="65"/>
                        </a:spcBef>
                      </a:pPr>
                      <a:r>
                        <a:rPr sz="1250" dirty="0">
                          <a:latin typeface="Calibri"/>
                          <a:cs typeface="Calibri"/>
                        </a:rPr>
                        <a:t>Springer</a:t>
                      </a:r>
                      <a:r>
                        <a:rPr sz="1250" spc="-5" dirty="0">
                          <a:latin typeface="Calibri"/>
                          <a:cs typeface="Calibri"/>
                        </a:rPr>
                        <a:t> </a:t>
                      </a:r>
                      <a:r>
                        <a:rPr sz="1250" dirty="0">
                          <a:latin typeface="Calibri"/>
                          <a:cs typeface="Calibri"/>
                        </a:rPr>
                        <a:t>24"</a:t>
                      </a:r>
                      <a:r>
                        <a:rPr sz="1250" spc="-10" dirty="0">
                          <a:latin typeface="Calibri"/>
                          <a:cs typeface="Calibri"/>
                        </a:rPr>
                        <a:t> </a:t>
                      </a:r>
                      <a:r>
                        <a:rPr sz="1250" spc="-20" dirty="0">
                          <a:latin typeface="Calibri"/>
                          <a:cs typeface="Calibri"/>
                        </a:rPr>
                        <a:t>Line</a:t>
                      </a:r>
                      <a:endParaRPr sz="1250">
                        <a:latin typeface="Calibri"/>
                        <a:cs typeface="Calibri"/>
                      </a:endParaRPr>
                    </a:p>
                    <a:p>
                      <a:pPr marL="27940">
                        <a:lnSpc>
                          <a:spcPct val="100000"/>
                        </a:lnSpc>
                        <a:spcBef>
                          <a:spcPts val="430"/>
                        </a:spcBef>
                      </a:pPr>
                      <a:r>
                        <a:rPr sz="1250" dirty="0">
                          <a:latin typeface="Calibri"/>
                          <a:cs typeface="Calibri"/>
                        </a:rPr>
                        <a:t>La</a:t>
                      </a:r>
                      <a:r>
                        <a:rPr sz="1250" spc="5" dirty="0">
                          <a:latin typeface="Calibri"/>
                          <a:cs typeface="Calibri"/>
                        </a:rPr>
                        <a:t> </a:t>
                      </a:r>
                      <a:r>
                        <a:rPr sz="1250" dirty="0">
                          <a:latin typeface="Calibri"/>
                          <a:cs typeface="Calibri"/>
                        </a:rPr>
                        <a:t>Mirage Mainline </a:t>
                      </a:r>
                      <a:r>
                        <a:rPr sz="1250" spc="-10" dirty="0">
                          <a:latin typeface="Calibri"/>
                          <a:cs typeface="Calibri"/>
                        </a:rPr>
                        <a:t>Replacements</a:t>
                      </a:r>
                      <a:endParaRPr sz="1250">
                        <a:latin typeface="Calibri"/>
                        <a:cs typeface="Calibri"/>
                      </a:endParaRPr>
                    </a:p>
                  </a:txBody>
                  <a:tcPr marL="0" marR="0" marT="8255"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marR="102235" algn="r">
                        <a:lnSpc>
                          <a:spcPts val="1685"/>
                        </a:lnSpc>
                      </a:pPr>
                      <a:r>
                        <a:rPr sz="1450" spc="-10" dirty="0">
                          <a:latin typeface="Calibri"/>
                          <a:cs typeface="Calibri"/>
                        </a:rPr>
                        <a:t>$3,400,000</a:t>
                      </a:r>
                      <a:endParaRPr sz="1450">
                        <a:latin typeface="Calibri"/>
                        <a:cs typeface="Calibri"/>
                      </a:endParaRPr>
                    </a:p>
                  </a:txBody>
                  <a:tcPr marL="0" marR="0" marT="0" marB="0"/>
                </a:tc>
                <a:tc>
                  <a:txBody>
                    <a:bodyPr/>
                    <a:lstStyle/>
                    <a:p>
                      <a:pPr>
                        <a:lnSpc>
                          <a:spcPct val="100000"/>
                        </a:lnSpc>
                        <a:spcBef>
                          <a:spcPts val="204"/>
                        </a:spcBef>
                      </a:pPr>
                      <a:endParaRPr sz="1450">
                        <a:latin typeface="Times New Roman"/>
                        <a:cs typeface="Times New Roman"/>
                      </a:endParaRPr>
                    </a:p>
                    <a:p>
                      <a:pPr marR="146050" algn="r">
                        <a:lnSpc>
                          <a:spcPct val="100000"/>
                        </a:lnSpc>
                      </a:pPr>
                      <a:r>
                        <a:rPr sz="1450" spc="-10" dirty="0">
                          <a:latin typeface="Calibri"/>
                          <a:cs typeface="Calibri"/>
                        </a:rPr>
                        <a:t>$1,375,000</a:t>
                      </a:r>
                      <a:endParaRPr sz="1450">
                        <a:latin typeface="Calibri"/>
                        <a:cs typeface="Calibri"/>
                      </a:endParaRPr>
                    </a:p>
                  </a:txBody>
                  <a:tcPr marL="0" marR="0" marT="26034" marB="0"/>
                </a:tc>
                <a:tc>
                  <a:txBody>
                    <a:bodyPr/>
                    <a:lstStyle/>
                    <a:p>
                      <a:pPr>
                        <a:lnSpc>
                          <a:spcPct val="100000"/>
                        </a:lnSpc>
                        <a:spcBef>
                          <a:spcPts val="204"/>
                        </a:spcBef>
                      </a:pPr>
                      <a:endParaRPr sz="1450">
                        <a:latin typeface="Times New Roman"/>
                        <a:cs typeface="Times New Roman"/>
                      </a:endParaRPr>
                    </a:p>
                    <a:p>
                      <a:pPr marR="55244" algn="r">
                        <a:lnSpc>
                          <a:spcPct val="100000"/>
                        </a:lnSpc>
                      </a:pPr>
                      <a:r>
                        <a:rPr sz="1450" spc="-10" dirty="0">
                          <a:latin typeface="Calibri"/>
                          <a:cs typeface="Calibri"/>
                        </a:rPr>
                        <a:t>$1,375,000</a:t>
                      </a:r>
                      <a:endParaRPr sz="1450">
                        <a:latin typeface="Calibri"/>
                        <a:cs typeface="Calibri"/>
                      </a:endParaRPr>
                    </a:p>
                  </a:txBody>
                  <a:tcPr marL="0" marR="0" marT="26034" marB="0"/>
                </a:tc>
                <a:tc>
                  <a:txBody>
                    <a:bodyPr/>
                    <a:lstStyle/>
                    <a:p>
                      <a:pPr>
                        <a:lnSpc>
                          <a:spcPct val="100000"/>
                        </a:lnSpc>
                        <a:spcBef>
                          <a:spcPts val="204"/>
                        </a:spcBef>
                      </a:pPr>
                      <a:endParaRPr sz="1450">
                        <a:latin typeface="Times New Roman"/>
                        <a:cs typeface="Times New Roman"/>
                      </a:endParaRPr>
                    </a:p>
                    <a:p>
                      <a:pPr marR="26034" algn="r">
                        <a:lnSpc>
                          <a:spcPct val="100000"/>
                        </a:lnSpc>
                      </a:pPr>
                      <a:r>
                        <a:rPr sz="1450" spc="-10" dirty="0">
                          <a:latin typeface="Calibri"/>
                          <a:cs typeface="Calibri"/>
                        </a:rPr>
                        <a:t>$1,375,000</a:t>
                      </a:r>
                      <a:endParaRPr sz="1450">
                        <a:latin typeface="Calibri"/>
                        <a:cs typeface="Calibri"/>
                      </a:endParaRPr>
                    </a:p>
                  </a:txBody>
                  <a:tcPr marL="0" marR="0" marT="26034" marB="0"/>
                </a:tc>
                <a:extLst>
                  <a:ext uri="{0D108BD9-81ED-4DB2-BD59-A6C34878D82A}">
                    <a16:rowId xmlns:a16="http://schemas.microsoft.com/office/drawing/2014/main" val="10006"/>
                  </a:ext>
                </a:extLst>
              </a:tr>
              <a:tr h="244475">
                <a:tc>
                  <a:txBody>
                    <a:bodyPr/>
                    <a:lstStyle/>
                    <a:p>
                      <a:pPr marL="27940">
                        <a:lnSpc>
                          <a:spcPct val="100000"/>
                        </a:lnSpc>
                      </a:pPr>
                      <a:r>
                        <a:rPr sz="1250" dirty="0">
                          <a:latin typeface="Calibri"/>
                          <a:cs typeface="Calibri"/>
                        </a:rPr>
                        <a:t>Inyokern</a:t>
                      </a:r>
                      <a:r>
                        <a:rPr sz="1250" spc="20" dirty="0">
                          <a:latin typeface="Calibri"/>
                          <a:cs typeface="Calibri"/>
                        </a:rPr>
                        <a:t> </a:t>
                      </a:r>
                      <a:r>
                        <a:rPr sz="1250" spc="-25" dirty="0">
                          <a:latin typeface="Calibri"/>
                          <a:cs typeface="Calibri"/>
                        </a:rPr>
                        <a:t>30"</a:t>
                      </a:r>
                      <a:endParaRPr sz="1250">
                        <a:latin typeface="Calibri"/>
                        <a:cs typeface="Calibri"/>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marR="102235" algn="r">
                        <a:lnSpc>
                          <a:spcPts val="1620"/>
                        </a:lnSpc>
                      </a:pPr>
                      <a:r>
                        <a:rPr sz="1450" spc="-10" dirty="0">
                          <a:latin typeface="Calibri"/>
                          <a:cs typeface="Calibri"/>
                        </a:rPr>
                        <a:t>$6,000,000</a:t>
                      </a:r>
                      <a:endParaRPr sz="1450">
                        <a:latin typeface="Calibri"/>
                        <a:cs typeface="Calibri"/>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tc>
                  <a:txBody>
                    <a:bodyPr/>
                    <a:lstStyle/>
                    <a:p>
                      <a:pPr>
                        <a:lnSpc>
                          <a:spcPct val="100000"/>
                        </a:lnSpc>
                      </a:pPr>
                      <a:endParaRPr sz="1400">
                        <a:latin typeface="Times New Roman"/>
                        <a:cs typeface="Times New Roman"/>
                      </a:endParaRPr>
                    </a:p>
                  </a:txBody>
                  <a:tcPr marL="0" marR="0" marT="0" marB="0"/>
                </a:tc>
                <a:extLst>
                  <a:ext uri="{0D108BD9-81ED-4DB2-BD59-A6C34878D82A}">
                    <a16:rowId xmlns:a16="http://schemas.microsoft.com/office/drawing/2014/main" val="10007"/>
                  </a:ext>
                </a:extLst>
              </a:tr>
              <a:tr h="227329">
                <a:tc>
                  <a:txBody>
                    <a:bodyPr/>
                    <a:lstStyle/>
                    <a:p>
                      <a:pPr marL="27940">
                        <a:lnSpc>
                          <a:spcPct val="100000"/>
                        </a:lnSpc>
                      </a:pPr>
                      <a:r>
                        <a:rPr sz="1250" dirty="0">
                          <a:latin typeface="Calibri"/>
                          <a:cs typeface="Calibri"/>
                        </a:rPr>
                        <a:t>Miscellaneous</a:t>
                      </a:r>
                      <a:r>
                        <a:rPr sz="1250" spc="5" dirty="0">
                          <a:latin typeface="Calibri"/>
                          <a:cs typeface="Calibri"/>
                        </a:rPr>
                        <a:t> </a:t>
                      </a:r>
                      <a:r>
                        <a:rPr sz="1250" spc="-25" dirty="0">
                          <a:latin typeface="Calibri"/>
                          <a:cs typeface="Calibri"/>
                        </a:rPr>
                        <a:t>T&amp;D</a:t>
                      </a:r>
                      <a:endParaRPr sz="1250">
                        <a:latin typeface="Calibri"/>
                        <a:cs typeface="Calibri"/>
                      </a:endParaRPr>
                    </a:p>
                  </a:txBody>
                  <a:tcPr marL="0" marR="0" marT="0" marB="0">
                    <a:lnB w="1905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B w="19050">
                      <a:solidFill>
                        <a:srgbClr val="000000"/>
                      </a:solidFill>
                      <a:prstDash val="solid"/>
                    </a:lnB>
                  </a:tcPr>
                </a:tc>
                <a:tc>
                  <a:txBody>
                    <a:bodyPr/>
                    <a:lstStyle/>
                    <a:p>
                      <a:pPr marR="102870" algn="r">
                        <a:lnSpc>
                          <a:spcPts val="1620"/>
                        </a:lnSpc>
                      </a:pPr>
                      <a:r>
                        <a:rPr sz="1450" spc="-10" dirty="0">
                          <a:latin typeface="Calibri"/>
                          <a:cs typeface="Calibri"/>
                        </a:rPr>
                        <a:t>$216,500</a:t>
                      </a:r>
                      <a:endParaRPr sz="1450">
                        <a:latin typeface="Calibri"/>
                        <a:cs typeface="Calibri"/>
                      </a:endParaRPr>
                    </a:p>
                  </a:txBody>
                  <a:tcPr marL="0" marR="0" marT="0" marB="0">
                    <a:lnB w="19050">
                      <a:solidFill>
                        <a:srgbClr val="000000"/>
                      </a:solidFill>
                      <a:prstDash val="solid"/>
                    </a:lnB>
                  </a:tcPr>
                </a:tc>
                <a:tc>
                  <a:txBody>
                    <a:bodyPr/>
                    <a:lstStyle/>
                    <a:p>
                      <a:pPr marR="102870" algn="r">
                        <a:lnSpc>
                          <a:spcPts val="1620"/>
                        </a:lnSpc>
                      </a:pPr>
                      <a:r>
                        <a:rPr sz="1450" spc="-10" dirty="0">
                          <a:latin typeface="Calibri"/>
                          <a:cs typeface="Calibri"/>
                        </a:rPr>
                        <a:t>$691,500</a:t>
                      </a:r>
                      <a:endParaRPr sz="1450">
                        <a:latin typeface="Calibri"/>
                        <a:cs typeface="Calibri"/>
                      </a:endParaRPr>
                    </a:p>
                  </a:txBody>
                  <a:tcPr marL="0" marR="0" marT="0" marB="0">
                    <a:lnB w="19050">
                      <a:solidFill>
                        <a:srgbClr val="000000"/>
                      </a:solidFill>
                      <a:prstDash val="solid"/>
                    </a:lnB>
                  </a:tcPr>
                </a:tc>
                <a:tc>
                  <a:txBody>
                    <a:bodyPr/>
                    <a:lstStyle/>
                    <a:p>
                      <a:pPr marR="146050" algn="r">
                        <a:lnSpc>
                          <a:spcPts val="1620"/>
                        </a:lnSpc>
                      </a:pPr>
                      <a:r>
                        <a:rPr sz="1450" spc="-10" dirty="0">
                          <a:latin typeface="Calibri"/>
                          <a:cs typeface="Calibri"/>
                        </a:rPr>
                        <a:t>$516,500</a:t>
                      </a:r>
                      <a:endParaRPr sz="1450">
                        <a:latin typeface="Calibri"/>
                        <a:cs typeface="Calibri"/>
                      </a:endParaRPr>
                    </a:p>
                  </a:txBody>
                  <a:tcPr marL="0" marR="0" marT="0" marB="0">
                    <a:lnB w="19050">
                      <a:solidFill>
                        <a:srgbClr val="000000"/>
                      </a:solidFill>
                      <a:prstDash val="solid"/>
                    </a:lnB>
                  </a:tcPr>
                </a:tc>
                <a:tc>
                  <a:txBody>
                    <a:bodyPr/>
                    <a:lstStyle/>
                    <a:p>
                      <a:pPr marR="55244" algn="r">
                        <a:lnSpc>
                          <a:spcPts val="1620"/>
                        </a:lnSpc>
                      </a:pPr>
                      <a:r>
                        <a:rPr sz="1450" spc="-10" dirty="0">
                          <a:latin typeface="Calibri"/>
                          <a:cs typeface="Calibri"/>
                        </a:rPr>
                        <a:t>$266,500</a:t>
                      </a:r>
                      <a:endParaRPr sz="1450">
                        <a:latin typeface="Calibri"/>
                        <a:cs typeface="Calibri"/>
                      </a:endParaRPr>
                    </a:p>
                  </a:txBody>
                  <a:tcPr marL="0" marR="0" marT="0" marB="0">
                    <a:lnB w="19050">
                      <a:solidFill>
                        <a:srgbClr val="000000"/>
                      </a:solidFill>
                      <a:prstDash val="solid"/>
                    </a:lnB>
                  </a:tcPr>
                </a:tc>
                <a:tc>
                  <a:txBody>
                    <a:bodyPr/>
                    <a:lstStyle/>
                    <a:p>
                      <a:pPr marR="26034" algn="r">
                        <a:lnSpc>
                          <a:spcPts val="1620"/>
                        </a:lnSpc>
                      </a:pPr>
                      <a:r>
                        <a:rPr sz="1450" spc="-10" dirty="0">
                          <a:latin typeface="Calibri"/>
                          <a:cs typeface="Calibri"/>
                        </a:rPr>
                        <a:t>$266,500</a:t>
                      </a:r>
                      <a:endParaRPr sz="1450">
                        <a:latin typeface="Calibri"/>
                        <a:cs typeface="Calibri"/>
                      </a:endParaRPr>
                    </a:p>
                  </a:txBody>
                  <a:tcPr marL="0" marR="0" marT="0" marB="0">
                    <a:lnB w="19050">
                      <a:solidFill>
                        <a:srgbClr val="000000"/>
                      </a:solidFill>
                      <a:prstDash val="solid"/>
                    </a:lnB>
                  </a:tcPr>
                </a:tc>
                <a:extLst>
                  <a:ext uri="{0D108BD9-81ED-4DB2-BD59-A6C34878D82A}">
                    <a16:rowId xmlns:a16="http://schemas.microsoft.com/office/drawing/2014/main" val="10008"/>
                  </a:ext>
                </a:extLst>
              </a:tr>
              <a:tr h="244475">
                <a:tc gridSpan="2">
                  <a:txBody>
                    <a:bodyPr/>
                    <a:lstStyle/>
                    <a:p>
                      <a:pPr marL="1558290">
                        <a:lnSpc>
                          <a:spcPct val="100000"/>
                        </a:lnSpc>
                        <a:spcBef>
                          <a:spcPts val="70"/>
                        </a:spcBef>
                      </a:pPr>
                      <a:r>
                        <a:rPr sz="1250" b="1" dirty="0">
                          <a:latin typeface="Calibri"/>
                          <a:cs typeface="Calibri"/>
                        </a:rPr>
                        <a:t>TOTAL </a:t>
                      </a:r>
                      <a:r>
                        <a:rPr sz="1250" b="1" spc="-10" dirty="0">
                          <a:latin typeface="Calibri"/>
                          <a:cs typeface="Calibri"/>
                        </a:rPr>
                        <a:t>TRANSMISSION</a:t>
                      </a:r>
                      <a:r>
                        <a:rPr sz="1250" b="1" spc="5" dirty="0">
                          <a:latin typeface="Calibri"/>
                          <a:cs typeface="Calibri"/>
                        </a:rPr>
                        <a:t> </a:t>
                      </a:r>
                      <a:r>
                        <a:rPr sz="1250" b="1" dirty="0">
                          <a:latin typeface="Calibri"/>
                          <a:cs typeface="Calibri"/>
                        </a:rPr>
                        <a:t>&amp;</a:t>
                      </a:r>
                      <a:r>
                        <a:rPr sz="1250" b="1" spc="10" dirty="0">
                          <a:latin typeface="Calibri"/>
                          <a:cs typeface="Calibri"/>
                        </a:rPr>
                        <a:t> </a:t>
                      </a:r>
                      <a:r>
                        <a:rPr sz="1250" b="1" spc="-10" dirty="0">
                          <a:latin typeface="Calibri"/>
                          <a:cs typeface="Calibri"/>
                        </a:rPr>
                        <a:t>DISTRIBUTION</a:t>
                      </a:r>
                      <a:endParaRPr sz="1250">
                        <a:latin typeface="Calibri"/>
                        <a:cs typeface="Calibri"/>
                      </a:endParaRPr>
                    </a:p>
                  </a:txBody>
                  <a:tcPr marL="0" marR="0" marT="8890" marB="0">
                    <a:lnT w="19050" cap="flat" cmpd="sng" algn="ctr">
                      <a:solidFill>
                        <a:srgbClr val="000000"/>
                      </a:solidFill>
                      <a:prstDash val="solid"/>
                      <a:round/>
                      <a:headEnd type="none" w="med" len="med"/>
                      <a:tailEnd type="none" w="med" len="med"/>
                    </a:lnT>
                    <a:lnB w="19050">
                      <a:solidFill>
                        <a:srgbClr val="000000"/>
                      </a:solidFill>
                      <a:prstDash val="solid"/>
                    </a:lnB>
                  </a:tcPr>
                </a:tc>
                <a:tc hMerge="1">
                  <a:txBody>
                    <a:bodyPr/>
                    <a:lstStyle/>
                    <a:p>
                      <a:endParaRPr/>
                    </a:p>
                  </a:txBody>
                  <a:tcPr marL="0" marR="0" marT="0" marB="0"/>
                </a:tc>
                <a:tc>
                  <a:txBody>
                    <a:bodyPr/>
                    <a:lstStyle/>
                    <a:p>
                      <a:pPr marR="102870" algn="r">
                        <a:lnSpc>
                          <a:spcPts val="1695"/>
                        </a:lnSpc>
                      </a:pPr>
                      <a:r>
                        <a:rPr sz="1450" b="1" spc="-10" dirty="0">
                          <a:latin typeface="Calibri"/>
                          <a:cs typeface="Calibri"/>
                        </a:rPr>
                        <a:t>$6,216,500</a:t>
                      </a:r>
                      <a:endParaRPr sz="1450">
                        <a:latin typeface="Calibri"/>
                        <a:cs typeface="Calibri"/>
                      </a:endParaRPr>
                    </a:p>
                  </a:txBody>
                  <a:tcPr marL="0" marR="0" marT="0" marB="0">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marR="102870" algn="r">
                        <a:lnSpc>
                          <a:spcPts val="1695"/>
                        </a:lnSpc>
                      </a:pPr>
                      <a:r>
                        <a:rPr sz="1450" b="1" spc="-10" dirty="0">
                          <a:latin typeface="Calibri"/>
                          <a:cs typeface="Calibri"/>
                        </a:rPr>
                        <a:t>$4,091,500</a:t>
                      </a:r>
                      <a:endParaRPr sz="1450">
                        <a:latin typeface="Calibri"/>
                        <a:cs typeface="Calibri"/>
                      </a:endParaRPr>
                    </a:p>
                  </a:txBody>
                  <a:tcPr marL="0" marR="0" marT="0" marB="0">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marR="146050" algn="r">
                        <a:lnSpc>
                          <a:spcPts val="1695"/>
                        </a:lnSpc>
                      </a:pPr>
                      <a:r>
                        <a:rPr sz="1450" b="1" spc="-10" dirty="0">
                          <a:latin typeface="Calibri"/>
                          <a:cs typeface="Calibri"/>
                        </a:rPr>
                        <a:t>$1,891,500</a:t>
                      </a:r>
                      <a:endParaRPr sz="1450">
                        <a:latin typeface="Calibri"/>
                        <a:cs typeface="Calibri"/>
                      </a:endParaRPr>
                    </a:p>
                  </a:txBody>
                  <a:tcPr marL="0" marR="0" marT="0" marB="0">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marR="55244" algn="r">
                        <a:lnSpc>
                          <a:spcPts val="1695"/>
                        </a:lnSpc>
                      </a:pPr>
                      <a:r>
                        <a:rPr sz="1450" b="1" spc="-10" dirty="0">
                          <a:latin typeface="Calibri"/>
                          <a:cs typeface="Calibri"/>
                        </a:rPr>
                        <a:t>$1,641,500</a:t>
                      </a:r>
                      <a:endParaRPr sz="1450">
                        <a:latin typeface="Calibri"/>
                        <a:cs typeface="Calibri"/>
                      </a:endParaRPr>
                    </a:p>
                  </a:txBody>
                  <a:tcPr marL="0" marR="0" marT="0" marB="0">
                    <a:lnT w="19050" cap="flat" cmpd="sng" algn="ctr">
                      <a:solidFill>
                        <a:srgbClr val="000000"/>
                      </a:solidFill>
                      <a:prstDash val="solid"/>
                      <a:round/>
                      <a:headEnd type="none" w="med" len="med"/>
                      <a:tailEnd type="none" w="med" len="med"/>
                    </a:lnT>
                    <a:lnB w="19050">
                      <a:solidFill>
                        <a:srgbClr val="000000"/>
                      </a:solidFill>
                      <a:prstDash val="solid"/>
                    </a:lnB>
                  </a:tcPr>
                </a:tc>
                <a:tc>
                  <a:txBody>
                    <a:bodyPr/>
                    <a:lstStyle/>
                    <a:p>
                      <a:pPr marR="26034" algn="r">
                        <a:lnSpc>
                          <a:spcPts val="1695"/>
                        </a:lnSpc>
                      </a:pPr>
                      <a:r>
                        <a:rPr sz="1450" b="1" spc="-10" dirty="0">
                          <a:latin typeface="Calibri"/>
                          <a:cs typeface="Calibri"/>
                        </a:rPr>
                        <a:t>$1,641,500</a:t>
                      </a:r>
                      <a:endParaRPr sz="1450">
                        <a:latin typeface="Calibri"/>
                        <a:cs typeface="Calibri"/>
                      </a:endParaRPr>
                    </a:p>
                  </a:txBody>
                  <a:tcPr marL="0" marR="0" marT="0" marB="0">
                    <a:lnT w="19050" cap="flat" cmpd="sng" algn="ctr">
                      <a:solidFill>
                        <a:srgbClr val="000000"/>
                      </a:solidFill>
                      <a:prstDash val="solid"/>
                      <a:round/>
                      <a:headEnd type="none" w="med" len="med"/>
                      <a:tailEnd type="none" w="med" len="med"/>
                    </a:lnT>
                    <a:lnB w="19050">
                      <a:solidFill>
                        <a:srgbClr val="000000"/>
                      </a:solidFill>
                      <a:prstDash val="solid"/>
                    </a:lnB>
                  </a:tcPr>
                </a:tc>
                <a:extLst>
                  <a:ext uri="{0D108BD9-81ED-4DB2-BD59-A6C34878D82A}">
                    <a16:rowId xmlns:a16="http://schemas.microsoft.com/office/drawing/2014/main" val="10009"/>
                  </a:ext>
                </a:extLst>
              </a:tr>
              <a:tr h="244475">
                <a:tc gridSpan="2">
                  <a:txBody>
                    <a:bodyPr/>
                    <a:lstStyle/>
                    <a:p>
                      <a:pPr marR="86995" algn="r">
                        <a:lnSpc>
                          <a:spcPct val="100000"/>
                        </a:lnSpc>
                        <a:spcBef>
                          <a:spcPts val="135"/>
                        </a:spcBef>
                      </a:pPr>
                      <a:r>
                        <a:rPr sz="1250" b="1" dirty="0">
                          <a:latin typeface="Calibri"/>
                          <a:cs typeface="Calibri"/>
                        </a:rPr>
                        <a:t>TOTAL</a:t>
                      </a:r>
                      <a:r>
                        <a:rPr sz="1250" b="1" spc="-35" dirty="0">
                          <a:latin typeface="Calibri"/>
                          <a:cs typeface="Calibri"/>
                        </a:rPr>
                        <a:t> </a:t>
                      </a:r>
                      <a:r>
                        <a:rPr sz="1250" b="1" spc="-20" dirty="0">
                          <a:latin typeface="Calibri"/>
                          <a:cs typeface="Calibri"/>
                        </a:rPr>
                        <a:t>TECH</a:t>
                      </a:r>
                      <a:endParaRPr sz="1250">
                        <a:latin typeface="Calibri"/>
                        <a:cs typeface="Calibri"/>
                      </a:endParaRPr>
                    </a:p>
                  </a:txBody>
                  <a:tcPr marL="0" marR="0" marT="17145" marB="0">
                    <a:lnT w="19050">
                      <a:solidFill>
                        <a:srgbClr val="000000"/>
                      </a:solidFill>
                      <a:prstDash val="solid"/>
                    </a:lnT>
                    <a:lnB w="19050">
                      <a:solidFill>
                        <a:srgbClr val="000000"/>
                      </a:solidFill>
                      <a:prstDash val="solid"/>
                    </a:lnB>
                  </a:tcPr>
                </a:tc>
                <a:tc hMerge="1">
                  <a:txBody>
                    <a:bodyPr/>
                    <a:lstStyle/>
                    <a:p>
                      <a:endParaRPr/>
                    </a:p>
                  </a:txBody>
                  <a:tcPr marL="0" marR="0" marT="0" marB="0"/>
                </a:tc>
                <a:tc>
                  <a:txBody>
                    <a:bodyPr/>
                    <a:lstStyle/>
                    <a:p>
                      <a:pPr marR="102870" algn="r">
                        <a:lnSpc>
                          <a:spcPct val="100000"/>
                        </a:lnSpc>
                        <a:spcBef>
                          <a:spcPts val="15"/>
                        </a:spcBef>
                      </a:pPr>
                      <a:r>
                        <a:rPr sz="1450" b="1" spc="-10" dirty="0">
                          <a:latin typeface="Calibri"/>
                          <a:cs typeface="Calibri"/>
                        </a:rPr>
                        <a:t>$22,000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102870" algn="r">
                        <a:lnSpc>
                          <a:spcPct val="100000"/>
                        </a:lnSpc>
                        <a:spcBef>
                          <a:spcPts val="15"/>
                        </a:spcBef>
                      </a:pPr>
                      <a:r>
                        <a:rPr sz="1450" b="1" spc="-10" dirty="0">
                          <a:latin typeface="Calibri"/>
                          <a:cs typeface="Calibri"/>
                        </a:rPr>
                        <a:t>$115,000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146050" algn="r">
                        <a:lnSpc>
                          <a:spcPct val="100000"/>
                        </a:lnSpc>
                        <a:spcBef>
                          <a:spcPts val="15"/>
                        </a:spcBef>
                      </a:pPr>
                      <a:r>
                        <a:rPr sz="1450" b="1" spc="-10" dirty="0">
                          <a:latin typeface="Calibri"/>
                          <a:cs typeface="Calibri"/>
                        </a:rPr>
                        <a:t>$30,000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55244" algn="r">
                        <a:lnSpc>
                          <a:spcPct val="100000"/>
                        </a:lnSpc>
                        <a:spcBef>
                          <a:spcPts val="15"/>
                        </a:spcBef>
                      </a:pPr>
                      <a:r>
                        <a:rPr sz="1450" b="1" spc="-10" dirty="0">
                          <a:latin typeface="Calibri"/>
                          <a:cs typeface="Calibri"/>
                        </a:rPr>
                        <a:t>$15,000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26034" algn="r">
                        <a:lnSpc>
                          <a:spcPct val="100000"/>
                        </a:lnSpc>
                        <a:spcBef>
                          <a:spcPts val="15"/>
                        </a:spcBef>
                      </a:pPr>
                      <a:r>
                        <a:rPr sz="1450" b="1" spc="-10" dirty="0">
                          <a:latin typeface="Calibri"/>
                          <a:cs typeface="Calibri"/>
                        </a:rPr>
                        <a:t>$15,000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0"/>
                  </a:ext>
                </a:extLst>
              </a:tr>
              <a:tr h="244475">
                <a:tc gridSpan="2">
                  <a:txBody>
                    <a:bodyPr/>
                    <a:lstStyle/>
                    <a:p>
                      <a:pPr marL="2647315">
                        <a:lnSpc>
                          <a:spcPct val="100000"/>
                        </a:lnSpc>
                        <a:spcBef>
                          <a:spcPts val="135"/>
                        </a:spcBef>
                      </a:pPr>
                      <a:r>
                        <a:rPr sz="1250" b="1" dirty="0">
                          <a:latin typeface="Calibri"/>
                          <a:cs typeface="Calibri"/>
                        </a:rPr>
                        <a:t>TOTAL</a:t>
                      </a:r>
                      <a:r>
                        <a:rPr sz="1250" b="1" spc="-20" dirty="0">
                          <a:latin typeface="Calibri"/>
                          <a:cs typeface="Calibri"/>
                        </a:rPr>
                        <a:t> </a:t>
                      </a:r>
                      <a:r>
                        <a:rPr sz="1250" b="1" dirty="0">
                          <a:latin typeface="Calibri"/>
                          <a:cs typeface="Calibri"/>
                        </a:rPr>
                        <a:t>GENERAL</a:t>
                      </a:r>
                      <a:r>
                        <a:rPr sz="1250" b="1" spc="-15" dirty="0">
                          <a:latin typeface="Calibri"/>
                          <a:cs typeface="Calibri"/>
                        </a:rPr>
                        <a:t> </a:t>
                      </a:r>
                      <a:r>
                        <a:rPr sz="1250" b="1" spc="-20" dirty="0">
                          <a:latin typeface="Calibri"/>
                          <a:cs typeface="Calibri"/>
                        </a:rPr>
                        <a:t>PLANT</a:t>
                      </a:r>
                      <a:endParaRPr sz="1250">
                        <a:latin typeface="Calibri"/>
                        <a:cs typeface="Calibri"/>
                      </a:endParaRPr>
                    </a:p>
                  </a:txBody>
                  <a:tcPr marL="0" marR="0" marT="17145" marB="0">
                    <a:lnT w="19050">
                      <a:solidFill>
                        <a:srgbClr val="000000"/>
                      </a:solidFill>
                      <a:prstDash val="solid"/>
                    </a:lnT>
                    <a:lnB w="19050">
                      <a:solidFill>
                        <a:srgbClr val="000000"/>
                      </a:solidFill>
                      <a:prstDash val="solid"/>
                    </a:lnB>
                  </a:tcPr>
                </a:tc>
                <a:tc hMerge="1">
                  <a:txBody>
                    <a:bodyPr/>
                    <a:lstStyle/>
                    <a:p>
                      <a:endParaRPr/>
                    </a:p>
                  </a:txBody>
                  <a:tcPr marL="0" marR="0" marT="0" marB="0"/>
                </a:tc>
                <a:tc>
                  <a:txBody>
                    <a:bodyPr/>
                    <a:lstStyle/>
                    <a:p>
                      <a:pPr marR="102870" algn="r">
                        <a:lnSpc>
                          <a:spcPct val="100000"/>
                        </a:lnSpc>
                        <a:spcBef>
                          <a:spcPts val="15"/>
                        </a:spcBef>
                      </a:pPr>
                      <a:r>
                        <a:rPr sz="1450" b="1" spc="-10" dirty="0">
                          <a:latin typeface="Calibri"/>
                          <a:cs typeface="Calibri"/>
                        </a:rPr>
                        <a:t>$35,000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102870" algn="r">
                        <a:lnSpc>
                          <a:spcPct val="100000"/>
                        </a:lnSpc>
                        <a:spcBef>
                          <a:spcPts val="15"/>
                        </a:spcBef>
                      </a:pPr>
                      <a:r>
                        <a:rPr sz="1450" b="1" spc="-10" dirty="0">
                          <a:latin typeface="Calibri"/>
                          <a:cs typeface="Calibri"/>
                        </a:rPr>
                        <a:t>$535,000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146050" algn="r">
                        <a:lnSpc>
                          <a:spcPct val="100000"/>
                        </a:lnSpc>
                        <a:spcBef>
                          <a:spcPts val="15"/>
                        </a:spcBef>
                      </a:pPr>
                      <a:r>
                        <a:rPr sz="1450" b="1" spc="-10" dirty="0">
                          <a:latin typeface="Calibri"/>
                          <a:cs typeface="Calibri"/>
                        </a:rPr>
                        <a:t>$625,000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55244" algn="r">
                        <a:lnSpc>
                          <a:spcPct val="100000"/>
                        </a:lnSpc>
                        <a:spcBef>
                          <a:spcPts val="15"/>
                        </a:spcBef>
                      </a:pPr>
                      <a:r>
                        <a:rPr sz="1450" b="1" spc="-10" dirty="0">
                          <a:latin typeface="Calibri"/>
                          <a:cs typeface="Calibri"/>
                        </a:rPr>
                        <a:t>$545,000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26034" algn="r">
                        <a:lnSpc>
                          <a:spcPct val="100000"/>
                        </a:lnSpc>
                        <a:spcBef>
                          <a:spcPts val="15"/>
                        </a:spcBef>
                      </a:pPr>
                      <a:r>
                        <a:rPr sz="1450" b="1" spc="-10" dirty="0">
                          <a:latin typeface="Calibri"/>
                          <a:cs typeface="Calibri"/>
                        </a:rPr>
                        <a:t>$145,000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1"/>
                  </a:ext>
                </a:extLst>
              </a:tr>
              <a:tr h="244475">
                <a:tc gridSpan="2">
                  <a:txBody>
                    <a:bodyPr/>
                    <a:lstStyle/>
                    <a:p>
                      <a:pPr marL="1874520">
                        <a:lnSpc>
                          <a:spcPct val="100000"/>
                        </a:lnSpc>
                        <a:spcBef>
                          <a:spcPts val="135"/>
                        </a:spcBef>
                      </a:pPr>
                      <a:r>
                        <a:rPr sz="1250" b="1" dirty="0">
                          <a:latin typeface="Calibri"/>
                          <a:cs typeface="Calibri"/>
                        </a:rPr>
                        <a:t>TOTAL</a:t>
                      </a:r>
                      <a:r>
                        <a:rPr sz="1250" b="1" spc="-20" dirty="0">
                          <a:latin typeface="Calibri"/>
                          <a:cs typeface="Calibri"/>
                        </a:rPr>
                        <a:t> </a:t>
                      </a:r>
                      <a:r>
                        <a:rPr sz="1250" b="1" dirty="0">
                          <a:latin typeface="Calibri"/>
                          <a:cs typeface="Calibri"/>
                        </a:rPr>
                        <a:t>FUTURE SOURCE OF</a:t>
                      </a:r>
                      <a:r>
                        <a:rPr sz="1250" b="1" spc="-10" dirty="0">
                          <a:latin typeface="Calibri"/>
                          <a:cs typeface="Calibri"/>
                        </a:rPr>
                        <a:t> SUPPLY</a:t>
                      </a:r>
                      <a:endParaRPr sz="1250">
                        <a:latin typeface="Calibri"/>
                        <a:cs typeface="Calibri"/>
                      </a:endParaRPr>
                    </a:p>
                  </a:txBody>
                  <a:tcPr marL="0" marR="0" marT="17145" marB="0">
                    <a:lnT w="19050">
                      <a:solidFill>
                        <a:srgbClr val="000000"/>
                      </a:solidFill>
                      <a:prstDash val="solid"/>
                    </a:lnT>
                    <a:lnB w="19050">
                      <a:solidFill>
                        <a:srgbClr val="000000"/>
                      </a:solidFill>
                      <a:prstDash val="solid"/>
                    </a:lnB>
                  </a:tcPr>
                </a:tc>
                <a:tc hMerge="1">
                  <a:txBody>
                    <a:bodyPr/>
                    <a:lstStyle/>
                    <a:p>
                      <a:endParaRPr/>
                    </a:p>
                  </a:txBody>
                  <a:tcPr marL="0" marR="0" marT="0" marB="0"/>
                </a:tc>
                <a:tc>
                  <a:txBody>
                    <a:bodyPr/>
                    <a:lstStyle/>
                    <a:p>
                      <a:pPr marR="102870" algn="r">
                        <a:lnSpc>
                          <a:spcPct val="100000"/>
                        </a:lnSpc>
                        <a:spcBef>
                          <a:spcPts val="15"/>
                        </a:spcBef>
                      </a:pPr>
                      <a:r>
                        <a:rPr sz="1450" b="1" spc="-10" dirty="0">
                          <a:latin typeface="Calibri"/>
                          <a:cs typeface="Calibri"/>
                        </a:rPr>
                        <a:t>$314,000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102870" algn="r">
                        <a:lnSpc>
                          <a:spcPct val="100000"/>
                        </a:lnSpc>
                        <a:spcBef>
                          <a:spcPts val="15"/>
                        </a:spcBef>
                      </a:pPr>
                      <a:r>
                        <a:rPr sz="1450" b="1" spc="-25" dirty="0">
                          <a:latin typeface="Calibri"/>
                          <a:cs typeface="Calibri"/>
                        </a:rPr>
                        <a:t>$0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146685" algn="r">
                        <a:lnSpc>
                          <a:spcPct val="100000"/>
                        </a:lnSpc>
                        <a:spcBef>
                          <a:spcPts val="15"/>
                        </a:spcBef>
                      </a:pPr>
                      <a:r>
                        <a:rPr sz="1450" b="1" spc="-25" dirty="0">
                          <a:latin typeface="Calibri"/>
                          <a:cs typeface="Calibri"/>
                        </a:rPr>
                        <a:t>$0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55244" algn="r">
                        <a:lnSpc>
                          <a:spcPct val="100000"/>
                        </a:lnSpc>
                        <a:spcBef>
                          <a:spcPts val="15"/>
                        </a:spcBef>
                      </a:pPr>
                      <a:r>
                        <a:rPr sz="1450" b="1" spc="-25" dirty="0">
                          <a:latin typeface="Calibri"/>
                          <a:cs typeface="Calibri"/>
                        </a:rPr>
                        <a:t>$0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tc>
                  <a:txBody>
                    <a:bodyPr/>
                    <a:lstStyle/>
                    <a:p>
                      <a:pPr marR="26670" algn="r">
                        <a:lnSpc>
                          <a:spcPct val="100000"/>
                        </a:lnSpc>
                        <a:spcBef>
                          <a:spcPts val="15"/>
                        </a:spcBef>
                      </a:pPr>
                      <a:r>
                        <a:rPr sz="1450" b="1" spc="-25" dirty="0">
                          <a:latin typeface="Calibri"/>
                          <a:cs typeface="Calibri"/>
                        </a:rPr>
                        <a:t>$0</a:t>
                      </a:r>
                      <a:endParaRPr sz="1450">
                        <a:latin typeface="Calibri"/>
                        <a:cs typeface="Calibri"/>
                      </a:endParaRPr>
                    </a:p>
                  </a:txBody>
                  <a:tcPr marL="0" marR="0" marT="1905" marB="0">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2"/>
                  </a:ext>
                </a:extLst>
              </a:tr>
              <a:tr h="244475">
                <a:tc gridSpan="2">
                  <a:txBody>
                    <a:bodyPr/>
                    <a:lstStyle/>
                    <a:p>
                      <a:pPr>
                        <a:lnSpc>
                          <a:spcPct val="100000"/>
                        </a:lnSpc>
                      </a:pPr>
                      <a:endParaRPr sz="1400">
                        <a:latin typeface="Times New Roman"/>
                        <a:cs typeface="Times New Roman"/>
                      </a:endParaRPr>
                    </a:p>
                  </a:txBody>
                  <a:tcPr marL="0" marR="0" marT="0" marB="0">
                    <a:lnT w="19050">
                      <a:solidFill>
                        <a:srgbClr val="000000"/>
                      </a:solidFill>
                      <a:prstDash val="solid"/>
                    </a:lnT>
                    <a:lnB w="19050">
                      <a:solidFill>
                        <a:srgbClr val="000000"/>
                      </a:solidFill>
                      <a:prstDash val="solid"/>
                    </a:lnB>
                  </a:tcPr>
                </a:tc>
                <a:tc hMerge="1">
                  <a:txBody>
                    <a:bodyPr/>
                    <a:lstStyle/>
                    <a:p>
                      <a:endParaRPr/>
                    </a:p>
                  </a:txBody>
                  <a:tcPr marL="0" marR="0" marT="0" marB="0"/>
                </a:tc>
                <a:tc>
                  <a:txBody>
                    <a:bodyPr/>
                    <a:lstStyle/>
                    <a:p>
                      <a:pPr>
                        <a:lnSpc>
                          <a:spcPct val="100000"/>
                        </a:lnSpc>
                      </a:pPr>
                      <a:endParaRPr sz="1400">
                        <a:latin typeface="Times New Roman"/>
                        <a:cs typeface="Times New Roman"/>
                      </a:endParaRPr>
                    </a:p>
                  </a:txBody>
                  <a:tcPr marL="0" marR="0" marT="0" marB="0">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T w="19050">
                      <a:solidFill>
                        <a:srgbClr val="000000"/>
                      </a:solidFill>
                      <a:prstDash val="solid"/>
                    </a:lnT>
                    <a:lnB w="1905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3"/>
                  </a:ext>
                </a:extLst>
              </a:tr>
              <a:tr h="260985">
                <a:tc gridSpan="2">
                  <a:txBody>
                    <a:bodyPr/>
                    <a:lstStyle/>
                    <a:p>
                      <a:pPr marL="2086610">
                        <a:lnSpc>
                          <a:spcPct val="100000"/>
                        </a:lnSpc>
                        <a:spcBef>
                          <a:spcPts val="80"/>
                        </a:spcBef>
                      </a:pPr>
                      <a:r>
                        <a:rPr sz="1450" b="1" dirty="0">
                          <a:latin typeface="Calibri"/>
                          <a:cs typeface="Calibri"/>
                        </a:rPr>
                        <a:t>TOTAL</a:t>
                      </a:r>
                      <a:r>
                        <a:rPr sz="1450" b="1" spc="55" dirty="0">
                          <a:latin typeface="Calibri"/>
                          <a:cs typeface="Calibri"/>
                        </a:rPr>
                        <a:t> </a:t>
                      </a:r>
                      <a:r>
                        <a:rPr sz="1450" b="1" dirty="0">
                          <a:latin typeface="Calibri"/>
                          <a:cs typeface="Calibri"/>
                        </a:rPr>
                        <a:t>CAPITAL</a:t>
                      </a:r>
                      <a:r>
                        <a:rPr sz="1450" b="1" spc="60" dirty="0">
                          <a:latin typeface="Calibri"/>
                          <a:cs typeface="Calibri"/>
                        </a:rPr>
                        <a:t> </a:t>
                      </a:r>
                      <a:r>
                        <a:rPr sz="1450" b="1" spc="-10" dirty="0">
                          <a:latin typeface="Calibri"/>
                          <a:cs typeface="Calibri"/>
                        </a:rPr>
                        <a:t>PROGRAM:</a:t>
                      </a:r>
                      <a:endParaRPr sz="1450">
                        <a:latin typeface="Calibri"/>
                        <a:cs typeface="Calibri"/>
                      </a:endParaRPr>
                    </a:p>
                  </a:txBody>
                  <a:tcPr marL="0" marR="0" marT="10160" marB="0">
                    <a:lnT w="19050">
                      <a:solidFill>
                        <a:srgbClr val="000000"/>
                      </a:solidFill>
                      <a:prstDash val="solid"/>
                    </a:lnT>
                    <a:lnB w="19050">
                      <a:solidFill>
                        <a:srgbClr val="000000"/>
                      </a:solidFill>
                      <a:prstDash val="solid"/>
                    </a:lnB>
                  </a:tcPr>
                </a:tc>
                <a:tc hMerge="1">
                  <a:txBody>
                    <a:bodyPr/>
                    <a:lstStyle/>
                    <a:p>
                      <a:endParaRPr/>
                    </a:p>
                  </a:txBody>
                  <a:tcPr marL="0" marR="0" marT="0" marB="0"/>
                </a:tc>
                <a:tc>
                  <a:txBody>
                    <a:bodyPr/>
                    <a:lstStyle/>
                    <a:p>
                      <a:pPr marR="95885" algn="r">
                        <a:lnSpc>
                          <a:spcPts val="1900"/>
                        </a:lnSpc>
                      </a:pPr>
                      <a:r>
                        <a:rPr sz="1600" b="1" spc="-10" dirty="0">
                          <a:latin typeface="Calibri"/>
                          <a:cs typeface="Calibri"/>
                        </a:rPr>
                        <a:t>$6.7M</a:t>
                      </a:r>
                      <a:endParaRPr sz="1600">
                        <a:latin typeface="Calibri"/>
                        <a:cs typeface="Calibri"/>
                      </a:endParaRPr>
                    </a:p>
                  </a:txBody>
                  <a:tcPr marL="0" marR="0" marT="0" marB="0">
                    <a:lnT w="19050">
                      <a:solidFill>
                        <a:srgbClr val="000000"/>
                      </a:solidFill>
                      <a:prstDash val="solid"/>
                    </a:lnT>
                    <a:lnB w="19050">
                      <a:solidFill>
                        <a:srgbClr val="000000"/>
                      </a:solidFill>
                      <a:prstDash val="solid"/>
                    </a:lnB>
                  </a:tcPr>
                </a:tc>
                <a:tc>
                  <a:txBody>
                    <a:bodyPr/>
                    <a:lstStyle/>
                    <a:p>
                      <a:pPr marR="95885" algn="r">
                        <a:lnSpc>
                          <a:spcPts val="1900"/>
                        </a:lnSpc>
                      </a:pPr>
                      <a:r>
                        <a:rPr sz="1600" b="1" spc="-10" dirty="0">
                          <a:latin typeface="Calibri"/>
                          <a:cs typeface="Calibri"/>
                        </a:rPr>
                        <a:t>$6.2M</a:t>
                      </a:r>
                      <a:endParaRPr sz="1600">
                        <a:latin typeface="Calibri"/>
                        <a:cs typeface="Calibri"/>
                      </a:endParaRPr>
                    </a:p>
                  </a:txBody>
                  <a:tcPr marL="0" marR="0" marT="0" marB="0">
                    <a:lnT w="19050">
                      <a:solidFill>
                        <a:srgbClr val="000000"/>
                      </a:solidFill>
                      <a:prstDash val="solid"/>
                    </a:lnT>
                    <a:lnB w="19050">
                      <a:solidFill>
                        <a:srgbClr val="000000"/>
                      </a:solidFill>
                      <a:prstDash val="solid"/>
                    </a:lnB>
                  </a:tcPr>
                </a:tc>
                <a:tc>
                  <a:txBody>
                    <a:bodyPr/>
                    <a:lstStyle/>
                    <a:p>
                      <a:pPr marR="139065" algn="r">
                        <a:lnSpc>
                          <a:spcPts val="1900"/>
                        </a:lnSpc>
                      </a:pPr>
                      <a:r>
                        <a:rPr sz="1600" b="1" spc="-10" dirty="0">
                          <a:latin typeface="Calibri"/>
                          <a:cs typeface="Calibri"/>
                        </a:rPr>
                        <a:t>$3.9M</a:t>
                      </a:r>
                      <a:endParaRPr sz="1600">
                        <a:latin typeface="Calibri"/>
                        <a:cs typeface="Calibri"/>
                      </a:endParaRPr>
                    </a:p>
                  </a:txBody>
                  <a:tcPr marL="0" marR="0" marT="0" marB="0">
                    <a:lnT w="19050">
                      <a:solidFill>
                        <a:srgbClr val="000000"/>
                      </a:solidFill>
                      <a:prstDash val="solid"/>
                    </a:lnT>
                    <a:lnB w="19050">
                      <a:solidFill>
                        <a:srgbClr val="000000"/>
                      </a:solidFill>
                      <a:prstDash val="solid"/>
                    </a:lnB>
                  </a:tcPr>
                </a:tc>
                <a:tc>
                  <a:txBody>
                    <a:bodyPr/>
                    <a:lstStyle/>
                    <a:p>
                      <a:pPr marR="48260" algn="r">
                        <a:lnSpc>
                          <a:spcPts val="1900"/>
                        </a:lnSpc>
                      </a:pPr>
                      <a:r>
                        <a:rPr sz="1600" b="1" spc="-10" dirty="0">
                          <a:latin typeface="Calibri"/>
                          <a:cs typeface="Calibri"/>
                        </a:rPr>
                        <a:t>$3.5M</a:t>
                      </a:r>
                      <a:endParaRPr sz="1600">
                        <a:latin typeface="Calibri"/>
                        <a:cs typeface="Calibri"/>
                      </a:endParaRPr>
                    </a:p>
                  </a:txBody>
                  <a:tcPr marL="0" marR="0" marT="0" marB="0">
                    <a:lnT w="19050">
                      <a:solidFill>
                        <a:srgbClr val="000000"/>
                      </a:solidFill>
                      <a:prstDash val="solid"/>
                    </a:lnT>
                    <a:lnB w="19050">
                      <a:solidFill>
                        <a:srgbClr val="000000"/>
                      </a:solidFill>
                      <a:prstDash val="solid"/>
                    </a:lnB>
                  </a:tcPr>
                </a:tc>
                <a:tc>
                  <a:txBody>
                    <a:bodyPr/>
                    <a:lstStyle/>
                    <a:p>
                      <a:pPr marR="19050" algn="r">
                        <a:lnSpc>
                          <a:spcPts val="1900"/>
                        </a:lnSpc>
                      </a:pPr>
                      <a:r>
                        <a:rPr sz="1600" b="1" spc="-10" dirty="0">
                          <a:latin typeface="Calibri"/>
                          <a:cs typeface="Calibri"/>
                        </a:rPr>
                        <a:t>$2.2M</a:t>
                      </a:r>
                      <a:endParaRPr sz="1600">
                        <a:latin typeface="Calibri"/>
                        <a:cs typeface="Calibri"/>
                      </a:endParaRPr>
                    </a:p>
                  </a:txBody>
                  <a:tcPr marL="0" marR="0" marT="0" marB="0">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14"/>
                  </a:ext>
                </a:extLst>
              </a:tr>
            </a:tbl>
          </a:graphicData>
        </a:graphic>
      </p:graphicFrame>
      <p:sp>
        <p:nvSpPr>
          <p:cNvPr id="11" name="object 11"/>
          <p:cNvSpPr txBox="1"/>
          <p:nvPr/>
        </p:nvSpPr>
        <p:spPr>
          <a:xfrm>
            <a:off x="1099539" y="5408404"/>
            <a:ext cx="2745740" cy="248920"/>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450" b="0" i="0" u="none" strike="noStrike" kern="0" cap="none" spc="0" normalizeH="0" baseline="0" noProof="0" dirty="0">
                <a:ln>
                  <a:noFill/>
                </a:ln>
                <a:solidFill>
                  <a:sysClr val="windowText" lastClr="000000"/>
                </a:solidFill>
                <a:effectLst/>
                <a:uLnTx/>
                <a:uFillTx/>
                <a:latin typeface="Calibri"/>
                <a:cs typeface="Calibri"/>
              </a:rPr>
              <a:t>*</a:t>
            </a:r>
            <a:r>
              <a:rPr kumimoji="0" sz="1450" b="0" i="0" u="none" strike="noStrike" kern="0" cap="none" spc="15" normalizeH="0" baseline="0" noProof="0" dirty="0">
                <a:ln>
                  <a:noFill/>
                </a:ln>
                <a:solidFill>
                  <a:sysClr val="windowText" lastClr="000000"/>
                </a:solidFill>
                <a:effectLst/>
                <a:uLnTx/>
                <a:uFillTx/>
                <a:latin typeface="Calibri"/>
                <a:cs typeface="Calibri"/>
              </a:rPr>
              <a:t> </a:t>
            </a:r>
            <a:r>
              <a:rPr kumimoji="0" sz="1450" b="0" i="0" u="none" strike="noStrike" kern="0" cap="none" spc="0" normalizeH="0" baseline="0" noProof="0" dirty="0">
                <a:ln>
                  <a:noFill/>
                </a:ln>
                <a:solidFill>
                  <a:sysClr val="windowText" lastClr="000000"/>
                </a:solidFill>
                <a:effectLst/>
                <a:uLnTx/>
                <a:uFillTx/>
                <a:latin typeface="Calibri"/>
                <a:cs typeface="Calibri"/>
              </a:rPr>
              <a:t>All</a:t>
            </a:r>
            <a:r>
              <a:rPr kumimoji="0" sz="1450" b="0" i="0" u="none" strike="noStrike" kern="0" cap="none" spc="10" normalizeH="0" baseline="0" noProof="0" dirty="0">
                <a:ln>
                  <a:noFill/>
                </a:ln>
                <a:solidFill>
                  <a:sysClr val="windowText" lastClr="000000"/>
                </a:solidFill>
                <a:effectLst/>
                <a:uLnTx/>
                <a:uFillTx/>
                <a:latin typeface="Calibri"/>
                <a:cs typeface="Calibri"/>
              </a:rPr>
              <a:t> </a:t>
            </a:r>
            <a:r>
              <a:rPr kumimoji="0" sz="1450" b="0" i="0" u="none" strike="noStrike" kern="0" cap="none" spc="0" normalizeH="0" baseline="0" noProof="0" dirty="0">
                <a:ln>
                  <a:noFill/>
                </a:ln>
                <a:solidFill>
                  <a:sysClr val="windowText" lastClr="000000"/>
                </a:solidFill>
                <a:effectLst/>
                <a:uLnTx/>
                <a:uFillTx/>
                <a:latin typeface="Calibri"/>
                <a:cs typeface="Calibri"/>
              </a:rPr>
              <a:t>costs</a:t>
            </a:r>
            <a:r>
              <a:rPr kumimoji="0" sz="1450" b="0" i="0" u="none" strike="noStrike" kern="0" cap="none" spc="15" normalizeH="0" baseline="0" noProof="0" dirty="0">
                <a:ln>
                  <a:noFill/>
                </a:ln>
                <a:solidFill>
                  <a:sysClr val="windowText" lastClr="000000"/>
                </a:solidFill>
                <a:effectLst/>
                <a:uLnTx/>
                <a:uFillTx/>
                <a:latin typeface="Calibri"/>
                <a:cs typeface="Calibri"/>
              </a:rPr>
              <a:t> </a:t>
            </a:r>
            <a:r>
              <a:rPr kumimoji="0" sz="1450" b="0" i="0" u="none" strike="noStrike" kern="0" cap="none" spc="0" normalizeH="0" baseline="0" noProof="0" dirty="0">
                <a:ln>
                  <a:noFill/>
                </a:ln>
                <a:solidFill>
                  <a:sysClr val="windowText" lastClr="000000"/>
                </a:solidFill>
                <a:effectLst/>
                <a:uLnTx/>
                <a:uFillTx/>
                <a:latin typeface="Calibri"/>
                <a:cs typeface="Calibri"/>
              </a:rPr>
              <a:t>expressed</a:t>
            </a:r>
            <a:r>
              <a:rPr kumimoji="0" sz="1450" b="0" i="0" u="none" strike="noStrike" kern="0" cap="none" spc="10" normalizeH="0" baseline="0" noProof="0" dirty="0">
                <a:ln>
                  <a:noFill/>
                </a:ln>
                <a:solidFill>
                  <a:sysClr val="windowText" lastClr="000000"/>
                </a:solidFill>
                <a:effectLst/>
                <a:uLnTx/>
                <a:uFillTx/>
                <a:latin typeface="Calibri"/>
                <a:cs typeface="Calibri"/>
              </a:rPr>
              <a:t> </a:t>
            </a:r>
            <a:r>
              <a:rPr kumimoji="0" sz="1450" b="0" i="0" u="none" strike="noStrike" kern="0" cap="none" spc="0" normalizeH="0" baseline="0" noProof="0" dirty="0">
                <a:ln>
                  <a:noFill/>
                </a:ln>
                <a:solidFill>
                  <a:sysClr val="windowText" lastClr="000000"/>
                </a:solidFill>
                <a:effectLst/>
                <a:uLnTx/>
                <a:uFillTx/>
                <a:latin typeface="Calibri"/>
                <a:cs typeface="Calibri"/>
              </a:rPr>
              <a:t>in</a:t>
            </a:r>
            <a:r>
              <a:rPr kumimoji="0" sz="1450" b="0" i="0" u="none" strike="noStrike" kern="0" cap="none" spc="10" normalizeH="0" baseline="0" noProof="0" dirty="0">
                <a:ln>
                  <a:noFill/>
                </a:ln>
                <a:solidFill>
                  <a:sysClr val="windowText" lastClr="000000"/>
                </a:solidFill>
                <a:effectLst/>
                <a:uLnTx/>
                <a:uFillTx/>
                <a:latin typeface="Calibri"/>
                <a:cs typeface="Calibri"/>
              </a:rPr>
              <a:t> </a:t>
            </a:r>
            <a:r>
              <a:rPr kumimoji="0" sz="1450" b="0" i="0" u="none" strike="noStrike" kern="0" cap="none" spc="0" normalizeH="0" baseline="0" noProof="0" dirty="0">
                <a:ln>
                  <a:noFill/>
                </a:ln>
                <a:solidFill>
                  <a:sysClr val="windowText" lastClr="000000"/>
                </a:solidFill>
                <a:effectLst/>
                <a:uLnTx/>
                <a:uFillTx/>
                <a:latin typeface="Calibri"/>
                <a:cs typeface="Calibri"/>
              </a:rPr>
              <a:t>2024</a:t>
            </a:r>
            <a:r>
              <a:rPr kumimoji="0" sz="1450" b="0" i="0" u="none" strike="noStrike" kern="0" cap="none" spc="20" normalizeH="0" baseline="0" noProof="0" dirty="0">
                <a:ln>
                  <a:noFill/>
                </a:ln>
                <a:solidFill>
                  <a:sysClr val="windowText" lastClr="000000"/>
                </a:solidFill>
                <a:effectLst/>
                <a:uLnTx/>
                <a:uFillTx/>
                <a:latin typeface="Calibri"/>
                <a:cs typeface="Calibri"/>
              </a:rPr>
              <a:t> </a:t>
            </a:r>
            <a:r>
              <a:rPr kumimoji="0" sz="1450" b="0" i="0" u="none" strike="noStrike" kern="0" cap="none" spc="-10" normalizeH="0" baseline="0" noProof="0" dirty="0">
                <a:ln>
                  <a:noFill/>
                </a:ln>
                <a:solidFill>
                  <a:sysClr val="windowText" lastClr="000000"/>
                </a:solidFill>
                <a:effectLst/>
                <a:uLnTx/>
                <a:uFillTx/>
                <a:latin typeface="Calibri"/>
                <a:cs typeface="Calibri"/>
              </a:rPr>
              <a:t>dollars</a:t>
            </a:r>
            <a:endParaRPr kumimoji="0" sz="1450" b="0" i="0" u="none" strike="noStrike" kern="0" cap="none" spc="0" normalizeH="0" baseline="0" noProof="0">
              <a:ln>
                <a:noFill/>
              </a:ln>
              <a:solidFill>
                <a:sysClr val="windowText" lastClr="000000"/>
              </a:solidFill>
              <a:effectLst/>
              <a:uLnTx/>
              <a:uFillTx/>
              <a:latin typeface="Calibri"/>
              <a:cs typeface="Calibri"/>
            </a:endParaRPr>
          </a:p>
        </p:txBody>
      </p:sp>
      <p:grpSp>
        <p:nvGrpSpPr>
          <p:cNvPr id="12" name="object 12"/>
          <p:cNvGrpSpPr/>
          <p:nvPr/>
        </p:nvGrpSpPr>
        <p:grpSpPr>
          <a:xfrm>
            <a:off x="1079847" y="1181969"/>
            <a:ext cx="9561195" cy="16510"/>
            <a:chOff x="1079847" y="1181969"/>
            <a:chExt cx="9561195" cy="16510"/>
          </a:xfrm>
        </p:grpSpPr>
        <p:sp>
          <p:nvSpPr>
            <p:cNvPr id="13" name="object 13"/>
            <p:cNvSpPr/>
            <p:nvPr/>
          </p:nvSpPr>
          <p:spPr>
            <a:xfrm>
              <a:off x="1079849" y="1181969"/>
              <a:ext cx="9561195" cy="0"/>
            </a:xfrm>
            <a:custGeom>
              <a:avLst/>
              <a:gdLst/>
              <a:ahLst/>
              <a:cxnLst/>
              <a:rect l="l" t="t" r="r" b="b"/>
              <a:pathLst>
                <a:path w="9561195">
                  <a:moveTo>
                    <a:pt x="0" y="0"/>
                  </a:moveTo>
                  <a:lnTo>
                    <a:pt x="9560972" y="0"/>
                  </a:lnTo>
                </a:path>
              </a:pathLst>
            </a:custGeom>
            <a:ln w="317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object 14"/>
            <p:cNvSpPr/>
            <p:nvPr/>
          </p:nvSpPr>
          <p:spPr>
            <a:xfrm>
              <a:off x="1079847" y="1181974"/>
              <a:ext cx="9561195" cy="16510"/>
            </a:xfrm>
            <a:custGeom>
              <a:avLst/>
              <a:gdLst/>
              <a:ahLst/>
              <a:cxnLst/>
              <a:rect l="l" t="t" r="r" b="b"/>
              <a:pathLst>
                <a:path w="9561195" h="16509">
                  <a:moveTo>
                    <a:pt x="9560972" y="16187"/>
                  </a:moveTo>
                  <a:lnTo>
                    <a:pt x="0" y="16187"/>
                  </a:lnTo>
                  <a:lnTo>
                    <a:pt x="0" y="0"/>
                  </a:lnTo>
                  <a:lnTo>
                    <a:pt x="9560972" y="0"/>
                  </a:lnTo>
                  <a:lnTo>
                    <a:pt x="9560972" y="16187"/>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5" name="object 15"/>
          <p:cNvSpPr txBox="1"/>
          <p:nvPr/>
        </p:nvSpPr>
        <p:spPr>
          <a:xfrm>
            <a:off x="756450" y="6261194"/>
            <a:ext cx="10034270" cy="306070"/>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entury Gothic"/>
                <a:cs typeface="Century Gothic"/>
              </a:rPr>
              <a:t>*</a:t>
            </a:r>
            <a:r>
              <a:rPr kumimoji="0" sz="18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Annual</a:t>
            </a:r>
            <a:r>
              <a:rPr kumimoji="0" sz="18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capital</a:t>
            </a:r>
            <a:r>
              <a:rPr kumimoji="0" sz="18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spending</a:t>
            </a:r>
            <a:r>
              <a:rPr kumimoji="0" sz="18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starting</a:t>
            </a:r>
            <a:r>
              <a:rPr kumimoji="0" sz="18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in</a:t>
            </a:r>
            <a:r>
              <a:rPr kumimoji="0" sz="18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FY2030</a:t>
            </a:r>
            <a:r>
              <a:rPr kumimoji="0" sz="18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are</a:t>
            </a:r>
            <a:r>
              <a:rPr kumimoji="0" sz="18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assumed</a:t>
            </a:r>
            <a:r>
              <a:rPr kumimoji="0" sz="1800" b="0" i="0" u="none" strike="noStrike" kern="0" cap="none" spc="-1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to</a:t>
            </a:r>
            <a:r>
              <a:rPr kumimoji="0" sz="1800" b="0" i="0" u="none" strike="noStrike" kern="0" cap="none" spc="-4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be</a:t>
            </a:r>
            <a:r>
              <a:rPr kumimoji="0" sz="18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$5.0</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million</a:t>
            </a:r>
            <a:r>
              <a:rPr kumimoji="0" sz="1800" b="0" i="0" u="none" strike="noStrike" kern="0" cap="none" spc="-8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(in</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2024</a:t>
            </a:r>
            <a:r>
              <a:rPr kumimoji="0" sz="18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dollars)</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6" name="object 16"/>
          <p:cNvSpPr txBox="1"/>
          <p:nvPr/>
        </p:nvSpPr>
        <p:spPr>
          <a:xfrm>
            <a:off x="11522595" y="6447960"/>
            <a:ext cx="153670" cy="306070"/>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1800" b="1" i="0" u="none" strike="noStrike" kern="0" cap="none" spc="-50" normalizeH="0" baseline="0" noProof="0" dirty="0">
                <a:ln>
                  <a:noFill/>
                </a:ln>
                <a:solidFill>
                  <a:sysClr val="windowText" lastClr="000000"/>
                </a:solidFill>
                <a:effectLst/>
                <a:uLnTx/>
                <a:uFillTx/>
                <a:latin typeface="Century Gothic"/>
                <a:cs typeface="Century Gothic"/>
              </a:rPr>
              <a:t>9</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6323" y="33408"/>
            <a:ext cx="5920105" cy="574040"/>
          </a:xfrm>
          <a:prstGeom prst="rect">
            <a:avLst/>
          </a:prstGeom>
        </p:spPr>
        <p:txBody>
          <a:bodyPr vert="horz" wrap="square" lIns="0" tIns="12700" rIns="0" bIns="0" rtlCol="0">
            <a:spAutoFit/>
          </a:bodyPr>
          <a:lstStyle/>
          <a:p>
            <a:pPr marL="12700">
              <a:lnSpc>
                <a:spcPct val="100000"/>
              </a:lnSpc>
              <a:spcBef>
                <a:spcPts val="100"/>
              </a:spcBef>
            </a:pPr>
            <a:r>
              <a:rPr sz="3600" spc="-55" dirty="0"/>
              <a:t>Projected</a:t>
            </a:r>
            <a:r>
              <a:rPr sz="3600" spc="-195" dirty="0"/>
              <a:t> </a:t>
            </a:r>
            <a:r>
              <a:rPr sz="3600" spc="-45" dirty="0"/>
              <a:t>Capital</a:t>
            </a:r>
            <a:r>
              <a:rPr sz="3600" spc="-170" dirty="0"/>
              <a:t> </a:t>
            </a:r>
            <a:r>
              <a:rPr sz="3600" spc="-45" dirty="0"/>
              <a:t>Spending</a:t>
            </a:r>
            <a:endParaRPr sz="3600"/>
          </a:p>
        </p:txBody>
      </p:sp>
      <p:sp>
        <p:nvSpPr>
          <p:cNvPr id="3" name="object 3"/>
          <p:cNvSpPr txBox="1"/>
          <p:nvPr/>
        </p:nvSpPr>
        <p:spPr>
          <a:xfrm>
            <a:off x="11522595" y="6449300"/>
            <a:ext cx="28194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25" normalizeH="0" baseline="0" noProof="0" dirty="0">
                <a:ln>
                  <a:noFill/>
                </a:ln>
                <a:solidFill>
                  <a:sysClr val="windowText" lastClr="000000"/>
                </a:solidFill>
                <a:effectLst/>
                <a:uLnTx/>
                <a:uFillTx/>
                <a:latin typeface="Century Gothic"/>
                <a:cs typeface="Century Gothic"/>
              </a:rPr>
              <a:t>10</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4" name="object 4"/>
          <p:cNvGrpSpPr/>
          <p:nvPr/>
        </p:nvGrpSpPr>
        <p:grpSpPr>
          <a:xfrm>
            <a:off x="895362" y="1166390"/>
            <a:ext cx="9963150" cy="4566285"/>
            <a:chOff x="895362" y="1166390"/>
            <a:chExt cx="9963150" cy="4566285"/>
          </a:xfrm>
        </p:grpSpPr>
        <p:sp>
          <p:nvSpPr>
            <p:cNvPr id="5" name="object 5"/>
            <p:cNvSpPr/>
            <p:nvPr/>
          </p:nvSpPr>
          <p:spPr>
            <a:xfrm>
              <a:off x="1907542" y="5493677"/>
              <a:ext cx="2921635" cy="229870"/>
            </a:xfrm>
            <a:custGeom>
              <a:avLst/>
              <a:gdLst/>
              <a:ahLst/>
              <a:cxnLst/>
              <a:rect l="l" t="t" r="r" b="b"/>
              <a:pathLst>
                <a:path w="2921635" h="229870">
                  <a:moveTo>
                    <a:pt x="2921635" y="0"/>
                  </a:moveTo>
                  <a:lnTo>
                    <a:pt x="2920130" y="44727"/>
                  </a:lnTo>
                  <a:lnTo>
                    <a:pt x="2916026" y="81253"/>
                  </a:lnTo>
                  <a:lnTo>
                    <a:pt x="2909938" y="105879"/>
                  </a:lnTo>
                  <a:lnTo>
                    <a:pt x="2902483" y="114909"/>
                  </a:lnTo>
                  <a:lnTo>
                    <a:pt x="1479969" y="114909"/>
                  </a:lnTo>
                  <a:lnTo>
                    <a:pt x="1472513" y="123939"/>
                  </a:lnTo>
                  <a:lnTo>
                    <a:pt x="1466426" y="148566"/>
                  </a:lnTo>
                  <a:lnTo>
                    <a:pt x="1462322" y="185091"/>
                  </a:lnTo>
                  <a:lnTo>
                    <a:pt x="1460817" y="229819"/>
                  </a:lnTo>
                  <a:lnTo>
                    <a:pt x="1459312" y="185091"/>
                  </a:lnTo>
                  <a:lnTo>
                    <a:pt x="1455208" y="148566"/>
                  </a:lnTo>
                  <a:lnTo>
                    <a:pt x="1449121" y="123939"/>
                  </a:lnTo>
                  <a:lnTo>
                    <a:pt x="1441665" y="114909"/>
                  </a:lnTo>
                  <a:lnTo>
                    <a:pt x="19151" y="114909"/>
                  </a:lnTo>
                  <a:lnTo>
                    <a:pt x="11696" y="105879"/>
                  </a:lnTo>
                  <a:lnTo>
                    <a:pt x="5608" y="81253"/>
                  </a:lnTo>
                  <a:lnTo>
                    <a:pt x="1504" y="44727"/>
                  </a:lnTo>
                  <a:lnTo>
                    <a:pt x="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5076824" y="5477715"/>
              <a:ext cx="5686425" cy="248920"/>
            </a:xfrm>
            <a:custGeom>
              <a:avLst/>
              <a:gdLst/>
              <a:ahLst/>
              <a:cxnLst/>
              <a:rect l="l" t="t" r="r" b="b"/>
              <a:pathLst>
                <a:path w="5686425" h="248920">
                  <a:moveTo>
                    <a:pt x="5686425" y="0"/>
                  </a:moveTo>
                  <a:lnTo>
                    <a:pt x="5684797" y="48354"/>
                  </a:lnTo>
                  <a:lnTo>
                    <a:pt x="5680360" y="87842"/>
                  </a:lnTo>
                  <a:lnTo>
                    <a:pt x="5673780" y="114467"/>
                  </a:lnTo>
                  <a:lnTo>
                    <a:pt x="5665724" y="124231"/>
                  </a:lnTo>
                  <a:lnTo>
                    <a:pt x="2863913" y="124218"/>
                  </a:lnTo>
                  <a:lnTo>
                    <a:pt x="2855856" y="133982"/>
                  </a:lnTo>
                  <a:lnTo>
                    <a:pt x="2849276" y="160607"/>
                  </a:lnTo>
                  <a:lnTo>
                    <a:pt x="2844839" y="200096"/>
                  </a:lnTo>
                  <a:lnTo>
                    <a:pt x="2843212" y="248450"/>
                  </a:lnTo>
                  <a:lnTo>
                    <a:pt x="2841585" y="200096"/>
                  </a:lnTo>
                  <a:lnTo>
                    <a:pt x="2837148" y="160607"/>
                  </a:lnTo>
                  <a:lnTo>
                    <a:pt x="2830568" y="133982"/>
                  </a:lnTo>
                  <a:lnTo>
                    <a:pt x="2822511" y="124218"/>
                  </a:lnTo>
                  <a:lnTo>
                    <a:pt x="20700" y="124218"/>
                  </a:lnTo>
                  <a:lnTo>
                    <a:pt x="12644" y="114457"/>
                  </a:lnTo>
                  <a:lnTo>
                    <a:pt x="6064" y="87836"/>
                  </a:lnTo>
                  <a:lnTo>
                    <a:pt x="1627" y="48352"/>
                  </a:lnTo>
                  <a:lnTo>
                    <a:pt x="0" y="0"/>
                  </a:lnTo>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7" name="object 7"/>
            <p:cNvPicPr/>
            <p:nvPr/>
          </p:nvPicPr>
          <p:blipFill>
            <a:blip r:embed="rId2" cstate="print"/>
            <a:stretch>
              <a:fillRect/>
            </a:stretch>
          </p:blipFill>
          <p:spPr>
            <a:xfrm>
              <a:off x="895362" y="1166390"/>
              <a:ext cx="9963137" cy="4311323"/>
            </a:xfrm>
            <a:prstGeom prst="rect">
              <a:avLst/>
            </a:prstGeom>
          </p:spPr>
        </p:pic>
      </p:grpSp>
      <p:sp>
        <p:nvSpPr>
          <p:cNvPr id="8" name="object 8"/>
          <p:cNvSpPr txBox="1"/>
          <p:nvPr/>
        </p:nvSpPr>
        <p:spPr>
          <a:xfrm>
            <a:off x="2666620" y="5867582"/>
            <a:ext cx="1928495" cy="574040"/>
          </a:xfrm>
          <a:prstGeom prst="rect">
            <a:avLst/>
          </a:prstGeom>
        </p:spPr>
        <p:txBody>
          <a:bodyPr vert="horz" wrap="square" lIns="0" tIns="12700" rIns="0" bIns="0" rtlCol="0">
            <a:spAutoFit/>
          </a:bodyPr>
          <a:lstStyle/>
          <a:p>
            <a:pPr marL="0" marR="0" lvl="0" indent="0" algn="ctr"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entury Gothic"/>
                <a:cs typeface="Century Gothic"/>
              </a:rPr>
              <a:t>Recent</a:t>
            </a:r>
            <a:r>
              <a:rPr kumimoji="0" sz="1800" b="0" i="0" u="none" strike="noStrike" kern="0" cap="none" spc="-6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Average:</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1800" b="1" i="0" u="none" strike="noStrike" kern="0" cap="none" spc="-10" normalizeH="0" baseline="0" noProof="0" dirty="0">
                <a:ln>
                  <a:noFill/>
                </a:ln>
                <a:solidFill>
                  <a:sysClr val="windowText" lastClr="000000"/>
                </a:solidFill>
                <a:effectLst/>
                <a:uLnTx/>
                <a:uFillTx/>
                <a:latin typeface="Century Gothic"/>
                <a:cs typeface="Century Gothic"/>
              </a:rPr>
              <a:t>$4.2M</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9" name="object 9"/>
          <p:cNvSpPr txBox="1"/>
          <p:nvPr/>
        </p:nvSpPr>
        <p:spPr>
          <a:xfrm>
            <a:off x="7040363" y="5867581"/>
            <a:ext cx="2381885" cy="574040"/>
          </a:xfrm>
          <a:prstGeom prst="rect">
            <a:avLst/>
          </a:prstGeom>
        </p:spPr>
        <p:txBody>
          <a:bodyPr vert="horz" wrap="square" lIns="0" tIns="12700" rIns="0" bIns="0" rtlCol="0">
            <a:spAutoFit/>
          </a:bodyPr>
          <a:lstStyle/>
          <a:p>
            <a:pPr marL="0" marR="0" lvl="0" indent="0" algn="ctr"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entury Gothic"/>
                <a:cs typeface="Century Gothic"/>
              </a:rPr>
              <a:t>Forecasted</a:t>
            </a:r>
            <a:r>
              <a:rPr kumimoji="0" sz="1800" b="0" i="0" u="none" strike="noStrike" kern="0" cap="none" spc="-8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Average</a:t>
            </a:r>
            <a:r>
              <a:rPr kumimoji="0" sz="1800" b="1" i="0" u="none" strike="noStrike" kern="0" cap="none" spc="-10" normalizeH="0" baseline="0" noProof="0" dirty="0">
                <a:ln>
                  <a:noFill/>
                </a:ln>
                <a:solidFill>
                  <a:sysClr val="windowText" lastClr="000000"/>
                </a:solidFill>
                <a:effectLst/>
                <a:uLnTx/>
                <a:uFillTx/>
                <a:latin typeface="Century Gothic"/>
                <a:cs typeface="Century Gothic"/>
              </a:rPr>
              <a:t>:</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a:p>
            <a:pPr marL="1270" marR="0" lvl="0" indent="0" algn="ctr" defTabSz="914400" eaLnBrk="1" fontAlgn="auto" latinLnBrk="0" hangingPunct="1">
              <a:lnSpc>
                <a:spcPct val="100000"/>
              </a:lnSpc>
              <a:spcBef>
                <a:spcPts val="0"/>
              </a:spcBef>
              <a:spcAft>
                <a:spcPts val="0"/>
              </a:spcAft>
              <a:buClrTx/>
              <a:buSzTx/>
              <a:buFontTx/>
              <a:buNone/>
              <a:tabLst/>
              <a:defRPr/>
            </a:pPr>
            <a:r>
              <a:rPr kumimoji="0" sz="1800" b="1" i="0" u="none" strike="noStrike" kern="0" cap="none" spc="-10" normalizeH="0" baseline="0" noProof="0" dirty="0">
                <a:ln>
                  <a:noFill/>
                </a:ln>
                <a:solidFill>
                  <a:sysClr val="windowText" lastClr="000000"/>
                </a:solidFill>
                <a:effectLst/>
                <a:uLnTx/>
                <a:uFillTx/>
                <a:latin typeface="Century Gothic"/>
                <a:cs typeface="Century Gothic"/>
              </a:rPr>
              <a:t>$5.3M</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9670" y="3598163"/>
            <a:ext cx="9059545" cy="219075"/>
          </a:xfrm>
          <a:custGeom>
            <a:avLst/>
            <a:gdLst/>
            <a:ahLst/>
            <a:cxnLst/>
            <a:rect l="l" t="t" r="r" b="b"/>
            <a:pathLst>
              <a:path w="9059545" h="219075">
                <a:moveTo>
                  <a:pt x="9059407" y="218515"/>
                </a:moveTo>
                <a:lnTo>
                  <a:pt x="0" y="218515"/>
                </a:lnTo>
                <a:lnTo>
                  <a:pt x="0" y="0"/>
                </a:lnTo>
                <a:lnTo>
                  <a:pt x="9059407" y="0"/>
                </a:lnTo>
                <a:lnTo>
                  <a:pt x="9059407" y="218515"/>
                </a:lnTo>
                <a:close/>
              </a:path>
            </a:pathLst>
          </a:custGeom>
          <a:solidFill>
            <a:srgbClr val="BEBEB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 name="object 3"/>
          <p:cNvSpPr/>
          <p:nvPr/>
        </p:nvSpPr>
        <p:spPr>
          <a:xfrm>
            <a:off x="459670" y="5610805"/>
            <a:ext cx="9059545" cy="219075"/>
          </a:xfrm>
          <a:custGeom>
            <a:avLst/>
            <a:gdLst/>
            <a:ahLst/>
            <a:cxnLst/>
            <a:rect l="l" t="t" r="r" b="b"/>
            <a:pathLst>
              <a:path w="9059545" h="219075">
                <a:moveTo>
                  <a:pt x="9059407" y="218515"/>
                </a:moveTo>
                <a:lnTo>
                  <a:pt x="0" y="218515"/>
                </a:lnTo>
                <a:lnTo>
                  <a:pt x="0" y="0"/>
                </a:lnTo>
                <a:lnTo>
                  <a:pt x="9059407" y="0"/>
                </a:lnTo>
                <a:lnTo>
                  <a:pt x="9059407" y="218515"/>
                </a:lnTo>
                <a:close/>
              </a:path>
            </a:pathLst>
          </a:custGeom>
          <a:solidFill>
            <a:srgbClr val="FFFFC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1525000" y="5115067"/>
            <a:ext cx="530225"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0" i="0" u="none" strike="noStrike" kern="0" cap="none" spc="-25" normalizeH="0" baseline="0" noProof="0" dirty="0">
                <a:ln>
                  <a:noFill/>
                </a:ln>
                <a:solidFill>
                  <a:sysClr val="windowText" lastClr="000000"/>
                </a:solidFill>
                <a:effectLst/>
                <a:uLnTx/>
                <a:uFillTx/>
                <a:latin typeface="Tahoma"/>
                <a:cs typeface="Tahoma"/>
              </a:rPr>
              <a:t>FY2024</a:t>
            </a:r>
            <a:endParaRPr kumimoji="0" sz="1250" b="0" i="0" u="none" strike="noStrike" kern="0" cap="none" spc="0" normalizeH="0" baseline="0" noProof="0">
              <a:ln>
                <a:noFill/>
              </a:ln>
              <a:solidFill>
                <a:sysClr val="windowText" lastClr="000000"/>
              </a:solidFill>
              <a:effectLst/>
              <a:uLnTx/>
              <a:uFillTx/>
              <a:latin typeface="Tahoma"/>
              <a:cs typeface="Tahoma"/>
            </a:endParaRPr>
          </a:p>
        </p:txBody>
      </p:sp>
      <p:sp>
        <p:nvSpPr>
          <p:cNvPr id="5" name="object 5"/>
          <p:cNvSpPr txBox="1"/>
          <p:nvPr/>
        </p:nvSpPr>
        <p:spPr>
          <a:xfrm>
            <a:off x="2260968" y="5115067"/>
            <a:ext cx="52451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0" i="0" u="none" strike="noStrike" kern="0" cap="none" spc="-30" normalizeH="0" baseline="0" noProof="0" dirty="0">
                <a:ln>
                  <a:noFill/>
                </a:ln>
                <a:solidFill>
                  <a:sysClr val="windowText" lastClr="000000"/>
                </a:solidFill>
                <a:effectLst/>
                <a:uLnTx/>
                <a:uFillTx/>
                <a:latin typeface="Tahoma"/>
                <a:cs typeface="Tahoma"/>
              </a:rPr>
              <a:t>FY2025</a:t>
            </a:r>
            <a:endParaRPr kumimoji="0" sz="1250" b="0" i="0" u="none" strike="noStrike" kern="0" cap="none" spc="0" normalizeH="0" baseline="0" noProof="0">
              <a:ln>
                <a:noFill/>
              </a:ln>
              <a:solidFill>
                <a:sysClr val="windowText" lastClr="000000"/>
              </a:solidFill>
              <a:effectLst/>
              <a:uLnTx/>
              <a:uFillTx/>
              <a:latin typeface="Tahoma"/>
              <a:cs typeface="Tahoma"/>
            </a:endParaRPr>
          </a:p>
        </p:txBody>
      </p:sp>
      <p:sp>
        <p:nvSpPr>
          <p:cNvPr id="6" name="object 6"/>
          <p:cNvSpPr txBox="1"/>
          <p:nvPr/>
        </p:nvSpPr>
        <p:spPr>
          <a:xfrm>
            <a:off x="2996920" y="5115067"/>
            <a:ext cx="52451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0" i="0" u="none" strike="noStrike" kern="0" cap="none" spc="-30" normalizeH="0" baseline="0" noProof="0" dirty="0">
                <a:ln>
                  <a:noFill/>
                </a:ln>
                <a:solidFill>
                  <a:sysClr val="windowText" lastClr="000000"/>
                </a:solidFill>
                <a:effectLst/>
                <a:uLnTx/>
                <a:uFillTx/>
                <a:latin typeface="Tahoma"/>
                <a:cs typeface="Tahoma"/>
              </a:rPr>
              <a:t>FY2026</a:t>
            </a:r>
            <a:endParaRPr kumimoji="0" sz="1250" b="0" i="0" u="none" strike="noStrike" kern="0" cap="none" spc="0" normalizeH="0" baseline="0" noProof="0">
              <a:ln>
                <a:noFill/>
              </a:ln>
              <a:solidFill>
                <a:sysClr val="windowText" lastClr="000000"/>
              </a:solidFill>
              <a:effectLst/>
              <a:uLnTx/>
              <a:uFillTx/>
              <a:latin typeface="Tahoma"/>
              <a:cs typeface="Tahoma"/>
            </a:endParaRPr>
          </a:p>
        </p:txBody>
      </p:sp>
      <p:sp>
        <p:nvSpPr>
          <p:cNvPr id="7" name="object 7"/>
          <p:cNvSpPr txBox="1"/>
          <p:nvPr/>
        </p:nvSpPr>
        <p:spPr>
          <a:xfrm>
            <a:off x="3738684" y="5115067"/>
            <a:ext cx="518159"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0" i="0" u="none" strike="noStrike" kern="0" cap="none" spc="-40" normalizeH="0" baseline="0" noProof="0" dirty="0">
                <a:ln>
                  <a:noFill/>
                </a:ln>
                <a:solidFill>
                  <a:sysClr val="windowText" lastClr="000000"/>
                </a:solidFill>
                <a:effectLst/>
                <a:uLnTx/>
                <a:uFillTx/>
                <a:latin typeface="Tahoma"/>
                <a:cs typeface="Tahoma"/>
              </a:rPr>
              <a:t>FY2027</a:t>
            </a:r>
            <a:endParaRPr kumimoji="0" sz="1250" b="0" i="0" u="none" strike="noStrike" kern="0" cap="none" spc="0" normalizeH="0" baseline="0" noProof="0">
              <a:ln>
                <a:noFill/>
              </a:ln>
              <a:solidFill>
                <a:sysClr val="windowText" lastClr="000000"/>
              </a:solidFill>
              <a:effectLst/>
              <a:uLnTx/>
              <a:uFillTx/>
              <a:latin typeface="Tahoma"/>
              <a:cs typeface="Tahoma"/>
            </a:endParaRPr>
          </a:p>
        </p:txBody>
      </p:sp>
      <p:sp>
        <p:nvSpPr>
          <p:cNvPr id="8" name="object 8"/>
          <p:cNvSpPr txBox="1"/>
          <p:nvPr/>
        </p:nvSpPr>
        <p:spPr>
          <a:xfrm>
            <a:off x="4469017" y="5115067"/>
            <a:ext cx="52578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0" i="0" u="none" strike="noStrike" kern="0" cap="none" spc="-30" normalizeH="0" baseline="0" noProof="0" dirty="0">
                <a:ln>
                  <a:noFill/>
                </a:ln>
                <a:solidFill>
                  <a:sysClr val="windowText" lastClr="000000"/>
                </a:solidFill>
                <a:effectLst/>
                <a:uLnTx/>
                <a:uFillTx/>
                <a:latin typeface="Tahoma"/>
                <a:cs typeface="Tahoma"/>
              </a:rPr>
              <a:t>FY2028</a:t>
            </a:r>
            <a:endParaRPr kumimoji="0" sz="1250" b="0" i="0" u="none" strike="noStrike" kern="0" cap="none" spc="0" normalizeH="0" baseline="0" noProof="0">
              <a:ln>
                <a:noFill/>
              </a:ln>
              <a:solidFill>
                <a:sysClr val="windowText" lastClr="000000"/>
              </a:solidFill>
              <a:effectLst/>
              <a:uLnTx/>
              <a:uFillTx/>
              <a:latin typeface="Tahoma"/>
              <a:cs typeface="Tahoma"/>
            </a:endParaRPr>
          </a:p>
        </p:txBody>
      </p:sp>
      <p:sp>
        <p:nvSpPr>
          <p:cNvPr id="9" name="object 9"/>
          <p:cNvSpPr txBox="1"/>
          <p:nvPr/>
        </p:nvSpPr>
        <p:spPr>
          <a:xfrm>
            <a:off x="5204985" y="5115067"/>
            <a:ext cx="52324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0" i="0" u="none" strike="noStrike" kern="0" cap="none" spc="-35" normalizeH="0" baseline="0" noProof="0" dirty="0">
                <a:ln>
                  <a:noFill/>
                </a:ln>
                <a:solidFill>
                  <a:sysClr val="windowText" lastClr="000000"/>
                </a:solidFill>
                <a:effectLst/>
                <a:uLnTx/>
                <a:uFillTx/>
                <a:latin typeface="Tahoma"/>
                <a:cs typeface="Tahoma"/>
              </a:rPr>
              <a:t>FY2029</a:t>
            </a:r>
            <a:endParaRPr kumimoji="0" sz="1250" b="0" i="0" u="none" strike="noStrike" kern="0" cap="none" spc="0" normalizeH="0" baseline="0" noProof="0">
              <a:ln>
                <a:noFill/>
              </a:ln>
              <a:solidFill>
                <a:sysClr val="windowText" lastClr="000000"/>
              </a:solidFill>
              <a:effectLst/>
              <a:uLnTx/>
              <a:uFillTx/>
              <a:latin typeface="Tahoma"/>
              <a:cs typeface="Tahoma"/>
            </a:endParaRPr>
          </a:p>
        </p:txBody>
      </p:sp>
      <p:sp>
        <p:nvSpPr>
          <p:cNvPr id="10" name="object 10"/>
          <p:cNvSpPr txBox="1"/>
          <p:nvPr/>
        </p:nvSpPr>
        <p:spPr>
          <a:xfrm>
            <a:off x="5940968" y="5115067"/>
            <a:ext cx="53213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0" i="0" u="none" strike="noStrike" kern="0" cap="none" spc="-20" normalizeH="0" baseline="0" noProof="0" dirty="0">
                <a:ln>
                  <a:noFill/>
                </a:ln>
                <a:solidFill>
                  <a:sysClr val="windowText" lastClr="000000"/>
                </a:solidFill>
                <a:effectLst/>
                <a:uLnTx/>
                <a:uFillTx/>
                <a:latin typeface="Tahoma"/>
                <a:cs typeface="Tahoma"/>
              </a:rPr>
              <a:t>FY2030</a:t>
            </a:r>
            <a:endParaRPr kumimoji="0" sz="1250" b="0" i="0" u="none" strike="noStrike" kern="0" cap="none" spc="0" normalizeH="0" baseline="0" noProof="0">
              <a:ln>
                <a:noFill/>
              </a:ln>
              <a:solidFill>
                <a:sysClr val="windowText" lastClr="000000"/>
              </a:solidFill>
              <a:effectLst/>
              <a:uLnTx/>
              <a:uFillTx/>
              <a:latin typeface="Tahoma"/>
              <a:cs typeface="Tahoma"/>
            </a:endParaRPr>
          </a:p>
        </p:txBody>
      </p:sp>
      <p:sp>
        <p:nvSpPr>
          <p:cNvPr id="11" name="object 11"/>
          <p:cNvSpPr txBox="1"/>
          <p:nvPr/>
        </p:nvSpPr>
        <p:spPr>
          <a:xfrm>
            <a:off x="6688528" y="5115067"/>
            <a:ext cx="499745"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0" i="0" u="none" strike="noStrike" kern="0" cap="none" spc="-65" normalizeH="0" baseline="0" noProof="0" dirty="0">
                <a:ln>
                  <a:noFill/>
                </a:ln>
                <a:solidFill>
                  <a:sysClr val="windowText" lastClr="000000"/>
                </a:solidFill>
                <a:effectLst/>
                <a:uLnTx/>
                <a:uFillTx/>
                <a:latin typeface="Tahoma"/>
                <a:cs typeface="Tahoma"/>
              </a:rPr>
              <a:t>FY2031</a:t>
            </a:r>
            <a:endParaRPr kumimoji="0" sz="1250" b="0" i="0" u="none" strike="noStrike" kern="0" cap="none" spc="0" normalizeH="0" baseline="0" noProof="0">
              <a:ln>
                <a:noFill/>
              </a:ln>
              <a:solidFill>
                <a:sysClr val="windowText" lastClr="000000"/>
              </a:solidFill>
              <a:effectLst/>
              <a:uLnTx/>
              <a:uFillTx/>
              <a:latin typeface="Tahoma"/>
              <a:cs typeface="Tahoma"/>
            </a:endParaRPr>
          </a:p>
        </p:txBody>
      </p:sp>
      <p:sp>
        <p:nvSpPr>
          <p:cNvPr id="12" name="object 12"/>
          <p:cNvSpPr txBox="1"/>
          <p:nvPr/>
        </p:nvSpPr>
        <p:spPr>
          <a:xfrm>
            <a:off x="7413049" y="5115067"/>
            <a:ext cx="527685"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0" i="0" u="none" strike="noStrike" kern="0" cap="none" spc="-20" normalizeH="0" baseline="0" noProof="0" dirty="0">
                <a:ln>
                  <a:noFill/>
                </a:ln>
                <a:solidFill>
                  <a:sysClr val="windowText" lastClr="000000"/>
                </a:solidFill>
                <a:effectLst/>
                <a:uLnTx/>
                <a:uFillTx/>
                <a:latin typeface="Tahoma"/>
                <a:cs typeface="Tahoma"/>
              </a:rPr>
              <a:t>FY2032</a:t>
            </a:r>
            <a:endParaRPr kumimoji="0" sz="1250" b="0" i="0" u="none" strike="noStrike" kern="0" cap="none" spc="0" normalizeH="0" baseline="0" noProof="0">
              <a:ln>
                <a:noFill/>
              </a:ln>
              <a:solidFill>
                <a:sysClr val="windowText" lastClr="000000"/>
              </a:solidFill>
              <a:effectLst/>
              <a:uLnTx/>
              <a:uFillTx/>
              <a:latin typeface="Tahoma"/>
              <a:cs typeface="Tahoma"/>
            </a:endParaRPr>
          </a:p>
        </p:txBody>
      </p:sp>
      <p:sp>
        <p:nvSpPr>
          <p:cNvPr id="13" name="object 13"/>
          <p:cNvSpPr txBox="1"/>
          <p:nvPr/>
        </p:nvSpPr>
        <p:spPr>
          <a:xfrm>
            <a:off x="8149017" y="5115067"/>
            <a:ext cx="52578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0" i="0" u="none" strike="noStrike" kern="0" cap="none" spc="-30" normalizeH="0" baseline="0" noProof="0" dirty="0">
                <a:ln>
                  <a:noFill/>
                </a:ln>
                <a:solidFill>
                  <a:sysClr val="windowText" lastClr="000000"/>
                </a:solidFill>
                <a:effectLst/>
                <a:uLnTx/>
                <a:uFillTx/>
                <a:latin typeface="Tahoma"/>
                <a:cs typeface="Tahoma"/>
              </a:rPr>
              <a:t>FY2033</a:t>
            </a:r>
            <a:endParaRPr kumimoji="0" sz="1250" b="0" i="0" u="none" strike="noStrike" kern="0" cap="none" spc="0" normalizeH="0" baseline="0" noProof="0">
              <a:ln>
                <a:noFill/>
              </a:ln>
              <a:solidFill>
                <a:sysClr val="windowText" lastClr="000000"/>
              </a:solidFill>
              <a:effectLst/>
              <a:uLnTx/>
              <a:uFillTx/>
              <a:latin typeface="Tahoma"/>
              <a:cs typeface="Tahoma"/>
            </a:endParaRPr>
          </a:p>
        </p:txBody>
      </p:sp>
      <p:sp>
        <p:nvSpPr>
          <p:cNvPr id="14" name="object 14"/>
          <p:cNvSpPr txBox="1"/>
          <p:nvPr/>
        </p:nvSpPr>
        <p:spPr>
          <a:xfrm>
            <a:off x="8884969" y="5115067"/>
            <a:ext cx="531495"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0" i="0" u="none" strike="noStrike" kern="0" cap="none" spc="-15" normalizeH="0" baseline="0" noProof="0" dirty="0">
                <a:ln>
                  <a:noFill/>
                </a:ln>
                <a:solidFill>
                  <a:sysClr val="windowText" lastClr="000000"/>
                </a:solidFill>
                <a:effectLst/>
                <a:uLnTx/>
                <a:uFillTx/>
                <a:latin typeface="Tahoma"/>
                <a:cs typeface="Tahoma"/>
              </a:rPr>
              <a:t>FY2034</a:t>
            </a:r>
            <a:endParaRPr kumimoji="0" sz="1250" b="0" i="0" u="none" strike="noStrike" kern="0" cap="none" spc="0" normalizeH="0" baseline="0" noProof="0">
              <a:ln>
                <a:noFill/>
              </a:ln>
              <a:solidFill>
                <a:sysClr val="windowText" lastClr="000000"/>
              </a:solidFill>
              <a:effectLst/>
              <a:uLnTx/>
              <a:uFillTx/>
              <a:latin typeface="Tahoma"/>
              <a:cs typeface="Tahoma"/>
            </a:endParaRPr>
          </a:p>
        </p:txBody>
      </p:sp>
      <p:sp>
        <p:nvSpPr>
          <p:cNvPr id="15" name="object 15"/>
          <p:cNvSpPr txBox="1"/>
          <p:nvPr/>
        </p:nvSpPr>
        <p:spPr>
          <a:xfrm>
            <a:off x="2370295" y="5816616"/>
            <a:ext cx="5459095"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tab pos="748030" algn="l"/>
                <a:tab pos="1483995" algn="l"/>
                <a:tab pos="2219960" algn="l"/>
                <a:tab pos="2955925" algn="l"/>
                <a:tab pos="3691890" algn="l"/>
                <a:tab pos="4427855" algn="l"/>
                <a:tab pos="5163820" algn="l"/>
              </a:tabLst>
              <a:defRPr/>
            </a:pPr>
            <a:r>
              <a:rPr kumimoji="0" sz="1250" b="1" i="0" u="none" strike="noStrike" kern="0" cap="none" spc="-20" normalizeH="0" baseline="0" noProof="0" dirty="0">
                <a:ln>
                  <a:noFill/>
                </a:ln>
                <a:solidFill>
                  <a:srgbClr val="404040"/>
                </a:solidFill>
                <a:effectLst/>
                <a:uLnTx/>
                <a:uFillTx/>
                <a:latin typeface="Calibri"/>
                <a:cs typeface="Calibri"/>
              </a:rPr>
              <a:t>1.06</a:t>
            </a:r>
            <a:r>
              <a:rPr kumimoji="0" sz="1250" b="1" i="0" u="none" strike="noStrike" kern="0" cap="none" spc="0" normalizeH="0" baseline="0" noProof="0" dirty="0">
                <a:ln>
                  <a:noFill/>
                </a:ln>
                <a:solidFill>
                  <a:srgbClr val="404040"/>
                </a:solidFill>
                <a:effectLst/>
                <a:uLnTx/>
                <a:uFillTx/>
                <a:latin typeface="Calibri"/>
                <a:cs typeface="Calibri"/>
              </a:rPr>
              <a:t>	</a:t>
            </a:r>
            <a:r>
              <a:rPr kumimoji="0" sz="1250" b="1" i="0" u="none" strike="noStrike" kern="0" cap="none" spc="-20" normalizeH="0" baseline="0" noProof="0" dirty="0">
                <a:ln>
                  <a:noFill/>
                </a:ln>
                <a:solidFill>
                  <a:srgbClr val="404040"/>
                </a:solidFill>
                <a:effectLst/>
                <a:uLnTx/>
                <a:uFillTx/>
                <a:latin typeface="Calibri"/>
                <a:cs typeface="Calibri"/>
              </a:rPr>
              <a:t>1.49</a:t>
            </a:r>
            <a:r>
              <a:rPr kumimoji="0" sz="1250" b="1" i="0" u="none" strike="noStrike" kern="0" cap="none" spc="0" normalizeH="0" baseline="0" noProof="0" dirty="0">
                <a:ln>
                  <a:noFill/>
                </a:ln>
                <a:solidFill>
                  <a:srgbClr val="404040"/>
                </a:solidFill>
                <a:effectLst/>
                <a:uLnTx/>
                <a:uFillTx/>
                <a:latin typeface="Calibri"/>
                <a:cs typeface="Calibri"/>
              </a:rPr>
              <a:t>	</a:t>
            </a:r>
            <a:r>
              <a:rPr kumimoji="0" sz="1250" b="1" i="0" u="none" strike="noStrike" kern="0" cap="none" spc="-20" normalizeH="0" baseline="0" noProof="0" dirty="0">
                <a:ln>
                  <a:noFill/>
                </a:ln>
                <a:solidFill>
                  <a:srgbClr val="404040"/>
                </a:solidFill>
                <a:effectLst/>
                <a:uLnTx/>
                <a:uFillTx/>
                <a:latin typeface="Calibri"/>
                <a:cs typeface="Calibri"/>
              </a:rPr>
              <a:t>1.79</a:t>
            </a:r>
            <a:r>
              <a:rPr kumimoji="0" sz="1250" b="1" i="0" u="none" strike="noStrike" kern="0" cap="none" spc="0" normalizeH="0" baseline="0" noProof="0" dirty="0">
                <a:ln>
                  <a:noFill/>
                </a:ln>
                <a:solidFill>
                  <a:srgbClr val="404040"/>
                </a:solidFill>
                <a:effectLst/>
                <a:uLnTx/>
                <a:uFillTx/>
                <a:latin typeface="Calibri"/>
                <a:cs typeface="Calibri"/>
              </a:rPr>
              <a:t>	</a:t>
            </a:r>
            <a:r>
              <a:rPr kumimoji="0" sz="1250" b="1" i="0" u="none" strike="noStrike" kern="0" cap="none" spc="-20" normalizeH="0" baseline="0" noProof="0" dirty="0">
                <a:ln>
                  <a:noFill/>
                </a:ln>
                <a:solidFill>
                  <a:srgbClr val="404040"/>
                </a:solidFill>
                <a:effectLst/>
                <a:uLnTx/>
                <a:uFillTx/>
                <a:latin typeface="Calibri"/>
                <a:cs typeface="Calibri"/>
              </a:rPr>
              <a:t>2.05</a:t>
            </a:r>
            <a:r>
              <a:rPr kumimoji="0" sz="1250" b="1" i="0" u="none" strike="noStrike" kern="0" cap="none" spc="0" normalizeH="0" baseline="0" noProof="0" dirty="0">
                <a:ln>
                  <a:noFill/>
                </a:ln>
                <a:solidFill>
                  <a:srgbClr val="404040"/>
                </a:solidFill>
                <a:effectLst/>
                <a:uLnTx/>
                <a:uFillTx/>
                <a:latin typeface="Calibri"/>
                <a:cs typeface="Calibri"/>
              </a:rPr>
              <a:t>	</a:t>
            </a:r>
            <a:r>
              <a:rPr kumimoji="0" sz="1250" b="1" i="0" u="none" strike="noStrike" kern="0" cap="none" spc="-20" normalizeH="0" baseline="0" noProof="0" dirty="0">
                <a:ln>
                  <a:noFill/>
                </a:ln>
                <a:solidFill>
                  <a:srgbClr val="404040"/>
                </a:solidFill>
                <a:effectLst/>
                <a:uLnTx/>
                <a:uFillTx/>
                <a:latin typeface="Calibri"/>
                <a:cs typeface="Calibri"/>
              </a:rPr>
              <a:t>2.35</a:t>
            </a:r>
            <a:r>
              <a:rPr kumimoji="0" sz="1250" b="1" i="0" u="none" strike="noStrike" kern="0" cap="none" spc="0" normalizeH="0" baseline="0" noProof="0" dirty="0">
                <a:ln>
                  <a:noFill/>
                </a:ln>
                <a:solidFill>
                  <a:srgbClr val="404040"/>
                </a:solidFill>
                <a:effectLst/>
                <a:uLnTx/>
                <a:uFillTx/>
                <a:latin typeface="Calibri"/>
                <a:cs typeface="Calibri"/>
              </a:rPr>
              <a:t>	</a:t>
            </a:r>
            <a:r>
              <a:rPr kumimoji="0" sz="1250" b="1" i="0" u="none" strike="noStrike" kern="0" cap="none" spc="-20" normalizeH="0" baseline="0" noProof="0" dirty="0">
                <a:ln>
                  <a:noFill/>
                </a:ln>
                <a:solidFill>
                  <a:srgbClr val="404040"/>
                </a:solidFill>
                <a:effectLst/>
                <a:uLnTx/>
                <a:uFillTx/>
                <a:latin typeface="Calibri"/>
                <a:cs typeface="Calibri"/>
              </a:rPr>
              <a:t>3.24</a:t>
            </a:r>
            <a:r>
              <a:rPr kumimoji="0" sz="1250" b="1" i="0" u="none" strike="noStrike" kern="0" cap="none" spc="0" normalizeH="0" baseline="0" noProof="0" dirty="0">
                <a:ln>
                  <a:noFill/>
                </a:ln>
                <a:solidFill>
                  <a:srgbClr val="404040"/>
                </a:solidFill>
                <a:effectLst/>
                <a:uLnTx/>
                <a:uFillTx/>
                <a:latin typeface="Calibri"/>
                <a:cs typeface="Calibri"/>
              </a:rPr>
              <a:t>	</a:t>
            </a:r>
            <a:r>
              <a:rPr kumimoji="0" sz="1250" b="1" i="0" u="none" strike="noStrike" kern="0" cap="none" spc="-20" normalizeH="0" baseline="0" noProof="0" dirty="0">
                <a:ln>
                  <a:noFill/>
                </a:ln>
                <a:solidFill>
                  <a:srgbClr val="404040"/>
                </a:solidFill>
                <a:effectLst/>
                <a:uLnTx/>
                <a:uFillTx/>
                <a:latin typeface="Calibri"/>
                <a:cs typeface="Calibri"/>
              </a:rPr>
              <a:t>3.43</a:t>
            </a:r>
            <a:r>
              <a:rPr kumimoji="0" sz="1250" b="1" i="0" u="none" strike="noStrike" kern="0" cap="none" spc="0" normalizeH="0" baseline="0" noProof="0" dirty="0">
                <a:ln>
                  <a:noFill/>
                </a:ln>
                <a:solidFill>
                  <a:srgbClr val="404040"/>
                </a:solidFill>
                <a:effectLst/>
                <a:uLnTx/>
                <a:uFillTx/>
                <a:latin typeface="Calibri"/>
                <a:cs typeface="Calibri"/>
              </a:rPr>
              <a:t>	</a:t>
            </a:r>
            <a:r>
              <a:rPr kumimoji="0" sz="1250" b="1" i="0" u="none" strike="noStrike" kern="0" cap="none" spc="-20" normalizeH="0" baseline="0" noProof="0" dirty="0">
                <a:ln>
                  <a:noFill/>
                </a:ln>
                <a:solidFill>
                  <a:srgbClr val="404040"/>
                </a:solidFill>
                <a:effectLst/>
                <a:uLnTx/>
                <a:uFillTx/>
                <a:latin typeface="Calibri"/>
                <a:cs typeface="Calibri"/>
              </a:rPr>
              <a:t>3.62</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sp>
        <p:nvSpPr>
          <p:cNvPr id="16" name="object 16"/>
          <p:cNvSpPr txBox="1"/>
          <p:nvPr/>
        </p:nvSpPr>
        <p:spPr>
          <a:xfrm>
            <a:off x="8257726" y="5816616"/>
            <a:ext cx="30734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20" normalizeH="0" baseline="0" noProof="0" dirty="0">
                <a:ln>
                  <a:noFill/>
                </a:ln>
                <a:solidFill>
                  <a:srgbClr val="404040"/>
                </a:solidFill>
                <a:effectLst/>
                <a:uLnTx/>
                <a:uFillTx/>
                <a:latin typeface="Calibri"/>
                <a:cs typeface="Calibri"/>
              </a:rPr>
              <a:t>3.82</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sp>
        <p:nvSpPr>
          <p:cNvPr id="17" name="object 17"/>
          <p:cNvSpPr txBox="1"/>
          <p:nvPr/>
        </p:nvSpPr>
        <p:spPr>
          <a:xfrm>
            <a:off x="8993654" y="5816616"/>
            <a:ext cx="30734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20" normalizeH="0" baseline="0" noProof="0" dirty="0">
                <a:ln>
                  <a:noFill/>
                </a:ln>
                <a:solidFill>
                  <a:srgbClr val="404040"/>
                </a:solidFill>
                <a:effectLst/>
                <a:uLnTx/>
                <a:uFillTx/>
                <a:latin typeface="Calibri"/>
                <a:cs typeface="Calibri"/>
              </a:rPr>
              <a:t>3.99</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sp>
        <p:nvSpPr>
          <p:cNvPr id="18" name="object 18"/>
          <p:cNvSpPr txBox="1"/>
          <p:nvPr/>
        </p:nvSpPr>
        <p:spPr>
          <a:xfrm>
            <a:off x="806221" y="5807890"/>
            <a:ext cx="1337945" cy="440055"/>
          </a:xfrm>
          <a:prstGeom prst="rect">
            <a:avLst/>
          </a:prstGeom>
        </p:spPr>
        <p:txBody>
          <a:bodyPr vert="horz" wrap="square" lIns="0" tIns="36195" rIns="0" bIns="0" rtlCol="0">
            <a:spAutoFit/>
          </a:bodyPr>
          <a:lstStyle/>
          <a:p>
            <a:pPr marL="12700" marR="0" lvl="0" indent="0" defTabSz="914400" eaLnBrk="1" fontAlgn="auto" latinLnBrk="0" hangingPunct="1">
              <a:lnSpc>
                <a:spcPct val="100000"/>
              </a:lnSpc>
              <a:spcBef>
                <a:spcPts val="285"/>
              </a:spcBef>
              <a:spcAft>
                <a:spcPts val="0"/>
              </a:spcAft>
              <a:buClrTx/>
              <a:buSzTx/>
              <a:buFontTx/>
              <a:buNone/>
              <a:tabLst/>
              <a:defRPr/>
            </a:pPr>
            <a:r>
              <a:rPr kumimoji="0" sz="1150" b="1" i="0" u="none" strike="noStrike" kern="0" cap="none" spc="0" normalizeH="0" baseline="0" noProof="0" dirty="0">
                <a:ln>
                  <a:noFill/>
                </a:ln>
                <a:solidFill>
                  <a:sysClr val="windowText" lastClr="000000"/>
                </a:solidFill>
                <a:effectLst/>
                <a:uLnTx/>
                <a:uFillTx/>
                <a:latin typeface="Calibri"/>
                <a:cs typeface="Calibri"/>
              </a:rPr>
              <a:t>Debt</a:t>
            </a:r>
            <a:r>
              <a:rPr kumimoji="0" sz="1150" b="1" i="0" u="none" strike="noStrike" kern="0" cap="none" spc="50" normalizeH="0" baseline="0" noProof="0" dirty="0">
                <a:ln>
                  <a:noFill/>
                </a:ln>
                <a:solidFill>
                  <a:sysClr val="windowText" lastClr="000000"/>
                </a:solidFill>
                <a:effectLst/>
                <a:uLnTx/>
                <a:uFillTx/>
                <a:latin typeface="Calibri"/>
                <a:cs typeface="Calibri"/>
              </a:rPr>
              <a:t> </a:t>
            </a:r>
            <a:r>
              <a:rPr kumimoji="0" sz="1150" b="1" i="0" u="none" strike="noStrike" kern="0" cap="none" spc="0" normalizeH="0" baseline="0" noProof="0" dirty="0">
                <a:ln>
                  <a:noFill/>
                </a:ln>
                <a:solidFill>
                  <a:sysClr val="windowText" lastClr="000000"/>
                </a:solidFill>
                <a:effectLst/>
                <a:uLnTx/>
                <a:uFillTx/>
                <a:latin typeface="Calibri"/>
                <a:cs typeface="Calibri"/>
              </a:rPr>
              <a:t>Coverage</a:t>
            </a:r>
            <a:r>
              <a:rPr kumimoji="0" sz="1150" b="1" i="0" u="none" strike="noStrike" kern="0" cap="none" spc="50" normalizeH="0" baseline="0" noProof="0" dirty="0">
                <a:ln>
                  <a:noFill/>
                </a:ln>
                <a:solidFill>
                  <a:sysClr val="windowText" lastClr="000000"/>
                </a:solidFill>
                <a:effectLst/>
                <a:uLnTx/>
                <a:uFillTx/>
                <a:latin typeface="Calibri"/>
                <a:cs typeface="Calibri"/>
              </a:rPr>
              <a:t> </a:t>
            </a:r>
            <a:r>
              <a:rPr kumimoji="0" sz="1150" b="1" i="0" u="none" strike="noStrike" kern="0" cap="none" spc="-10" normalizeH="0" baseline="0" noProof="0" dirty="0">
                <a:ln>
                  <a:noFill/>
                </a:ln>
                <a:solidFill>
                  <a:sysClr val="windowText" lastClr="000000"/>
                </a:solidFill>
                <a:effectLst/>
                <a:uLnTx/>
                <a:uFillTx/>
                <a:latin typeface="Calibri"/>
                <a:cs typeface="Calibri"/>
              </a:rPr>
              <a:t>Ratio:</a:t>
            </a:r>
            <a:endParaRPr kumimoji="0" sz="1150" b="0" i="0" u="none" strike="noStrike" kern="0" cap="none" spc="0" normalizeH="0" baseline="0" noProof="0">
              <a:ln>
                <a:noFill/>
              </a:ln>
              <a:solidFill>
                <a:sysClr val="windowText" lastClr="000000"/>
              </a:solidFill>
              <a:effectLst/>
              <a:uLnTx/>
              <a:uFillTx/>
              <a:latin typeface="Calibri"/>
              <a:cs typeface="Calibri"/>
            </a:endParaRPr>
          </a:p>
          <a:p>
            <a:pPr marL="29209" marR="0" lvl="0" indent="0" defTabSz="914400" eaLnBrk="1" fontAlgn="auto" latinLnBrk="0" hangingPunct="1">
              <a:lnSpc>
                <a:spcPct val="100000"/>
              </a:lnSpc>
              <a:spcBef>
                <a:spcPts val="195"/>
              </a:spcBef>
              <a:spcAft>
                <a:spcPts val="0"/>
              </a:spcAft>
              <a:buClrTx/>
              <a:buSzTx/>
              <a:buFontTx/>
              <a:buNone/>
              <a:tabLst/>
              <a:defRPr/>
            </a:pPr>
            <a:r>
              <a:rPr kumimoji="0" sz="1250" b="1" i="0" u="none" strike="noStrike" kern="0" cap="none" spc="0" normalizeH="0" baseline="0" noProof="0" dirty="0">
                <a:ln>
                  <a:noFill/>
                </a:ln>
                <a:solidFill>
                  <a:sysClr val="windowText" lastClr="000000"/>
                </a:solidFill>
                <a:effectLst/>
                <a:uLnTx/>
                <a:uFillTx/>
                <a:latin typeface="Calibri"/>
                <a:cs typeface="Calibri"/>
              </a:rPr>
              <a:t>Net</a:t>
            </a:r>
            <a:r>
              <a:rPr kumimoji="0" sz="1250" b="1" i="0" u="none" strike="noStrike" kern="0" cap="none" spc="5" normalizeH="0" baseline="0" noProof="0" dirty="0">
                <a:ln>
                  <a:noFill/>
                </a:ln>
                <a:solidFill>
                  <a:sysClr val="windowText" lastClr="000000"/>
                </a:solidFill>
                <a:effectLst/>
                <a:uLnTx/>
                <a:uFillTx/>
                <a:latin typeface="Calibri"/>
                <a:cs typeface="Calibri"/>
              </a:rPr>
              <a:t> </a:t>
            </a:r>
            <a:r>
              <a:rPr kumimoji="0" sz="1250" b="1" i="0" u="none" strike="noStrike" kern="0" cap="none" spc="0" normalizeH="0" baseline="0" noProof="0" dirty="0">
                <a:ln>
                  <a:noFill/>
                </a:ln>
                <a:solidFill>
                  <a:sysClr val="windowText" lastClr="000000"/>
                </a:solidFill>
                <a:effectLst/>
                <a:uLnTx/>
                <a:uFillTx/>
                <a:latin typeface="Calibri"/>
                <a:cs typeface="Calibri"/>
              </a:rPr>
              <a:t>Debt</a:t>
            </a:r>
            <a:r>
              <a:rPr kumimoji="0" sz="1250" b="1" i="0" u="none" strike="noStrike" kern="0" cap="none" spc="10" normalizeH="0" baseline="0" noProof="0" dirty="0">
                <a:ln>
                  <a:noFill/>
                </a:ln>
                <a:solidFill>
                  <a:sysClr val="windowText" lastClr="000000"/>
                </a:solidFill>
                <a:effectLst/>
                <a:uLnTx/>
                <a:uFillTx/>
                <a:latin typeface="Calibri"/>
                <a:cs typeface="Calibri"/>
              </a:rPr>
              <a:t> </a:t>
            </a:r>
            <a:r>
              <a:rPr kumimoji="0" sz="1250" b="1" i="0" u="none" strike="noStrike" kern="0" cap="none" spc="-10" normalizeH="0" baseline="0" noProof="0" dirty="0">
                <a:ln>
                  <a:noFill/>
                </a:ln>
                <a:solidFill>
                  <a:sysClr val="windowText" lastClr="000000"/>
                </a:solidFill>
                <a:effectLst/>
                <a:uLnTx/>
                <a:uFillTx/>
                <a:latin typeface="Calibri"/>
                <a:cs typeface="Calibri"/>
              </a:rPr>
              <a:t>Proceeds:</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sp>
        <p:nvSpPr>
          <p:cNvPr id="19" name="object 19"/>
          <p:cNvSpPr txBox="1"/>
          <p:nvPr/>
        </p:nvSpPr>
        <p:spPr>
          <a:xfrm>
            <a:off x="1433004" y="6226004"/>
            <a:ext cx="6762115" cy="416559"/>
          </a:xfrm>
          <a:prstGeom prst="rect">
            <a:avLst/>
          </a:prstGeom>
        </p:spPr>
        <p:txBody>
          <a:bodyPr vert="horz" wrap="square" lIns="0" tIns="32384" rIns="0" bIns="0" rtlCol="0">
            <a:spAutoFit/>
          </a:bodyPr>
          <a:lstStyle/>
          <a:p>
            <a:pPr marL="12700" marR="0" lvl="0" indent="0" defTabSz="914400" eaLnBrk="1" fontAlgn="auto" latinLnBrk="0" hangingPunct="1">
              <a:lnSpc>
                <a:spcPct val="100000"/>
              </a:lnSpc>
              <a:spcBef>
                <a:spcPts val="254"/>
              </a:spcBef>
              <a:spcAft>
                <a:spcPts val="0"/>
              </a:spcAft>
              <a:buClrTx/>
              <a:buSzTx/>
              <a:buFontTx/>
              <a:buNone/>
              <a:tabLst/>
              <a:defRPr/>
            </a:pPr>
            <a:r>
              <a:rPr kumimoji="0" sz="1150" b="0" i="0" u="none" strike="noStrike" kern="0" cap="none" spc="0" normalizeH="0" baseline="0" noProof="0" dirty="0">
                <a:ln>
                  <a:noFill/>
                </a:ln>
                <a:solidFill>
                  <a:sysClr val="windowText" lastClr="000000"/>
                </a:solidFill>
                <a:effectLst/>
                <a:uLnTx/>
                <a:uFillTx/>
                <a:latin typeface="Calibri"/>
                <a:cs typeface="Calibri"/>
              </a:rPr>
              <a:t>*</a:t>
            </a:r>
            <a:r>
              <a:rPr kumimoji="0" sz="1150" b="0" i="0" u="none" strike="noStrike" kern="0" cap="none" spc="60"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First</a:t>
            </a:r>
            <a:r>
              <a:rPr kumimoji="0" sz="1150" b="0" i="0" u="none" strike="noStrike" kern="0" cap="none" spc="70"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proposed</a:t>
            </a:r>
            <a:r>
              <a:rPr kumimoji="0" sz="1150" b="0" i="0" u="none" strike="noStrike" kern="0" cap="none" spc="7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rate</a:t>
            </a:r>
            <a:r>
              <a:rPr kumimoji="0" sz="1150" b="0" i="0" u="none" strike="noStrike" kern="0" cap="none" spc="5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increases</a:t>
            </a:r>
            <a:r>
              <a:rPr kumimoji="0" sz="1150" b="0" i="0" u="none" strike="noStrike" kern="0" cap="none" spc="40"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to</a:t>
            </a:r>
            <a:r>
              <a:rPr kumimoji="0" sz="1150" b="0" i="0" u="none" strike="noStrike" kern="0" cap="none" spc="7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be</a:t>
            </a:r>
            <a:r>
              <a:rPr kumimoji="0" sz="1150" b="0" i="0" u="none" strike="noStrike" kern="0" cap="none" spc="5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effective</a:t>
            </a:r>
            <a:r>
              <a:rPr kumimoji="0" sz="1150" b="0" i="0" u="none" strike="noStrike" kern="0" cap="none" spc="5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March</a:t>
            </a:r>
            <a:r>
              <a:rPr kumimoji="0" sz="1150" b="0" i="0" u="none" strike="noStrike" kern="0" cap="none" spc="6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1</a:t>
            </a:r>
            <a:r>
              <a:rPr kumimoji="0" sz="1150" b="0" i="0" u="none" strike="noStrike" kern="0" cap="none" spc="4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of</a:t>
            </a:r>
            <a:r>
              <a:rPr kumimoji="0" sz="1150" b="0" i="0" u="none" strike="noStrike" kern="0" cap="none" spc="60"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2025;</a:t>
            </a:r>
            <a:r>
              <a:rPr kumimoji="0" sz="1150" b="0" i="0" u="none" strike="noStrike" kern="0" cap="none" spc="5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subsequent</a:t>
            </a:r>
            <a:r>
              <a:rPr kumimoji="0" sz="1150" b="0" i="0" u="none" strike="noStrike" kern="0" cap="none" spc="70"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rate</a:t>
            </a:r>
            <a:r>
              <a:rPr kumimoji="0" sz="1150" b="0" i="0" u="none" strike="noStrike" kern="0" cap="none" spc="5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increase</a:t>
            </a:r>
            <a:r>
              <a:rPr kumimoji="0" sz="1150" b="0" i="0" u="none" strike="noStrike" kern="0" cap="none" spc="5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will</a:t>
            </a:r>
            <a:r>
              <a:rPr kumimoji="0" sz="1150" b="0" i="0" u="none" strike="noStrike" kern="0" cap="none" spc="5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be</a:t>
            </a:r>
            <a:r>
              <a:rPr kumimoji="0" sz="1150" b="0" i="0" u="none" strike="noStrike" kern="0" cap="none" spc="5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on</a:t>
            </a:r>
            <a:r>
              <a:rPr kumimoji="0" sz="1150" b="0" i="0" u="none" strike="noStrike" kern="0" cap="none" spc="7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January</a:t>
            </a:r>
            <a:r>
              <a:rPr kumimoji="0" sz="1150" b="0" i="0" u="none" strike="noStrike" kern="0" cap="none" spc="65" normalizeH="0" baseline="0" noProof="0" dirty="0">
                <a:ln>
                  <a:noFill/>
                </a:ln>
                <a:solidFill>
                  <a:sysClr val="windowText" lastClr="000000"/>
                </a:solidFill>
                <a:effectLst/>
                <a:uLnTx/>
                <a:uFillTx/>
                <a:latin typeface="Calibri"/>
                <a:cs typeface="Calibri"/>
              </a:rPr>
              <a:t> </a:t>
            </a:r>
            <a:r>
              <a:rPr kumimoji="0" sz="1150" b="0" i="0" u="none" strike="noStrike" kern="0" cap="none" spc="-25" normalizeH="0" baseline="0" noProof="0" dirty="0">
                <a:ln>
                  <a:noFill/>
                </a:ln>
                <a:solidFill>
                  <a:sysClr val="windowText" lastClr="000000"/>
                </a:solidFill>
                <a:effectLst/>
                <a:uLnTx/>
                <a:uFillTx/>
                <a:latin typeface="Calibri"/>
                <a:cs typeface="Calibri"/>
              </a:rPr>
              <a:t>1.</a:t>
            </a:r>
            <a:endParaRPr kumimoji="0" sz="115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160"/>
              </a:spcBef>
              <a:spcAft>
                <a:spcPts val="0"/>
              </a:spcAft>
              <a:buClrTx/>
              <a:buSzTx/>
              <a:buFontTx/>
              <a:buNone/>
              <a:tabLst/>
              <a:defRPr/>
            </a:pPr>
            <a:r>
              <a:rPr kumimoji="0" sz="1150" b="0" i="0" u="none" strike="noStrike" kern="0" cap="none" spc="0" normalizeH="0" baseline="0" noProof="0" dirty="0">
                <a:ln>
                  <a:noFill/>
                </a:ln>
                <a:solidFill>
                  <a:sysClr val="windowText" lastClr="000000"/>
                </a:solidFill>
                <a:effectLst/>
                <a:uLnTx/>
                <a:uFillTx/>
                <a:latin typeface="Calibri"/>
                <a:cs typeface="Calibri"/>
              </a:rPr>
              <a:t>**</a:t>
            </a:r>
            <a:r>
              <a:rPr kumimoji="0" sz="1150" b="0" i="0" u="none" strike="noStrike" kern="0" cap="none" spc="110"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Replaces</a:t>
            </a:r>
            <a:r>
              <a:rPr kumimoji="0" sz="1150" b="0" i="0" u="none" strike="noStrike" kern="0" cap="none" spc="9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previously</a:t>
            </a:r>
            <a:r>
              <a:rPr kumimoji="0" sz="1150" b="0" i="0" u="none" strike="noStrike" kern="0" cap="none" spc="12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approved</a:t>
            </a:r>
            <a:r>
              <a:rPr kumimoji="0" sz="1150" b="0" i="0" u="none" strike="noStrike" kern="0" cap="none" spc="130"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rate</a:t>
            </a:r>
            <a:r>
              <a:rPr kumimoji="0" sz="1150" b="0" i="0" u="none" strike="noStrike" kern="0" cap="none" spc="110"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increase</a:t>
            </a:r>
            <a:r>
              <a:rPr kumimoji="0" sz="1150" b="0" i="0" u="none" strike="noStrike" kern="0" cap="none" spc="110"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of</a:t>
            </a:r>
            <a:r>
              <a:rPr kumimoji="0" sz="1150" b="0" i="0" u="none" strike="noStrike" kern="0" cap="none" spc="120"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8%</a:t>
            </a:r>
            <a:r>
              <a:rPr kumimoji="0" sz="1150" b="0" i="0" u="none" strike="noStrike" kern="0" cap="none" spc="13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on</a:t>
            </a:r>
            <a:r>
              <a:rPr kumimoji="0" sz="1150" b="0" i="0" u="none" strike="noStrike" kern="0" cap="none" spc="130"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January</a:t>
            </a:r>
            <a:r>
              <a:rPr kumimoji="0" sz="1150" b="0" i="0" u="none" strike="noStrike" kern="0" cap="none" spc="125" normalizeH="0" baseline="0" noProof="0" dirty="0">
                <a:ln>
                  <a:noFill/>
                </a:ln>
                <a:solidFill>
                  <a:sysClr val="windowText" lastClr="000000"/>
                </a:solidFill>
                <a:effectLst/>
                <a:uLnTx/>
                <a:uFillTx/>
                <a:latin typeface="Calibri"/>
                <a:cs typeface="Calibri"/>
              </a:rPr>
              <a:t> </a:t>
            </a:r>
            <a:r>
              <a:rPr kumimoji="0" sz="1150" b="0" i="0" u="none" strike="noStrike" kern="0" cap="none" spc="0" normalizeH="0" baseline="0" noProof="0" dirty="0">
                <a:ln>
                  <a:noFill/>
                </a:ln>
                <a:solidFill>
                  <a:sysClr val="windowText" lastClr="000000"/>
                </a:solidFill>
                <a:effectLst/>
                <a:uLnTx/>
                <a:uFillTx/>
                <a:latin typeface="Calibri"/>
                <a:cs typeface="Calibri"/>
              </a:rPr>
              <a:t>1,</a:t>
            </a:r>
            <a:r>
              <a:rPr kumimoji="0" sz="1150" b="0" i="0" u="none" strike="noStrike" kern="0" cap="none" spc="80" normalizeH="0" baseline="0" noProof="0" dirty="0">
                <a:ln>
                  <a:noFill/>
                </a:ln>
                <a:solidFill>
                  <a:sysClr val="windowText" lastClr="000000"/>
                </a:solidFill>
                <a:effectLst/>
                <a:uLnTx/>
                <a:uFillTx/>
                <a:latin typeface="Calibri"/>
                <a:cs typeface="Calibri"/>
              </a:rPr>
              <a:t> </a:t>
            </a:r>
            <a:r>
              <a:rPr kumimoji="0" sz="1150" b="0" i="0" u="none" strike="noStrike" kern="0" cap="none" spc="-10" normalizeH="0" baseline="0" noProof="0" dirty="0">
                <a:ln>
                  <a:noFill/>
                </a:ln>
                <a:solidFill>
                  <a:sysClr val="windowText" lastClr="000000"/>
                </a:solidFill>
                <a:effectLst/>
                <a:uLnTx/>
                <a:uFillTx/>
                <a:latin typeface="Calibri"/>
                <a:cs typeface="Calibri"/>
              </a:rPr>
              <a:t>2025.</a:t>
            </a:r>
            <a:endParaRPr kumimoji="0" sz="1150" b="0" i="0" u="none" strike="noStrike" kern="0" cap="none" spc="0" normalizeH="0" baseline="0" noProof="0">
              <a:ln>
                <a:noFill/>
              </a:ln>
              <a:solidFill>
                <a:sysClr val="windowText" lastClr="000000"/>
              </a:solidFill>
              <a:effectLst/>
              <a:uLnTx/>
              <a:uFillTx/>
              <a:latin typeface="Calibri"/>
              <a:cs typeface="Calibri"/>
            </a:endParaRPr>
          </a:p>
        </p:txBody>
      </p:sp>
      <p:graphicFrame>
        <p:nvGraphicFramePr>
          <p:cNvPr id="20" name="object 20"/>
          <p:cNvGraphicFramePr>
            <a:graphicFrameLocks noGrp="1"/>
          </p:cNvGraphicFramePr>
          <p:nvPr/>
        </p:nvGraphicFramePr>
        <p:xfrm>
          <a:off x="2152973" y="5340535"/>
          <a:ext cx="7364090" cy="482600"/>
        </p:xfrm>
        <a:graphic>
          <a:graphicData uri="http://schemas.openxmlformats.org/drawingml/2006/table">
            <a:tbl>
              <a:tblPr firstRow="1" bandRow="1">
                <a:tableStyleId>{2D5ABB26-0587-4C30-8999-92F81FD0307C}</a:tableStyleId>
              </a:tblPr>
              <a:tblGrid>
                <a:gridCol w="836294">
                  <a:extLst>
                    <a:ext uri="{9D8B030D-6E8A-4147-A177-3AD203B41FA5}">
                      <a16:colId xmlns:a16="http://schemas.microsoft.com/office/drawing/2014/main" val="20000"/>
                    </a:ext>
                  </a:extLst>
                </a:gridCol>
                <a:gridCol w="573405">
                  <a:extLst>
                    <a:ext uri="{9D8B030D-6E8A-4147-A177-3AD203B41FA5}">
                      <a16:colId xmlns:a16="http://schemas.microsoft.com/office/drawing/2014/main" val="20001"/>
                    </a:ext>
                  </a:extLst>
                </a:gridCol>
                <a:gridCol w="880744">
                  <a:extLst>
                    <a:ext uri="{9D8B030D-6E8A-4147-A177-3AD203B41FA5}">
                      <a16:colId xmlns:a16="http://schemas.microsoft.com/office/drawing/2014/main" val="20002"/>
                    </a:ext>
                  </a:extLst>
                </a:gridCol>
                <a:gridCol w="654050">
                  <a:extLst>
                    <a:ext uri="{9D8B030D-6E8A-4147-A177-3AD203B41FA5}">
                      <a16:colId xmlns:a16="http://schemas.microsoft.com/office/drawing/2014/main" val="20003"/>
                    </a:ext>
                  </a:extLst>
                </a:gridCol>
                <a:gridCol w="735965">
                  <a:extLst>
                    <a:ext uri="{9D8B030D-6E8A-4147-A177-3AD203B41FA5}">
                      <a16:colId xmlns:a16="http://schemas.microsoft.com/office/drawing/2014/main" val="20004"/>
                    </a:ext>
                  </a:extLst>
                </a:gridCol>
                <a:gridCol w="736600">
                  <a:extLst>
                    <a:ext uri="{9D8B030D-6E8A-4147-A177-3AD203B41FA5}">
                      <a16:colId xmlns:a16="http://schemas.microsoft.com/office/drawing/2014/main" val="20005"/>
                    </a:ext>
                  </a:extLst>
                </a:gridCol>
                <a:gridCol w="650875">
                  <a:extLst>
                    <a:ext uri="{9D8B030D-6E8A-4147-A177-3AD203B41FA5}">
                      <a16:colId xmlns:a16="http://schemas.microsoft.com/office/drawing/2014/main" val="20006"/>
                    </a:ext>
                  </a:extLst>
                </a:gridCol>
                <a:gridCol w="907414">
                  <a:extLst>
                    <a:ext uri="{9D8B030D-6E8A-4147-A177-3AD203B41FA5}">
                      <a16:colId xmlns:a16="http://schemas.microsoft.com/office/drawing/2014/main" val="20007"/>
                    </a:ext>
                  </a:extLst>
                </a:gridCol>
                <a:gridCol w="651509">
                  <a:extLst>
                    <a:ext uri="{9D8B030D-6E8A-4147-A177-3AD203B41FA5}">
                      <a16:colId xmlns:a16="http://schemas.microsoft.com/office/drawing/2014/main" val="20008"/>
                    </a:ext>
                  </a:extLst>
                </a:gridCol>
                <a:gridCol w="737234">
                  <a:extLst>
                    <a:ext uri="{9D8B030D-6E8A-4147-A177-3AD203B41FA5}">
                      <a16:colId xmlns:a16="http://schemas.microsoft.com/office/drawing/2014/main" val="20009"/>
                    </a:ext>
                  </a:extLst>
                </a:gridCol>
              </a:tblGrid>
              <a:tr h="482600">
                <a:tc>
                  <a:txBody>
                    <a:bodyPr/>
                    <a:lstStyle/>
                    <a:p>
                      <a:pPr>
                        <a:lnSpc>
                          <a:spcPct val="100000"/>
                        </a:lnSpc>
                        <a:spcBef>
                          <a:spcPts val="180"/>
                        </a:spcBef>
                      </a:pPr>
                      <a:endParaRPr sz="1250">
                        <a:latin typeface="Times New Roman"/>
                        <a:cs typeface="Times New Roman"/>
                      </a:endParaRPr>
                    </a:p>
                    <a:p>
                      <a:pPr marL="168910">
                        <a:lnSpc>
                          <a:spcPts val="2085"/>
                        </a:lnSpc>
                      </a:pPr>
                      <a:r>
                        <a:rPr sz="1250" b="1" spc="-10" dirty="0">
                          <a:solidFill>
                            <a:srgbClr val="404040"/>
                          </a:solidFill>
                          <a:latin typeface="Calibri"/>
                          <a:cs typeface="Calibri"/>
                        </a:rPr>
                        <a:t>12.0%</a:t>
                      </a:r>
                      <a:r>
                        <a:rPr sz="2700" spc="-15" baseline="7716" dirty="0">
                          <a:latin typeface="Century Gothic"/>
                          <a:cs typeface="Century Gothic"/>
                        </a:rPr>
                        <a:t>**</a:t>
                      </a:r>
                      <a:endParaRPr sz="2700" baseline="7716">
                        <a:latin typeface="Century Gothic"/>
                        <a:cs typeface="Century Gothic"/>
                      </a:endParaRPr>
                    </a:p>
                  </a:txBody>
                  <a:tcPr marL="0" marR="0" marT="22860"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a:lnSpc>
                          <a:spcPct val="100000"/>
                        </a:lnSpc>
                        <a:spcBef>
                          <a:spcPts val="730"/>
                        </a:spcBef>
                      </a:pPr>
                      <a:endParaRPr sz="1250">
                        <a:latin typeface="Times New Roman"/>
                        <a:cs typeface="Times New Roman"/>
                      </a:endParaRPr>
                    </a:p>
                    <a:p>
                      <a:pPr marL="68580">
                        <a:lnSpc>
                          <a:spcPct val="100000"/>
                        </a:lnSpc>
                      </a:pPr>
                      <a:r>
                        <a:rPr sz="1250" b="1" spc="-10" dirty="0">
                          <a:solidFill>
                            <a:srgbClr val="404040"/>
                          </a:solidFill>
                          <a:latin typeface="Calibri"/>
                          <a:cs typeface="Calibri"/>
                        </a:rPr>
                        <a:t>10.0%</a:t>
                      </a:r>
                      <a:endParaRPr sz="1250">
                        <a:latin typeface="Calibri"/>
                        <a:cs typeface="Calibri"/>
                      </a:endParaRPr>
                    </a:p>
                  </a:txBody>
                  <a:tcPr marL="0" marR="0" marT="92710" marB="0">
                    <a:lnT w="6350">
                      <a:solidFill>
                        <a:srgbClr val="000000"/>
                      </a:solidFill>
                      <a:prstDash val="solid"/>
                    </a:lnT>
                    <a:lnB w="6350">
                      <a:solidFill>
                        <a:srgbClr val="000000"/>
                      </a:solidFill>
                      <a:prstDash val="solid"/>
                    </a:lnB>
                  </a:tcPr>
                </a:tc>
                <a:tc>
                  <a:txBody>
                    <a:bodyPr/>
                    <a:lstStyle/>
                    <a:p>
                      <a:pPr marR="13335" algn="ctr">
                        <a:lnSpc>
                          <a:spcPct val="100000"/>
                        </a:lnSpc>
                        <a:spcBef>
                          <a:spcPts val="265"/>
                        </a:spcBef>
                      </a:pPr>
                      <a:r>
                        <a:rPr sz="1250" spc="-10" dirty="0">
                          <a:latin typeface="Tahoma"/>
                          <a:cs typeface="Tahoma"/>
                        </a:rPr>
                        <a:t>Proposed</a:t>
                      </a:r>
                      <a:endParaRPr sz="1250">
                        <a:latin typeface="Tahoma"/>
                        <a:cs typeface="Tahoma"/>
                      </a:endParaRPr>
                    </a:p>
                    <a:p>
                      <a:pPr marR="12065" algn="ctr">
                        <a:lnSpc>
                          <a:spcPct val="100000"/>
                        </a:lnSpc>
                        <a:spcBef>
                          <a:spcPts val="400"/>
                        </a:spcBef>
                      </a:pPr>
                      <a:r>
                        <a:rPr sz="1250" b="1" spc="-20" dirty="0">
                          <a:solidFill>
                            <a:srgbClr val="404040"/>
                          </a:solidFill>
                          <a:latin typeface="Calibri"/>
                          <a:cs typeface="Calibri"/>
                        </a:rPr>
                        <a:t>8.0%</a:t>
                      </a:r>
                      <a:endParaRPr sz="1250">
                        <a:latin typeface="Calibri"/>
                        <a:cs typeface="Calibri"/>
                      </a:endParaRPr>
                    </a:p>
                  </a:txBody>
                  <a:tcPr marL="0" marR="0" marT="33655" marB="0">
                    <a:lnT w="6350">
                      <a:solidFill>
                        <a:srgbClr val="000000"/>
                      </a:solidFill>
                      <a:prstDash val="solid"/>
                    </a:lnT>
                    <a:lnB w="6350">
                      <a:solidFill>
                        <a:srgbClr val="000000"/>
                      </a:solidFill>
                      <a:prstDash val="solid"/>
                    </a:lnB>
                  </a:tcPr>
                </a:tc>
                <a:tc>
                  <a:txBody>
                    <a:bodyPr/>
                    <a:lstStyle/>
                    <a:p>
                      <a:pPr>
                        <a:lnSpc>
                          <a:spcPct val="100000"/>
                        </a:lnSpc>
                        <a:spcBef>
                          <a:spcPts val="730"/>
                        </a:spcBef>
                      </a:pPr>
                      <a:endParaRPr sz="1250">
                        <a:latin typeface="Times New Roman"/>
                        <a:cs typeface="Times New Roman"/>
                      </a:endParaRPr>
                    </a:p>
                    <a:p>
                      <a:pPr marL="126364">
                        <a:lnSpc>
                          <a:spcPct val="100000"/>
                        </a:lnSpc>
                      </a:pPr>
                      <a:r>
                        <a:rPr sz="1250" b="1" spc="-20" dirty="0">
                          <a:solidFill>
                            <a:srgbClr val="404040"/>
                          </a:solidFill>
                          <a:latin typeface="Calibri"/>
                          <a:cs typeface="Calibri"/>
                        </a:rPr>
                        <a:t>8.0%</a:t>
                      </a:r>
                      <a:endParaRPr sz="1250">
                        <a:latin typeface="Calibri"/>
                        <a:cs typeface="Calibri"/>
                      </a:endParaRPr>
                    </a:p>
                  </a:txBody>
                  <a:tcPr marL="0" marR="0" marT="92710" marB="0">
                    <a:lnT w="6350">
                      <a:solidFill>
                        <a:srgbClr val="000000"/>
                      </a:solidFill>
                      <a:prstDash val="solid"/>
                    </a:lnT>
                    <a:lnB w="6350">
                      <a:solidFill>
                        <a:srgbClr val="000000"/>
                      </a:solidFill>
                      <a:prstDash val="solid"/>
                    </a:lnB>
                  </a:tcPr>
                </a:tc>
                <a:tc>
                  <a:txBody>
                    <a:bodyPr/>
                    <a:lstStyle/>
                    <a:p>
                      <a:pPr>
                        <a:lnSpc>
                          <a:spcPct val="100000"/>
                        </a:lnSpc>
                        <a:spcBef>
                          <a:spcPts val="730"/>
                        </a:spcBef>
                      </a:pPr>
                      <a:endParaRPr sz="1250">
                        <a:latin typeface="Times New Roman"/>
                        <a:cs typeface="Times New Roman"/>
                      </a:endParaRPr>
                    </a:p>
                    <a:p>
                      <a:pPr marL="208279">
                        <a:lnSpc>
                          <a:spcPct val="100000"/>
                        </a:lnSpc>
                      </a:pPr>
                      <a:r>
                        <a:rPr sz="1250" b="1" spc="-20" dirty="0">
                          <a:solidFill>
                            <a:srgbClr val="404040"/>
                          </a:solidFill>
                          <a:latin typeface="Calibri"/>
                          <a:cs typeface="Calibri"/>
                        </a:rPr>
                        <a:t>8.0%</a:t>
                      </a:r>
                      <a:endParaRPr sz="1250">
                        <a:latin typeface="Calibri"/>
                        <a:cs typeface="Calibri"/>
                      </a:endParaRPr>
                    </a:p>
                  </a:txBody>
                  <a:tcPr marL="0" marR="0" marT="92710" marB="0">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730"/>
                        </a:spcBef>
                      </a:pPr>
                      <a:endParaRPr sz="1250">
                        <a:latin typeface="Times New Roman"/>
                        <a:cs typeface="Times New Roman"/>
                      </a:endParaRPr>
                    </a:p>
                    <a:p>
                      <a:pPr marL="208279">
                        <a:lnSpc>
                          <a:spcPct val="100000"/>
                        </a:lnSpc>
                      </a:pPr>
                      <a:r>
                        <a:rPr sz="1250" b="1" spc="-20" dirty="0">
                          <a:solidFill>
                            <a:srgbClr val="404040"/>
                          </a:solidFill>
                          <a:latin typeface="Calibri"/>
                          <a:cs typeface="Calibri"/>
                        </a:rPr>
                        <a:t>4.0%</a:t>
                      </a:r>
                      <a:endParaRPr sz="1250">
                        <a:latin typeface="Calibri"/>
                        <a:cs typeface="Calibri"/>
                      </a:endParaRPr>
                    </a:p>
                  </a:txBody>
                  <a:tcPr marL="0" marR="0" marT="92710" marB="0">
                    <a:lnL w="6350">
                      <a:solidFill>
                        <a:srgbClr val="000000"/>
                      </a:solidFill>
                      <a:prstDash val="solid"/>
                    </a:lnL>
                    <a:lnT w="6350">
                      <a:solidFill>
                        <a:srgbClr val="000000"/>
                      </a:solidFill>
                      <a:prstDash val="solid"/>
                    </a:lnT>
                    <a:lnB w="6350">
                      <a:solidFill>
                        <a:srgbClr val="000000"/>
                      </a:solidFill>
                      <a:prstDash val="solid"/>
                    </a:lnB>
                  </a:tcPr>
                </a:tc>
                <a:tc>
                  <a:txBody>
                    <a:bodyPr/>
                    <a:lstStyle/>
                    <a:p>
                      <a:pPr>
                        <a:lnSpc>
                          <a:spcPct val="100000"/>
                        </a:lnSpc>
                        <a:spcBef>
                          <a:spcPts val="730"/>
                        </a:spcBef>
                      </a:pPr>
                      <a:endParaRPr sz="1250">
                        <a:latin typeface="Times New Roman"/>
                        <a:cs typeface="Times New Roman"/>
                      </a:endParaRPr>
                    </a:p>
                    <a:p>
                      <a:pPr marL="208279">
                        <a:lnSpc>
                          <a:spcPct val="100000"/>
                        </a:lnSpc>
                      </a:pPr>
                      <a:r>
                        <a:rPr sz="1250" b="1" spc="-20" dirty="0">
                          <a:solidFill>
                            <a:srgbClr val="404040"/>
                          </a:solidFill>
                          <a:latin typeface="Calibri"/>
                          <a:cs typeface="Calibri"/>
                        </a:rPr>
                        <a:t>4.0%</a:t>
                      </a:r>
                      <a:endParaRPr sz="1250">
                        <a:latin typeface="Calibri"/>
                        <a:cs typeface="Calibri"/>
                      </a:endParaRPr>
                    </a:p>
                  </a:txBody>
                  <a:tcPr marL="0" marR="0" marT="92710" marB="0">
                    <a:lnT w="6350">
                      <a:solidFill>
                        <a:srgbClr val="000000"/>
                      </a:solidFill>
                      <a:prstDash val="solid"/>
                    </a:lnT>
                    <a:lnB w="6350">
                      <a:solidFill>
                        <a:srgbClr val="000000"/>
                      </a:solidFill>
                      <a:prstDash val="solid"/>
                    </a:lnB>
                  </a:tcPr>
                </a:tc>
                <a:tc>
                  <a:txBody>
                    <a:bodyPr/>
                    <a:lstStyle/>
                    <a:p>
                      <a:pPr marL="2540" algn="ctr">
                        <a:lnSpc>
                          <a:spcPct val="100000"/>
                        </a:lnSpc>
                        <a:spcBef>
                          <a:spcPts val="265"/>
                        </a:spcBef>
                      </a:pPr>
                      <a:r>
                        <a:rPr sz="1250" spc="-10" dirty="0">
                          <a:latin typeface="Tahoma"/>
                          <a:cs typeface="Tahoma"/>
                        </a:rPr>
                        <a:t>Projected</a:t>
                      </a:r>
                      <a:endParaRPr sz="1250">
                        <a:latin typeface="Tahoma"/>
                        <a:cs typeface="Tahoma"/>
                      </a:endParaRPr>
                    </a:p>
                    <a:p>
                      <a:pPr algn="ctr">
                        <a:lnSpc>
                          <a:spcPct val="100000"/>
                        </a:lnSpc>
                        <a:spcBef>
                          <a:spcPts val="400"/>
                        </a:spcBef>
                      </a:pPr>
                      <a:r>
                        <a:rPr sz="1250" b="1" spc="-20" dirty="0">
                          <a:solidFill>
                            <a:srgbClr val="404040"/>
                          </a:solidFill>
                          <a:latin typeface="Calibri"/>
                          <a:cs typeface="Calibri"/>
                        </a:rPr>
                        <a:t>4.0%</a:t>
                      </a:r>
                      <a:endParaRPr sz="1250">
                        <a:latin typeface="Calibri"/>
                        <a:cs typeface="Calibri"/>
                      </a:endParaRPr>
                    </a:p>
                  </a:txBody>
                  <a:tcPr marL="0" marR="0" marT="33655" marB="0">
                    <a:lnT w="6350">
                      <a:solidFill>
                        <a:srgbClr val="000000"/>
                      </a:solidFill>
                      <a:prstDash val="solid"/>
                    </a:lnT>
                    <a:lnB w="6350">
                      <a:solidFill>
                        <a:srgbClr val="000000"/>
                      </a:solidFill>
                      <a:prstDash val="solid"/>
                    </a:lnB>
                  </a:tcPr>
                </a:tc>
                <a:tc>
                  <a:txBody>
                    <a:bodyPr/>
                    <a:lstStyle/>
                    <a:p>
                      <a:pPr>
                        <a:lnSpc>
                          <a:spcPct val="100000"/>
                        </a:lnSpc>
                        <a:spcBef>
                          <a:spcPts val="730"/>
                        </a:spcBef>
                      </a:pPr>
                      <a:endParaRPr sz="1250">
                        <a:latin typeface="Times New Roman"/>
                        <a:cs typeface="Times New Roman"/>
                      </a:endParaRPr>
                    </a:p>
                    <a:p>
                      <a:pPr marL="123189">
                        <a:lnSpc>
                          <a:spcPct val="100000"/>
                        </a:lnSpc>
                      </a:pPr>
                      <a:r>
                        <a:rPr sz="1250" b="1" spc="-20" dirty="0">
                          <a:solidFill>
                            <a:srgbClr val="404040"/>
                          </a:solidFill>
                          <a:latin typeface="Calibri"/>
                          <a:cs typeface="Calibri"/>
                        </a:rPr>
                        <a:t>4.0%</a:t>
                      </a:r>
                      <a:endParaRPr sz="1250">
                        <a:latin typeface="Calibri"/>
                        <a:cs typeface="Calibri"/>
                      </a:endParaRPr>
                    </a:p>
                  </a:txBody>
                  <a:tcPr marL="0" marR="0" marT="92710" marB="0">
                    <a:lnT w="6350">
                      <a:solidFill>
                        <a:srgbClr val="000000"/>
                      </a:solidFill>
                      <a:prstDash val="solid"/>
                    </a:lnT>
                    <a:lnB w="6350">
                      <a:solidFill>
                        <a:srgbClr val="000000"/>
                      </a:solidFill>
                      <a:prstDash val="solid"/>
                    </a:lnB>
                  </a:tcPr>
                </a:tc>
                <a:tc>
                  <a:txBody>
                    <a:bodyPr/>
                    <a:lstStyle/>
                    <a:p>
                      <a:pPr>
                        <a:lnSpc>
                          <a:spcPct val="100000"/>
                        </a:lnSpc>
                        <a:spcBef>
                          <a:spcPts val="730"/>
                        </a:spcBef>
                      </a:pPr>
                      <a:endParaRPr sz="1250">
                        <a:latin typeface="Times New Roman"/>
                        <a:cs typeface="Times New Roman"/>
                      </a:endParaRPr>
                    </a:p>
                    <a:p>
                      <a:pPr marL="208279">
                        <a:lnSpc>
                          <a:spcPct val="100000"/>
                        </a:lnSpc>
                      </a:pPr>
                      <a:r>
                        <a:rPr sz="1250" b="1" spc="-20" dirty="0">
                          <a:solidFill>
                            <a:srgbClr val="404040"/>
                          </a:solidFill>
                          <a:latin typeface="Calibri"/>
                          <a:cs typeface="Calibri"/>
                        </a:rPr>
                        <a:t>4.0%</a:t>
                      </a:r>
                      <a:endParaRPr sz="1250">
                        <a:latin typeface="Calibri"/>
                        <a:cs typeface="Calibri"/>
                      </a:endParaRPr>
                    </a:p>
                  </a:txBody>
                  <a:tcPr marL="0" marR="0" marT="92710" marB="0">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bl>
          </a:graphicData>
        </a:graphic>
      </p:graphicFrame>
      <p:sp>
        <p:nvSpPr>
          <p:cNvPr id="21" name="object 21"/>
          <p:cNvSpPr txBox="1"/>
          <p:nvPr/>
        </p:nvSpPr>
        <p:spPr>
          <a:xfrm>
            <a:off x="552834" y="5536310"/>
            <a:ext cx="15881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50" b="1" i="0" u="none" strike="noStrike" kern="0" cap="none" spc="0" normalizeH="0" baseline="0" noProof="0" dirty="0">
                <a:ln>
                  <a:noFill/>
                </a:ln>
                <a:solidFill>
                  <a:srgbClr val="404040"/>
                </a:solidFill>
                <a:effectLst/>
                <a:uLnTx/>
                <a:uFillTx/>
                <a:latin typeface="Calibri"/>
                <a:cs typeface="Calibri"/>
              </a:rPr>
              <a:t>Rate</a:t>
            </a:r>
            <a:r>
              <a:rPr kumimoji="0" sz="1250" b="1" i="0" u="none" strike="noStrike" kern="0" cap="none" spc="20" normalizeH="0" baseline="0" noProof="0" dirty="0">
                <a:ln>
                  <a:noFill/>
                </a:ln>
                <a:solidFill>
                  <a:srgbClr val="404040"/>
                </a:solidFill>
                <a:effectLst/>
                <a:uLnTx/>
                <a:uFillTx/>
                <a:latin typeface="Calibri"/>
                <a:cs typeface="Calibri"/>
              </a:rPr>
              <a:t> </a:t>
            </a:r>
            <a:r>
              <a:rPr kumimoji="0" sz="1250" b="1" i="0" u="none" strike="noStrike" kern="0" cap="none" spc="0" normalizeH="0" baseline="0" noProof="0" dirty="0">
                <a:ln>
                  <a:noFill/>
                </a:ln>
                <a:solidFill>
                  <a:srgbClr val="404040"/>
                </a:solidFill>
                <a:effectLst/>
                <a:uLnTx/>
                <a:uFillTx/>
                <a:latin typeface="Calibri"/>
                <a:cs typeface="Calibri"/>
              </a:rPr>
              <a:t>Revenue</a:t>
            </a:r>
            <a:r>
              <a:rPr kumimoji="0" sz="1250" b="1" i="0" u="none" strike="noStrike" kern="0" cap="none" spc="25" normalizeH="0" baseline="0" noProof="0" dirty="0">
                <a:ln>
                  <a:noFill/>
                </a:ln>
                <a:solidFill>
                  <a:srgbClr val="404040"/>
                </a:solidFill>
                <a:effectLst/>
                <a:uLnTx/>
                <a:uFillTx/>
                <a:latin typeface="Calibri"/>
                <a:cs typeface="Calibri"/>
              </a:rPr>
              <a:t> </a:t>
            </a:r>
            <a:r>
              <a:rPr kumimoji="0" sz="1250" b="1" i="0" u="none" strike="noStrike" kern="0" cap="none" spc="-15" normalizeH="0" baseline="0" noProof="0" dirty="0">
                <a:ln>
                  <a:noFill/>
                </a:ln>
                <a:solidFill>
                  <a:srgbClr val="404040"/>
                </a:solidFill>
                <a:effectLst/>
                <a:uLnTx/>
                <a:uFillTx/>
                <a:latin typeface="Calibri"/>
                <a:cs typeface="Calibri"/>
              </a:rPr>
              <a:t>I</a:t>
            </a:r>
            <a:r>
              <a:rPr kumimoji="0" sz="1250" b="1" i="0" u="none" strike="noStrike" kern="0" cap="none" spc="5" normalizeH="0" baseline="0" noProof="0" dirty="0">
                <a:ln>
                  <a:noFill/>
                </a:ln>
                <a:solidFill>
                  <a:srgbClr val="404040"/>
                </a:solidFill>
                <a:effectLst/>
                <a:uLnTx/>
                <a:uFillTx/>
                <a:latin typeface="Calibri"/>
                <a:cs typeface="Calibri"/>
              </a:rPr>
              <a:t>n</a:t>
            </a:r>
            <a:r>
              <a:rPr kumimoji="0" sz="1250" b="1" i="0" u="none" strike="noStrike" kern="0" cap="none" spc="20" normalizeH="0" baseline="0" noProof="0" dirty="0">
                <a:ln>
                  <a:noFill/>
                </a:ln>
                <a:solidFill>
                  <a:srgbClr val="404040"/>
                </a:solidFill>
                <a:effectLst/>
                <a:uLnTx/>
                <a:uFillTx/>
                <a:latin typeface="Calibri"/>
                <a:cs typeface="Calibri"/>
              </a:rPr>
              <a:t>c</a:t>
            </a:r>
            <a:r>
              <a:rPr kumimoji="0" sz="1250" b="1" i="0" u="none" strike="noStrike" kern="0" cap="none" spc="10" normalizeH="0" baseline="0" noProof="0" dirty="0">
                <a:ln>
                  <a:noFill/>
                </a:ln>
                <a:solidFill>
                  <a:srgbClr val="404040"/>
                </a:solidFill>
                <a:effectLst/>
                <a:uLnTx/>
                <a:uFillTx/>
                <a:latin typeface="Calibri"/>
                <a:cs typeface="Calibri"/>
              </a:rPr>
              <a:t>r</a:t>
            </a:r>
            <a:r>
              <a:rPr kumimoji="0" sz="1250" b="1" i="0" u="none" strike="noStrike" kern="0" cap="none" spc="5" normalizeH="0" baseline="0" noProof="0" dirty="0">
                <a:ln>
                  <a:noFill/>
                </a:ln>
                <a:solidFill>
                  <a:srgbClr val="404040"/>
                </a:solidFill>
                <a:effectLst/>
                <a:uLnTx/>
                <a:uFillTx/>
                <a:latin typeface="Calibri"/>
                <a:cs typeface="Calibri"/>
              </a:rPr>
              <a:t>e</a:t>
            </a:r>
            <a:r>
              <a:rPr kumimoji="0" sz="1250" b="1" i="0" u="none" strike="noStrike" kern="0" cap="none" spc="15" normalizeH="0" baseline="0" noProof="0" dirty="0">
                <a:ln>
                  <a:noFill/>
                </a:ln>
                <a:solidFill>
                  <a:srgbClr val="404040"/>
                </a:solidFill>
                <a:effectLst/>
                <a:uLnTx/>
                <a:uFillTx/>
                <a:latin typeface="Calibri"/>
                <a:cs typeface="Calibri"/>
              </a:rPr>
              <a:t>a</a:t>
            </a:r>
            <a:r>
              <a:rPr kumimoji="0" sz="1250" b="1" i="0" u="none" strike="noStrike" kern="0" cap="none" spc="0" normalizeH="0" baseline="0" noProof="0" dirty="0">
                <a:ln>
                  <a:noFill/>
                </a:ln>
                <a:solidFill>
                  <a:srgbClr val="404040"/>
                </a:solidFill>
                <a:effectLst/>
                <a:uLnTx/>
                <a:uFillTx/>
                <a:latin typeface="Calibri"/>
                <a:cs typeface="Calibri"/>
              </a:rPr>
              <a:t>s</a:t>
            </a:r>
            <a:r>
              <a:rPr kumimoji="0" sz="1250" b="1" i="0" u="none" strike="noStrike" kern="0" cap="none" spc="-254" normalizeH="0" baseline="0" noProof="0" dirty="0">
                <a:ln>
                  <a:noFill/>
                </a:ln>
                <a:solidFill>
                  <a:srgbClr val="404040"/>
                </a:solidFill>
                <a:effectLst/>
                <a:uLnTx/>
                <a:uFillTx/>
                <a:latin typeface="Calibri"/>
                <a:cs typeface="Calibri"/>
              </a:rPr>
              <a:t>e</a:t>
            </a:r>
            <a:r>
              <a:rPr kumimoji="0" sz="2700" b="0" i="0" u="none" strike="noStrike" kern="0" cap="none" spc="-735" normalizeH="0" baseline="1543" noProof="0" dirty="0">
                <a:ln>
                  <a:noFill/>
                </a:ln>
                <a:solidFill>
                  <a:sysClr val="windowText" lastClr="000000"/>
                </a:solidFill>
                <a:effectLst/>
                <a:uLnTx/>
                <a:uFillTx/>
                <a:latin typeface="Century Gothic"/>
                <a:cs typeface="Century Gothic"/>
              </a:rPr>
              <a:t>*</a:t>
            </a:r>
            <a:r>
              <a:rPr kumimoji="0" sz="1250" b="1" i="0" u="none" strike="noStrike" kern="0" cap="none" spc="0" normalizeH="0" baseline="0" noProof="0" dirty="0">
                <a:ln>
                  <a:noFill/>
                </a:ln>
                <a:solidFill>
                  <a:srgbClr val="404040"/>
                </a:solidFill>
                <a:effectLst/>
                <a:uLnTx/>
                <a:uFillTx/>
                <a:latin typeface="Calibri"/>
                <a:cs typeface="Calibri"/>
              </a:rPr>
              <a:t>:</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grpSp>
        <p:nvGrpSpPr>
          <p:cNvPr id="22" name="object 22"/>
          <p:cNvGrpSpPr/>
          <p:nvPr/>
        </p:nvGrpSpPr>
        <p:grpSpPr>
          <a:xfrm>
            <a:off x="692411" y="3902931"/>
            <a:ext cx="8827135" cy="1259840"/>
            <a:chOff x="692411" y="3902931"/>
            <a:chExt cx="8827135" cy="1259840"/>
          </a:xfrm>
        </p:grpSpPr>
        <p:sp>
          <p:nvSpPr>
            <p:cNvPr id="23" name="object 23"/>
            <p:cNvSpPr/>
            <p:nvPr/>
          </p:nvSpPr>
          <p:spPr>
            <a:xfrm>
              <a:off x="692411" y="3902931"/>
              <a:ext cx="8827135" cy="1259840"/>
            </a:xfrm>
            <a:custGeom>
              <a:avLst/>
              <a:gdLst/>
              <a:ahLst/>
              <a:cxnLst/>
              <a:rect l="l" t="t" r="r" b="b"/>
              <a:pathLst>
                <a:path w="8827135" h="1259839">
                  <a:moveTo>
                    <a:pt x="8826657" y="1259340"/>
                  </a:moveTo>
                  <a:lnTo>
                    <a:pt x="0" y="1259340"/>
                  </a:lnTo>
                  <a:lnTo>
                    <a:pt x="0" y="0"/>
                  </a:lnTo>
                  <a:lnTo>
                    <a:pt x="8826657" y="0"/>
                  </a:lnTo>
                  <a:lnTo>
                    <a:pt x="8826657" y="125934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24" name="object 24"/>
            <p:cNvPicPr/>
            <p:nvPr/>
          </p:nvPicPr>
          <p:blipFill>
            <a:blip r:embed="rId2" cstate="print"/>
            <a:stretch>
              <a:fillRect/>
            </a:stretch>
          </p:blipFill>
          <p:spPr>
            <a:xfrm>
              <a:off x="1526197" y="4259465"/>
              <a:ext cx="7992872" cy="810806"/>
            </a:xfrm>
            <a:prstGeom prst="rect">
              <a:avLst/>
            </a:prstGeom>
          </p:spPr>
        </p:pic>
        <p:sp>
          <p:nvSpPr>
            <p:cNvPr id="25" name="object 25"/>
            <p:cNvSpPr/>
            <p:nvPr/>
          </p:nvSpPr>
          <p:spPr>
            <a:xfrm>
              <a:off x="1888467" y="4552728"/>
              <a:ext cx="7308850" cy="374015"/>
            </a:xfrm>
            <a:custGeom>
              <a:avLst/>
              <a:gdLst/>
              <a:ahLst/>
              <a:cxnLst/>
              <a:rect l="l" t="t" r="r" b="b"/>
              <a:pathLst>
                <a:path w="7308850" h="374014">
                  <a:moveTo>
                    <a:pt x="0" y="0"/>
                  </a:moveTo>
                  <a:lnTo>
                    <a:pt x="730285" y="161011"/>
                  </a:lnTo>
                  <a:lnTo>
                    <a:pt x="1460571" y="293271"/>
                  </a:lnTo>
                  <a:lnTo>
                    <a:pt x="2190857" y="345024"/>
                  </a:lnTo>
                  <a:lnTo>
                    <a:pt x="2921143" y="373776"/>
                  </a:lnTo>
                  <a:lnTo>
                    <a:pt x="3651429" y="333523"/>
                  </a:lnTo>
                  <a:lnTo>
                    <a:pt x="4387465" y="316272"/>
                  </a:lnTo>
                  <a:lnTo>
                    <a:pt x="5117751" y="287520"/>
                  </a:lnTo>
                  <a:lnTo>
                    <a:pt x="5848037" y="253018"/>
                  </a:lnTo>
                  <a:lnTo>
                    <a:pt x="6578323" y="207014"/>
                  </a:lnTo>
                  <a:lnTo>
                    <a:pt x="7308609" y="149510"/>
                  </a:lnTo>
                </a:path>
              </a:pathLst>
            </a:custGeom>
            <a:ln w="20126">
              <a:solidFill>
                <a:srgbClr val="94373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1888467" y="4598730"/>
              <a:ext cx="7308850" cy="40640"/>
            </a:xfrm>
            <a:custGeom>
              <a:avLst/>
              <a:gdLst/>
              <a:ahLst/>
              <a:cxnLst/>
              <a:rect l="l" t="t" r="r" b="b"/>
              <a:pathLst>
                <a:path w="7308850" h="40639">
                  <a:moveTo>
                    <a:pt x="0" y="40252"/>
                  </a:moveTo>
                  <a:lnTo>
                    <a:pt x="730285" y="40252"/>
                  </a:lnTo>
                  <a:lnTo>
                    <a:pt x="1460571" y="40252"/>
                  </a:lnTo>
                  <a:lnTo>
                    <a:pt x="2190857" y="17251"/>
                  </a:lnTo>
                  <a:lnTo>
                    <a:pt x="2921143" y="17251"/>
                  </a:lnTo>
                  <a:lnTo>
                    <a:pt x="3651429" y="11500"/>
                  </a:lnTo>
                  <a:lnTo>
                    <a:pt x="4387465" y="5750"/>
                  </a:lnTo>
                  <a:lnTo>
                    <a:pt x="5117751" y="0"/>
                  </a:lnTo>
                  <a:lnTo>
                    <a:pt x="5848037" y="11500"/>
                  </a:lnTo>
                  <a:lnTo>
                    <a:pt x="6578323" y="5750"/>
                  </a:lnTo>
                  <a:lnTo>
                    <a:pt x="7308609" y="5750"/>
                  </a:lnTo>
                </a:path>
              </a:pathLst>
            </a:custGeom>
            <a:ln w="2012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1888467" y="4903502"/>
              <a:ext cx="7308850" cy="40640"/>
            </a:xfrm>
            <a:custGeom>
              <a:avLst/>
              <a:gdLst/>
              <a:ahLst/>
              <a:cxnLst/>
              <a:rect l="l" t="t" r="r" b="b"/>
              <a:pathLst>
                <a:path w="7308850" h="40639">
                  <a:moveTo>
                    <a:pt x="0" y="40252"/>
                  </a:moveTo>
                  <a:lnTo>
                    <a:pt x="730285" y="40252"/>
                  </a:lnTo>
                  <a:lnTo>
                    <a:pt x="1460571" y="40252"/>
                  </a:lnTo>
                  <a:lnTo>
                    <a:pt x="2190857" y="17251"/>
                  </a:lnTo>
                  <a:lnTo>
                    <a:pt x="2921143" y="17251"/>
                  </a:lnTo>
                  <a:lnTo>
                    <a:pt x="3651429" y="11500"/>
                  </a:lnTo>
                  <a:lnTo>
                    <a:pt x="4387465" y="5750"/>
                  </a:lnTo>
                  <a:lnTo>
                    <a:pt x="5117751" y="0"/>
                  </a:lnTo>
                  <a:lnTo>
                    <a:pt x="5848037" y="11500"/>
                  </a:lnTo>
                  <a:lnTo>
                    <a:pt x="6578323" y="5750"/>
                  </a:lnTo>
                  <a:lnTo>
                    <a:pt x="7308609" y="5750"/>
                  </a:lnTo>
                </a:path>
              </a:pathLst>
            </a:custGeom>
            <a:ln w="20126">
              <a:solidFill>
                <a:srgbClr val="4F6128"/>
              </a:solidFill>
              <a:prstDash val="lg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1888467" y="4552728"/>
              <a:ext cx="7308850" cy="518159"/>
            </a:xfrm>
            <a:custGeom>
              <a:avLst/>
              <a:gdLst/>
              <a:ahLst/>
              <a:cxnLst/>
              <a:rect l="l" t="t" r="r" b="b"/>
              <a:pathLst>
                <a:path w="7308850" h="518160">
                  <a:moveTo>
                    <a:pt x="0" y="0"/>
                  </a:moveTo>
                  <a:lnTo>
                    <a:pt x="0" y="517537"/>
                  </a:lnTo>
                </a:path>
                <a:path w="7308850" h="518160">
                  <a:moveTo>
                    <a:pt x="730285" y="86256"/>
                  </a:moveTo>
                  <a:lnTo>
                    <a:pt x="730285" y="517537"/>
                  </a:lnTo>
                </a:path>
                <a:path w="7308850" h="518160">
                  <a:moveTo>
                    <a:pt x="1460571" y="86256"/>
                  </a:moveTo>
                  <a:lnTo>
                    <a:pt x="1460571" y="517537"/>
                  </a:lnTo>
                </a:path>
                <a:path w="7308850" h="518160">
                  <a:moveTo>
                    <a:pt x="2190857" y="63254"/>
                  </a:moveTo>
                  <a:lnTo>
                    <a:pt x="2190857" y="517537"/>
                  </a:lnTo>
                </a:path>
                <a:path w="7308850" h="518160">
                  <a:moveTo>
                    <a:pt x="2921143" y="63254"/>
                  </a:moveTo>
                  <a:lnTo>
                    <a:pt x="2921143" y="517537"/>
                  </a:lnTo>
                </a:path>
                <a:path w="7308850" h="518160">
                  <a:moveTo>
                    <a:pt x="3651429" y="57504"/>
                  </a:moveTo>
                  <a:lnTo>
                    <a:pt x="3651429" y="517537"/>
                  </a:lnTo>
                </a:path>
                <a:path w="7308850" h="518160">
                  <a:moveTo>
                    <a:pt x="4387465" y="51753"/>
                  </a:moveTo>
                  <a:lnTo>
                    <a:pt x="4387465" y="517537"/>
                  </a:lnTo>
                </a:path>
                <a:path w="7308850" h="518160">
                  <a:moveTo>
                    <a:pt x="5117751" y="46003"/>
                  </a:moveTo>
                  <a:lnTo>
                    <a:pt x="5117751" y="517537"/>
                  </a:lnTo>
                </a:path>
                <a:path w="7308850" h="518160">
                  <a:moveTo>
                    <a:pt x="5848037" y="57504"/>
                  </a:moveTo>
                  <a:lnTo>
                    <a:pt x="5848037" y="517537"/>
                  </a:lnTo>
                </a:path>
                <a:path w="7308850" h="518160">
                  <a:moveTo>
                    <a:pt x="6578323" y="51753"/>
                  </a:moveTo>
                  <a:lnTo>
                    <a:pt x="6578323" y="517537"/>
                  </a:lnTo>
                </a:path>
                <a:path w="7308850" h="518160">
                  <a:moveTo>
                    <a:pt x="7308609" y="51753"/>
                  </a:moveTo>
                  <a:lnTo>
                    <a:pt x="7308609" y="517537"/>
                  </a:lnTo>
                </a:path>
              </a:pathLst>
            </a:custGeom>
            <a:ln w="8625">
              <a:solidFill>
                <a:srgbClr val="A6A6A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9" name="object 29"/>
          <p:cNvSpPr txBox="1"/>
          <p:nvPr/>
        </p:nvSpPr>
        <p:spPr>
          <a:xfrm>
            <a:off x="1142969" y="4148015"/>
            <a:ext cx="227329" cy="1003935"/>
          </a:xfrm>
          <a:prstGeom prst="rect">
            <a:avLst/>
          </a:prstGeom>
        </p:spPr>
        <p:txBody>
          <a:bodyPr vert="horz" wrap="square" lIns="0" tIns="17145" rIns="0" bIns="0" rtlCol="0">
            <a:spAutoFit/>
          </a:bodyPr>
          <a:lstStyle/>
          <a:p>
            <a:pPr marL="0" marR="12065" lvl="0" indent="0" algn="r" defTabSz="914400" eaLnBrk="1" fontAlgn="auto" latinLnBrk="0" hangingPunct="1">
              <a:lnSpc>
                <a:spcPct val="100000"/>
              </a:lnSpc>
              <a:spcBef>
                <a:spcPts val="135"/>
              </a:spcBef>
              <a:spcAft>
                <a:spcPts val="0"/>
              </a:spcAft>
              <a:buClrTx/>
              <a:buSzTx/>
              <a:buFontTx/>
              <a:buNone/>
              <a:tabLst/>
              <a:defRPr/>
            </a:pPr>
            <a:r>
              <a:rPr kumimoji="0" sz="1050" b="1" i="0" u="none" strike="noStrike" kern="0" cap="none" spc="-25" normalizeH="0" baseline="0" noProof="0" dirty="0">
                <a:ln>
                  <a:noFill/>
                </a:ln>
                <a:solidFill>
                  <a:sysClr val="windowText" lastClr="000000"/>
                </a:solidFill>
                <a:effectLst/>
                <a:uLnTx/>
                <a:uFillTx/>
                <a:latin typeface="Calibri"/>
                <a:cs typeface="Calibri"/>
              </a:rPr>
              <a:t>$30</a:t>
            </a:r>
            <a:endParaRPr kumimoji="0" sz="1050" b="0" i="0" u="none" strike="noStrike" kern="0" cap="none" spc="0" normalizeH="0" baseline="0" noProof="0">
              <a:ln>
                <a:noFill/>
              </a:ln>
              <a:solidFill>
                <a:sysClr val="windowText" lastClr="000000"/>
              </a:solidFill>
              <a:effectLst/>
              <a:uLnTx/>
              <a:uFillTx/>
              <a:latin typeface="Calibri"/>
              <a:cs typeface="Calibri"/>
            </a:endParaRPr>
          </a:p>
          <a:p>
            <a:pPr marL="0" marR="12065" lvl="0" indent="0" algn="r" defTabSz="914400" eaLnBrk="1" fontAlgn="auto" latinLnBrk="0" hangingPunct="1">
              <a:lnSpc>
                <a:spcPct val="100000"/>
              </a:lnSpc>
              <a:spcBef>
                <a:spcPts val="869"/>
              </a:spcBef>
              <a:spcAft>
                <a:spcPts val="0"/>
              </a:spcAft>
              <a:buClrTx/>
              <a:buSzTx/>
              <a:buFontTx/>
              <a:buNone/>
              <a:tabLst/>
              <a:defRPr/>
            </a:pPr>
            <a:r>
              <a:rPr kumimoji="0" sz="1050" b="1" i="0" u="none" strike="noStrike" kern="0" cap="none" spc="-25" normalizeH="0" baseline="0" noProof="0" dirty="0">
                <a:ln>
                  <a:noFill/>
                </a:ln>
                <a:solidFill>
                  <a:sysClr val="windowText" lastClr="000000"/>
                </a:solidFill>
                <a:effectLst/>
                <a:uLnTx/>
                <a:uFillTx/>
                <a:latin typeface="Calibri"/>
                <a:cs typeface="Calibri"/>
              </a:rPr>
              <a:t>$20</a:t>
            </a:r>
            <a:endParaRPr kumimoji="0" sz="1050" b="0" i="0" u="none" strike="noStrike" kern="0" cap="none" spc="0" normalizeH="0" baseline="0" noProof="0">
              <a:ln>
                <a:noFill/>
              </a:ln>
              <a:solidFill>
                <a:sysClr val="windowText" lastClr="000000"/>
              </a:solidFill>
              <a:effectLst/>
              <a:uLnTx/>
              <a:uFillTx/>
              <a:latin typeface="Calibri"/>
              <a:cs typeface="Calibri"/>
            </a:endParaRPr>
          </a:p>
          <a:p>
            <a:pPr marL="0" marR="12065" lvl="0" indent="0" algn="r" defTabSz="914400" eaLnBrk="1" fontAlgn="auto" latinLnBrk="0" hangingPunct="1">
              <a:lnSpc>
                <a:spcPct val="100000"/>
              </a:lnSpc>
              <a:spcBef>
                <a:spcPts val="875"/>
              </a:spcBef>
              <a:spcAft>
                <a:spcPts val="0"/>
              </a:spcAft>
              <a:buClrTx/>
              <a:buSzTx/>
              <a:buFontTx/>
              <a:buNone/>
              <a:tabLst/>
              <a:defRPr/>
            </a:pPr>
            <a:r>
              <a:rPr kumimoji="0" sz="1050" b="1" i="0" u="none" strike="noStrike" kern="0" cap="none" spc="-25" normalizeH="0" baseline="0" noProof="0" dirty="0">
                <a:ln>
                  <a:noFill/>
                </a:ln>
                <a:solidFill>
                  <a:sysClr val="windowText" lastClr="000000"/>
                </a:solidFill>
                <a:effectLst/>
                <a:uLnTx/>
                <a:uFillTx/>
                <a:latin typeface="Calibri"/>
                <a:cs typeface="Calibri"/>
              </a:rPr>
              <a:t>$10</a:t>
            </a:r>
            <a:endParaRPr kumimoji="0" sz="1050" b="0" i="0" u="none" strike="noStrike" kern="0" cap="none" spc="0" normalizeH="0" baseline="0" noProof="0">
              <a:ln>
                <a:noFill/>
              </a:ln>
              <a:solidFill>
                <a:sysClr val="windowText" lastClr="000000"/>
              </a:solidFill>
              <a:effectLst/>
              <a:uLnTx/>
              <a:uFillTx/>
              <a:latin typeface="Calibri"/>
              <a:cs typeface="Calibri"/>
            </a:endParaRPr>
          </a:p>
          <a:p>
            <a:pPr marL="0" marR="5080" lvl="0" indent="0" algn="r" defTabSz="914400" eaLnBrk="1" fontAlgn="auto" latinLnBrk="0" hangingPunct="1">
              <a:lnSpc>
                <a:spcPct val="100000"/>
              </a:lnSpc>
              <a:spcBef>
                <a:spcPts val="869"/>
              </a:spcBef>
              <a:spcAft>
                <a:spcPts val="0"/>
              </a:spcAft>
              <a:buClrTx/>
              <a:buSzTx/>
              <a:buFontTx/>
              <a:buNone/>
              <a:tabLst/>
              <a:defRPr/>
            </a:pPr>
            <a:r>
              <a:rPr kumimoji="0" sz="1050" b="1" i="0" u="none" strike="noStrike" kern="0" cap="none" spc="-25" normalizeH="0" baseline="0" noProof="0" dirty="0">
                <a:ln>
                  <a:noFill/>
                </a:ln>
                <a:solidFill>
                  <a:sysClr val="windowText" lastClr="000000"/>
                </a:solidFill>
                <a:effectLst/>
                <a:uLnTx/>
                <a:uFillTx/>
                <a:latin typeface="Calibri"/>
                <a:cs typeface="Calibri"/>
              </a:rPr>
              <a:t>$0</a:t>
            </a:r>
            <a:endParaRPr kumimoji="0" sz="1050" b="0" i="0" u="none" strike="noStrike" kern="0" cap="none" spc="0" normalizeH="0" baseline="0" noProof="0">
              <a:ln>
                <a:noFill/>
              </a:ln>
              <a:solidFill>
                <a:sysClr val="windowText" lastClr="000000"/>
              </a:solidFill>
              <a:effectLst/>
              <a:uLnTx/>
              <a:uFillTx/>
              <a:latin typeface="Calibri"/>
              <a:cs typeface="Calibri"/>
            </a:endParaRPr>
          </a:p>
        </p:txBody>
      </p:sp>
      <p:sp>
        <p:nvSpPr>
          <p:cNvPr id="30" name="object 30"/>
          <p:cNvSpPr txBox="1"/>
          <p:nvPr/>
        </p:nvSpPr>
        <p:spPr>
          <a:xfrm>
            <a:off x="777187" y="4122244"/>
            <a:ext cx="186690" cy="671195"/>
          </a:xfrm>
          <a:prstGeom prst="rect">
            <a:avLst/>
          </a:prstGeom>
        </p:spPr>
        <p:txBody>
          <a:bodyPr vert="vert270" wrap="square" lIns="0" tIns="0" rIns="0" bIns="0" rtlCol="0">
            <a:spAutoFit/>
          </a:bodyPr>
          <a:lstStyle/>
          <a:p>
            <a:pPr marL="12700" marR="0" lvl="0" indent="0" defTabSz="914400" eaLnBrk="1" fontAlgn="auto" latinLnBrk="0" hangingPunct="1">
              <a:lnSpc>
                <a:spcPts val="1300"/>
              </a:lnSpc>
              <a:spcBef>
                <a:spcPts val="0"/>
              </a:spcBef>
              <a:spcAft>
                <a:spcPts val="0"/>
              </a:spcAft>
              <a:buClrTx/>
              <a:buSzTx/>
              <a:buFontTx/>
              <a:buNone/>
              <a:tabLst/>
              <a:defRPr/>
            </a:pPr>
            <a:r>
              <a:rPr kumimoji="0" sz="1250" b="1" i="0" u="none" strike="noStrike" kern="0" cap="none" spc="-10" normalizeH="0" baseline="0" noProof="0" dirty="0">
                <a:ln>
                  <a:noFill/>
                </a:ln>
                <a:solidFill>
                  <a:sysClr val="windowText" lastClr="000000"/>
                </a:solidFill>
                <a:effectLst/>
                <a:uLnTx/>
                <a:uFillTx/>
                <a:latin typeface="Calibri"/>
                <a:cs typeface="Calibri"/>
              </a:rPr>
              <a:t>MILLIONS</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sp>
        <p:nvSpPr>
          <p:cNvPr id="31" name="object 31"/>
          <p:cNvSpPr/>
          <p:nvPr/>
        </p:nvSpPr>
        <p:spPr>
          <a:xfrm>
            <a:off x="2296736" y="4081194"/>
            <a:ext cx="293370" cy="0"/>
          </a:xfrm>
          <a:custGeom>
            <a:avLst/>
            <a:gdLst/>
            <a:ahLst/>
            <a:cxnLst/>
            <a:rect l="l" t="t" r="r" b="b"/>
            <a:pathLst>
              <a:path w="293369">
                <a:moveTo>
                  <a:pt x="0" y="0"/>
                </a:moveTo>
                <a:lnTo>
                  <a:pt x="293249" y="0"/>
                </a:lnTo>
              </a:path>
            </a:pathLst>
          </a:custGeom>
          <a:ln w="20127">
            <a:solidFill>
              <a:srgbClr val="943735"/>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object 32"/>
          <p:cNvSpPr txBox="1"/>
          <p:nvPr/>
        </p:nvSpPr>
        <p:spPr>
          <a:xfrm>
            <a:off x="2620121" y="3956001"/>
            <a:ext cx="2036445" cy="219075"/>
          </a:xfrm>
          <a:prstGeom prst="rect">
            <a:avLst/>
          </a:prstGeom>
        </p:spPr>
        <p:txBody>
          <a:bodyPr vert="horz" wrap="square" lIns="0" tIns="14604" rIns="0" bIns="0" rtlCol="0">
            <a:spAutoFit/>
          </a:bodyPr>
          <a:lstStyle/>
          <a:p>
            <a:pPr marL="0" marR="0" lvl="0" indent="0" defTabSz="914400" eaLnBrk="1" fontAlgn="auto" latinLnBrk="0" hangingPunct="1">
              <a:lnSpc>
                <a:spcPct val="100000"/>
              </a:lnSpc>
              <a:spcBef>
                <a:spcPts val="114"/>
              </a:spcBef>
              <a:spcAft>
                <a:spcPts val="0"/>
              </a:spcAft>
              <a:buClrTx/>
              <a:buSzTx/>
              <a:buFontTx/>
              <a:buNone/>
              <a:tabLst/>
              <a:defRPr/>
            </a:pPr>
            <a:r>
              <a:rPr kumimoji="0" sz="1250" b="0" i="0" u="none" strike="noStrike" kern="0" cap="none" spc="0" normalizeH="0" baseline="0" noProof="0" dirty="0">
                <a:ln>
                  <a:noFill/>
                </a:ln>
                <a:solidFill>
                  <a:sysClr val="windowText" lastClr="000000"/>
                </a:solidFill>
                <a:effectLst/>
                <a:uLnTx/>
                <a:uFillTx/>
                <a:latin typeface="Calibri"/>
                <a:cs typeface="Calibri"/>
              </a:rPr>
              <a:t>Projected</a:t>
            </a:r>
            <a:r>
              <a:rPr kumimoji="0" sz="1250" b="0" i="0" u="none" strike="noStrike" kern="0" cap="none" spc="-5" normalizeH="0" baseline="0" noProof="0" dirty="0">
                <a:ln>
                  <a:noFill/>
                </a:ln>
                <a:solidFill>
                  <a:sysClr val="windowText" lastClr="000000"/>
                </a:solidFill>
                <a:effectLst/>
                <a:uLnTx/>
                <a:uFillTx/>
                <a:latin typeface="Calibri"/>
                <a:cs typeface="Calibri"/>
              </a:rPr>
              <a:t> </a:t>
            </a:r>
            <a:r>
              <a:rPr kumimoji="0" sz="1250" b="0" i="0" u="none" strike="noStrike" kern="0" cap="none" spc="0" normalizeH="0" baseline="0" noProof="0" dirty="0">
                <a:ln>
                  <a:noFill/>
                </a:ln>
                <a:solidFill>
                  <a:sysClr val="windowText" lastClr="000000"/>
                </a:solidFill>
                <a:effectLst/>
                <a:uLnTx/>
                <a:uFillTx/>
                <a:latin typeface="Calibri"/>
                <a:cs typeface="Calibri"/>
              </a:rPr>
              <a:t>Ending</a:t>
            </a:r>
            <a:r>
              <a:rPr kumimoji="0" sz="1250" b="0" i="0" u="none" strike="noStrike" kern="0" cap="none" spc="20" normalizeH="0" baseline="0" noProof="0" dirty="0">
                <a:ln>
                  <a:noFill/>
                </a:ln>
                <a:solidFill>
                  <a:sysClr val="windowText" lastClr="000000"/>
                </a:solidFill>
                <a:effectLst/>
                <a:uLnTx/>
                <a:uFillTx/>
                <a:latin typeface="Calibri"/>
                <a:cs typeface="Calibri"/>
              </a:rPr>
              <a:t> </a:t>
            </a:r>
            <a:r>
              <a:rPr kumimoji="0" sz="1250" b="0" i="0" u="none" strike="noStrike" kern="0" cap="none" spc="0" normalizeH="0" baseline="0" noProof="0" dirty="0">
                <a:ln>
                  <a:noFill/>
                </a:ln>
                <a:solidFill>
                  <a:sysClr val="windowText" lastClr="000000"/>
                </a:solidFill>
                <a:effectLst/>
                <a:uLnTx/>
                <a:uFillTx/>
                <a:latin typeface="Calibri"/>
                <a:cs typeface="Calibri"/>
              </a:rPr>
              <a:t>Fund </a:t>
            </a:r>
            <a:r>
              <a:rPr kumimoji="0" sz="1250" b="0" i="0" u="none" strike="noStrike" kern="0" cap="none" spc="-10" normalizeH="0" baseline="0" noProof="0" dirty="0">
                <a:ln>
                  <a:noFill/>
                </a:ln>
                <a:solidFill>
                  <a:sysClr val="windowText" lastClr="000000"/>
                </a:solidFill>
                <a:effectLst/>
                <a:uLnTx/>
                <a:uFillTx/>
                <a:latin typeface="Calibri"/>
                <a:cs typeface="Calibri"/>
              </a:rPr>
              <a:t>Balance</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sp>
        <p:nvSpPr>
          <p:cNvPr id="33" name="object 33"/>
          <p:cNvSpPr/>
          <p:nvPr/>
        </p:nvSpPr>
        <p:spPr>
          <a:xfrm>
            <a:off x="5051116" y="4081194"/>
            <a:ext cx="287655" cy="0"/>
          </a:xfrm>
          <a:custGeom>
            <a:avLst/>
            <a:gdLst/>
            <a:ahLst/>
            <a:cxnLst/>
            <a:rect l="l" t="t" r="r" b="b"/>
            <a:pathLst>
              <a:path w="287654">
                <a:moveTo>
                  <a:pt x="0" y="0"/>
                </a:moveTo>
                <a:lnTo>
                  <a:pt x="287499" y="0"/>
                </a:lnTo>
              </a:path>
            </a:pathLst>
          </a:custGeom>
          <a:ln w="20127">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txBox="1"/>
          <p:nvPr/>
        </p:nvSpPr>
        <p:spPr>
          <a:xfrm>
            <a:off x="5371694" y="3956001"/>
            <a:ext cx="1053465" cy="219075"/>
          </a:xfrm>
          <a:prstGeom prst="rect">
            <a:avLst/>
          </a:prstGeom>
        </p:spPr>
        <p:txBody>
          <a:bodyPr vert="horz" wrap="square" lIns="0" tIns="14604" rIns="0" bIns="0" rtlCol="0">
            <a:spAutoFit/>
          </a:bodyPr>
          <a:lstStyle/>
          <a:p>
            <a:pPr marL="0" marR="0" lvl="0" indent="0" defTabSz="914400" eaLnBrk="1" fontAlgn="auto" latinLnBrk="0" hangingPunct="1">
              <a:lnSpc>
                <a:spcPct val="100000"/>
              </a:lnSpc>
              <a:spcBef>
                <a:spcPts val="114"/>
              </a:spcBef>
              <a:spcAft>
                <a:spcPts val="0"/>
              </a:spcAft>
              <a:buClrTx/>
              <a:buSzTx/>
              <a:buFontTx/>
              <a:buNone/>
              <a:tabLst/>
              <a:defRPr/>
            </a:pPr>
            <a:r>
              <a:rPr kumimoji="0" sz="1250" b="0" i="0" u="none" strike="noStrike" kern="0" cap="none" spc="0" normalizeH="0" baseline="0" noProof="0" dirty="0">
                <a:ln>
                  <a:noFill/>
                </a:ln>
                <a:solidFill>
                  <a:sysClr val="windowText" lastClr="000000"/>
                </a:solidFill>
                <a:effectLst/>
                <a:uLnTx/>
                <a:uFillTx/>
                <a:latin typeface="Calibri"/>
                <a:cs typeface="Calibri"/>
              </a:rPr>
              <a:t>Reserve</a:t>
            </a:r>
            <a:r>
              <a:rPr kumimoji="0" sz="1250" b="0" i="0" u="none" strike="noStrike" kern="0" cap="none" spc="35" normalizeH="0" baseline="0" noProof="0" dirty="0">
                <a:ln>
                  <a:noFill/>
                </a:ln>
                <a:solidFill>
                  <a:sysClr val="windowText" lastClr="000000"/>
                </a:solidFill>
                <a:effectLst/>
                <a:uLnTx/>
                <a:uFillTx/>
                <a:latin typeface="Calibri"/>
                <a:cs typeface="Calibri"/>
              </a:rPr>
              <a:t> </a:t>
            </a:r>
            <a:r>
              <a:rPr kumimoji="0" sz="1250" b="0" i="0" u="none" strike="noStrike" kern="0" cap="none" spc="-10" normalizeH="0" baseline="0" noProof="0" dirty="0">
                <a:ln>
                  <a:noFill/>
                </a:ln>
                <a:solidFill>
                  <a:sysClr val="windowText" lastClr="000000"/>
                </a:solidFill>
                <a:effectLst/>
                <a:uLnTx/>
                <a:uFillTx/>
                <a:latin typeface="Calibri"/>
                <a:cs typeface="Calibri"/>
              </a:rPr>
              <a:t>Targets</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sp>
        <p:nvSpPr>
          <p:cNvPr id="35" name="object 35"/>
          <p:cNvSpPr/>
          <p:nvPr/>
        </p:nvSpPr>
        <p:spPr>
          <a:xfrm>
            <a:off x="6816449" y="4081194"/>
            <a:ext cx="293370" cy="0"/>
          </a:xfrm>
          <a:custGeom>
            <a:avLst/>
            <a:gdLst/>
            <a:ahLst/>
            <a:cxnLst/>
            <a:rect l="l" t="t" r="r" b="b"/>
            <a:pathLst>
              <a:path w="293370">
                <a:moveTo>
                  <a:pt x="0" y="0"/>
                </a:moveTo>
                <a:lnTo>
                  <a:pt x="293249" y="0"/>
                </a:lnTo>
              </a:path>
            </a:pathLst>
          </a:custGeom>
          <a:ln w="20127">
            <a:solidFill>
              <a:srgbClr val="4F612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object 36"/>
          <p:cNvSpPr txBox="1"/>
          <p:nvPr/>
        </p:nvSpPr>
        <p:spPr>
          <a:xfrm>
            <a:off x="7140485" y="3956001"/>
            <a:ext cx="1271905" cy="219075"/>
          </a:xfrm>
          <a:prstGeom prst="rect">
            <a:avLst/>
          </a:prstGeom>
        </p:spPr>
        <p:txBody>
          <a:bodyPr vert="horz" wrap="square" lIns="0" tIns="14604" rIns="0" bIns="0" rtlCol="0">
            <a:spAutoFit/>
          </a:bodyPr>
          <a:lstStyle/>
          <a:p>
            <a:pPr marL="0" marR="0" lvl="0" indent="0" defTabSz="914400" eaLnBrk="1" fontAlgn="auto" latinLnBrk="0" hangingPunct="1">
              <a:lnSpc>
                <a:spcPct val="100000"/>
              </a:lnSpc>
              <a:spcBef>
                <a:spcPts val="114"/>
              </a:spcBef>
              <a:spcAft>
                <a:spcPts val="0"/>
              </a:spcAft>
              <a:buClrTx/>
              <a:buSzTx/>
              <a:buFontTx/>
              <a:buNone/>
              <a:tabLst/>
              <a:defRPr/>
            </a:pPr>
            <a:r>
              <a:rPr kumimoji="0" sz="1250" b="0" i="0" u="none" strike="noStrike" kern="0" cap="none" spc="0" normalizeH="0" baseline="0" noProof="0" dirty="0">
                <a:ln>
                  <a:noFill/>
                </a:ln>
                <a:solidFill>
                  <a:sysClr val="windowText" lastClr="000000"/>
                </a:solidFill>
                <a:effectLst/>
                <a:uLnTx/>
                <a:uFillTx/>
                <a:latin typeface="Calibri"/>
                <a:cs typeface="Calibri"/>
              </a:rPr>
              <a:t>Minimum</a:t>
            </a:r>
            <a:r>
              <a:rPr kumimoji="0" sz="1250" b="0" i="0" u="none" strike="noStrike" kern="0" cap="none" spc="10" normalizeH="0" baseline="0" noProof="0" dirty="0">
                <a:ln>
                  <a:noFill/>
                </a:ln>
                <a:solidFill>
                  <a:sysClr val="windowText" lastClr="000000"/>
                </a:solidFill>
                <a:effectLst/>
                <a:uLnTx/>
                <a:uFillTx/>
                <a:latin typeface="Calibri"/>
                <a:cs typeface="Calibri"/>
              </a:rPr>
              <a:t> </a:t>
            </a:r>
            <a:r>
              <a:rPr kumimoji="0" sz="1250" b="0" i="0" u="none" strike="noStrike" kern="0" cap="none" spc="-10" normalizeH="0" baseline="0" noProof="0" dirty="0">
                <a:ln>
                  <a:noFill/>
                </a:ln>
                <a:solidFill>
                  <a:sysClr val="windowText" lastClr="000000"/>
                </a:solidFill>
                <a:effectLst/>
                <a:uLnTx/>
                <a:uFillTx/>
                <a:latin typeface="Calibri"/>
                <a:cs typeface="Calibri"/>
              </a:rPr>
              <a:t>Reserves</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grpSp>
        <p:nvGrpSpPr>
          <p:cNvPr id="37" name="object 37"/>
          <p:cNvGrpSpPr/>
          <p:nvPr/>
        </p:nvGrpSpPr>
        <p:grpSpPr>
          <a:xfrm>
            <a:off x="1422695" y="1228993"/>
            <a:ext cx="8033384" cy="2005964"/>
            <a:chOff x="1422695" y="1228993"/>
            <a:chExt cx="8033384" cy="2005964"/>
          </a:xfrm>
        </p:grpSpPr>
        <p:sp>
          <p:nvSpPr>
            <p:cNvPr id="38" name="object 38"/>
            <p:cNvSpPr/>
            <p:nvPr/>
          </p:nvSpPr>
          <p:spPr>
            <a:xfrm>
              <a:off x="1422695" y="1401504"/>
              <a:ext cx="8033384" cy="1461135"/>
            </a:xfrm>
            <a:custGeom>
              <a:avLst/>
              <a:gdLst/>
              <a:ahLst/>
              <a:cxnLst/>
              <a:rect l="l" t="t" r="r" b="b"/>
              <a:pathLst>
                <a:path w="8033384" h="1461135">
                  <a:moveTo>
                    <a:pt x="0" y="1460600"/>
                  </a:moveTo>
                  <a:lnTo>
                    <a:pt x="8033139" y="1460600"/>
                  </a:lnTo>
                </a:path>
                <a:path w="8033384" h="1461135">
                  <a:moveTo>
                    <a:pt x="0" y="1098325"/>
                  </a:moveTo>
                  <a:lnTo>
                    <a:pt x="8033139" y="1098325"/>
                  </a:lnTo>
                </a:path>
                <a:path w="8033384" h="1461135">
                  <a:moveTo>
                    <a:pt x="0" y="730300"/>
                  </a:moveTo>
                  <a:lnTo>
                    <a:pt x="8033139" y="730300"/>
                  </a:lnTo>
                </a:path>
                <a:path w="8033384" h="1461135">
                  <a:moveTo>
                    <a:pt x="0" y="368025"/>
                  </a:moveTo>
                  <a:lnTo>
                    <a:pt x="8033139" y="368025"/>
                  </a:lnTo>
                </a:path>
                <a:path w="8033384" h="1461135">
                  <a:moveTo>
                    <a:pt x="0" y="0"/>
                  </a:moveTo>
                  <a:lnTo>
                    <a:pt x="8033139" y="0"/>
                  </a:lnTo>
                </a:path>
              </a:pathLst>
            </a:custGeom>
            <a:ln w="86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1790712" y="2988617"/>
              <a:ext cx="7297420" cy="241935"/>
            </a:xfrm>
            <a:custGeom>
              <a:avLst/>
              <a:gdLst/>
              <a:ahLst/>
              <a:cxnLst/>
              <a:rect l="l" t="t" r="r" b="b"/>
              <a:pathLst>
                <a:path w="7297420" h="241935">
                  <a:moveTo>
                    <a:pt x="7297108" y="241517"/>
                  </a:moveTo>
                  <a:lnTo>
                    <a:pt x="0" y="241517"/>
                  </a:lnTo>
                  <a:lnTo>
                    <a:pt x="0" y="11500"/>
                  </a:lnTo>
                  <a:lnTo>
                    <a:pt x="2190857" y="28752"/>
                  </a:lnTo>
                  <a:lnTo>
                    <a:pt x="2921143" y="28752"/>
                  </a:lnTo>
                  <a:lnTo>
                    <a:pt x="3651429" y="34502"/>
                  </a:lnTo>
                  <a:lnTo>
                    <a:pt x="4381715" y="0"/>
                  </a:lnTo>
                  <a:lnTo>
                    <a:pt x="7297108" y="0"/>
                  </a:lnTo>
                  <a:lnTo>
                    <a:pt x="7297108" y="241517"/>
                  </a:lnTo>
                  <a:close/>
                </a:path>
              </a:pathLst>
            </a:custGeom>
            <a:solidFill>
              <a:srgbClr val="C4BC9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object 40"/>
            <p:cNvSpPr/>
            <p:nvPr/>
          </p:nvSpPr>
          <p:spPr>
            <a:xfrm>
              <a:off x="1790712" y="2988618"/>
              <a:ext cx="7297420" cy="241935"/>
            </a:xfrm>
            <a:custGeom>
              <a:avLst/>
              <a:gdLst/>
              <a:ahLst/>
              <a:cxnLst/>
              <a:rect l="l" t="t" r="r" b="b"/>
              <a:pathLst>
                <a:path w="7297420" h="241935">
                  <a:moveTo>
                    <a:pt x="0" y="11500"/>
                  </a:moveTo>
                  <a:lnTo>
                    <a:pt x="730285" y="17251"/>
                  </a:lnTo>
                  <a:lnTo>
                    <a:pt x="1460571" y="23001"/>
                  </a:lnTo>
                  <a:lnTo>
                    <a:pt x="2190857" y="28752"/>
                  </a:lnTo>
                  <a:lnTo>
                    <a:pt x="2921143" y="28752"/>
                  </a:lnTo>
                  <a:lnTo>
                    <a:pt x="3651429" y="34502"/>
                  </a:lnTo>
                  <a:lnTo>
                    <a:pt x="4381715" y="0"/>
                  </a:lnTo>
                  <a:lnTo>
                    <a:pt x="5106251" y="0"/>
                  </a:lnTo>
                  <a:lnTo>
                    <a:pt x="5836536" y="0"/>
                  </a:lnTo>
                  <a:lnTo>
                    <a:pt x="6566822" y="0"/>
                  </a:lnTo>
                  <a:lnTo>
                    <a:pt x="7297108" y="0"/>
                  </a:lnTo>
                  <a:lnTo>
                    <a:pt x="7297108" y="241517"/>
                  </a:lnTo>
                  <a:lnTo>
                    <a:pt x="0" y="241517"/>
                  </a:lnTo>
                  <a:lnTo>
                    <a:pt x="0" y="11500"/>
                  </a:lnTo>
                  <a:close/>
                </a:path>
              </a:pathLst>
            </a:custGeom>
            <a:ln w="8625">
              <a:solidFill>
                <a:srgbClr val="4F6128"/>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1" name="object 41"/>
            <p:cNvPicPr/>
            <p:nvPr/>
          </p:nvPicPr>
          <p:blipFill>
            <a:blip r:embed="rId3" cstate="print"/>
            <a:stretch>
              <a:fillRect/>
            </a:stretch>
          </p:blipFill>
          <p:spPr>
            <a:xfrm>
              <a:off x="1790712" y="1970795"/>
              <a:ext cx="7297110" cy="1052324"/>
            </a:xfrm>
            <a:prstGeom prst="rect">
              <a:avLst/>
            </a:prstGeom>
          </p:spPr>
        </p:pic>
        <p:sp>
          <p:nvSpPr>
            <p:cNvPr id="42" name="object 42"/>
            <p:cNvSpPr/>
            <p:nvPr/>
          </p:nvSpPr>
          <p:spPr>
            <a:xfrm>
              <a:off x="1790712" y="1228993"/>
              <a:ext cx="7297420" cy="810895"/>
            </a:xfrm>
            <a:custGeom>
              <a:avLst/>
              <a:gdLst/>
              <a:ahLst/>
              <a:cxnLst/>
              <a:rect l="l" t="t" r="r" b="b"/>
              <a:pathLst>
                <a:path w="7297420" h="810894">
                  <a:moveTo>
                    <a:pt x="0" y="810807"/>
                  </a:moveTo>
                  <a:lnTo>
                    <a:pt x="730285" y="736052"/>
                  </a:lnTo>
                  <a:lnTo>
                    <a:pt x="1460571" y="678548"/>
                  </a:lnTo>
                  <a:lnTo>
                    <a:pt x="2921142" y="483034"/>
                  </a:lnTo>
                  <a:lnTo>
                    <a:pt x="3651428" y="379527"/>
                  </a:lnTo>
                  <a:lnTo>
                    <a:pt x="4381714" y="258768"/>
                  </a:lnTo>
                  <a:lnTo>
                    <a:pt x="5106249" y="201264"/>
                  </a:lnTo>
                  <a:lnTo>
                    <a:pt x="5836535" y="132259"/>
                  </a:lnTo>
                  <a:lnTo>
                    <a:pt x="6566821" y="69004"/>
                  </a:lnTo>
                  <a:lnTo>
                    <a:pt x="7297106" y="0"/>
                  </a:lnTo>
                  <a:lnTo>
                    <a:pt x="7297106" y="741802"/>
                  </a:lnTo>
                  <a:lnTo>
                    <a:pt x="6566821" y="741802"/>
                  </a:lnTo>
                  <a:lnTo>
                    <a:pt x="5836535" y="747553"/>
                  </a:lnTo>
                  <a:lnTo>
                    <a:pt x="4381714" y="747553"/>
                  </a:lnTo>
                  <a:lnTo>
                    <a:pt x="3651428" y="787806"/>
                  </a:lnTo>
                  <a:lnTo>
                    <a:pt x="2921142" y="782055"/>
                  </a:lnTo>
                  <a:lnTo>
                    <a:pt x="2190856" y="782055"/>
                  </a:lnTo>
                  <a:lnTo>
                    <a:pt x="1460571" y="776305"/>
                  </a:lnTo>
                  <a:lnTo>
                    <a:pt x="730285" y="787806"/>
                  </a:lnTo>
                  <a:lnTo>
                    <a:pt x="0" y="810807"/>
                  </a:lnTo>
                  <a:close/>
                </a:path>
              </a:pathLst>
            </a:custGeom>
            <a:solidFill>
              <a:srgbClr val="4F612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43"/>
            <p:cNvSpPr/>
            <p:nvPr/>
          </p:nvSpPr>
          <p:spPr>
            <a:xfrm>
              <a:off x="1646948" y="2982874"/>
              <a:ext cx="7590790" cy="247650"/>
            </a:xfrm>
            <a:custGeom>
              <a:avLst/>
              <a:gdLst/>
              <a:ahLst/>
              <a:cxnLst/>
              <a:rect l="l" t="t" r="r" b="b"/>
              <a:pathLst>
                <a:path w="7590790" h="247650">
                  <a:moveTo>
                    <a:pt x="287515" y="0"/>
                  </a:moveTo>
                  <a:lnTo>
                    <a:pt x="0" y="0"/>
                  </a:lnTo>
                  <a:lnTo>
                    <a:pt x="0" y="247269"/>
                  </a:lnTo>
                  <a:lnTo>
                    <a:pt x="287515" y="247269"/>
                  </a:lnTo>
                  <a:lnTo>
                    <a:pt x="287515" y="0"/>
                  </a:lnTo>
                  <a:close/>
                </a:path>
                <a:path w="7590790" h="247650">
                  <a:moveTo>
                    <a:pt x="1017803" y="5753"/>
                  </a:moveTo>
                  <a:lnTo>
                    <a:pt x="724535" y="5753"/>
                  </a:lnTo>
                  <a:lnTo>
                    <a:pt x="724535" y="247269"/>
                  </a:lnTo>
                  <a:lnTo>
                    <a:pt x="1017803" y="247269"/>
                  </a:lnTo>
                  <a:lnTo>
                    <a:pt x="1017803" y="5753"/>
                  </a:lnTo>
                  <a:close/>
                </a:path>
                <a:path w="7590790" h="247650">
                  <a:moveTo>
                    <a:pt x="1748091" y="5753"/>
                  </a:moveTo>
                  <a:lnTo>
                    <a:pt x="1454823" y="5753"/>
                  </a:lnTo>
                  <a:lnTo>
                    <a:pt x="1454823" y="247269"/>
                  </a:lnTo>
                  <a:lnTo>
                    <a:pt x="1748091" y="247269"/>
                  </a:lnTo>
                  <a:lnTo>
                    <a:pt x="1748091" y="5753"/>
                  </a:lnTo>
                  <a:close/>
                </a:path>
                <a:path w="7590790" h="247650">
                  <a:moveTo>
                    <a:pt x="2478379" y="5753"/>
                  </a:moveTo>
                  <a:lnTo>
                    <a:pt x="2185111" y="5753"/>
                  </a:lnTo>
                  <a:lnTo>
                    <a:pt x="2185111" y="247269"/>
                  </a:lnTo>
                  <a:lnTo>
                    <a:pt x="2478379" y="247269"/>
                  </a:lnTo>
                  <a:lnTo>
                    <a:pt x="2478379" y="5753"/>
                  </a:lnTo>
                  <a:close/>
                </a:path>
                <a:path w="7590790" h="247650">
                  <a:moveTo>
                    <a:pt x="3208655" y="5753"/>
                  </a:moveTo>
                  <a:lnTo>
                    <a:pt x="2915399" y="5753"/>
                  </a:lnTo>
                  <a:lnTo>
                    <a:pt x="2915399" y="247269"/>
                  </a:lnTo>
                  <a:lnTo>
                    <a:pt x="3208655" y="247269"/>
                  </a:lnTo>
                  <a:lnTo>
                    <a:pt x="3208655" y="5753"/>
                  </a:lnTo>
                  <a:close/>
                </a:path>
                <a:path w="7590790" h="247650">
                  <a:moveTo>
                    <a:pt x="3938943" y="5753"/>
                  </a:moveTo>
                  <a:lnTo>
                    <a:pt x="3645674" y="5753"/>
                  </a:lnTo>
                  <a:lnTo>
                    <a:pt x="3645674" y="247269"/>
                  </a:lnTo>
                  <a:lnTo>
                    <a:pt x="3938943" y="247269"/>
                  </a:lnTo>
                  <a:lnTo>
                    <a:pt x="3938943" y="5753"/>
                  </a:lnTo>
                  <a:close/>
                </a:path>
                <a:path w="7590790" h="247650">
                  <a:moveTo>
                    <a:pt x="4669231" y="5753"/>
                  </a:moveTo>
                  <a:lnTo>
                    <a:pt x="4375963" y="5753"/>
                  </a:lnTo>
                  <a:lnTo>
                    <a:pt x="4375963" y="247269"/>
                  </a:lnTo>
                  <a:lnTo>
                    <a:pt x="4669231" y="247269"/>
                  </a:lnTo>
                  <a:lnTo>
                    <a:pt x="4669231" y="5753"/>
                  </a:lnTo>
                  <a:close/>
                </a:path>
                <a:path w="7590790" h="247650">
                  <a:moveTo>
                    <a:pt x="5399519" y="5753"/>
                  </a:moveTo>
                  <a:lnTo>
                    <a:pt x="5106251" y="5753"/>
                  </a:lnTo>
                  <a:lnTo>
                    <a:pt x="5106251" y="247269"/>
                  </a:lnTo>
                  <a:lnTo>
                    <a:pt x="5399519" y="247269"/>
                  </a:lnTo>
                  <a:lnTo>
                    <a:pt x="5399519" y="5753"/>
                  </a:lnTo>
                  <a:close/>
                </a:path>
                <a:path w="7590790" h="247650">
                  <a:moveTo>
                    <a:pt x="6129807" y="5753"/>
                  </a:moveTo>
                  <a:lnTo>
                    <a:pt x="5836539" y="5753"/>
                  </a:lnTo>
                  <a:lnTo>
                    <a:pt x="5836539" y="247269"/>
                  </a:lnTo>
                  <a:lnTo>
                    <a:pt x="6129807" y="247269"/>
                  </a:lnTo>
                  <a:lnTo>
                    <a:pt x="6129807" y="5753"/>
                  </a:lnTo>
                  <a:close/>
                </a:path>
                <a:path w="7590790" h="247650">
                  <a:moveTo>
                    <a:pt x="6860095" y="5753"/>
                  </a:moveTo>
                  <a:lnTo>
                    <a:pt x="6566827" y="5753"/>
                  </a:lnTo>
                  <a:lnTo>
                    <a:pt x="6566827" y="247269"/>
                  </a:lnTo>
                  <a:lnTo>
                    <a:pt x="6860095" y="247269"/>
                  </a:lnTo>
                  <a:lnTo>
                    <a:pt x="6860095" y="5753"/>
                  </a:lnTo>
                  <a:close/>
                </a:path>
                <a:path w="7590790" h="247650">
                  <a:moveTo>
                    <a:pt x="7590371" y="5753"/>
                  </a:moveTo>
                  <a:lnTo>
                    <a:pt x="7297115" y="5753"/>
                  </a:lnTo>
                  <a:lnTo>
                    <a:pt x="7297115" y="247269"/>
                  </a:lnTo>
                  <a:lnTo>
                    <a:pt x="7590371" y="247269"/>
                  </a:lnTo>
                  <a:lnTo>
                    <a:pt x="7590371" y="5753"/>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44"/>
            <p:cNvSpPr/>
            <p:nvPr/>
          </p:nvSpPr>
          <p:spPr>
            <a:xfrm>
              <a:off x="1646948" y="2057056"/>
              <a:ext cx="7590790" cy="932180"/>
            </a:xfrm>
            <a:custGeom>
              <a:avLst/>
              <a:gdLst/>
              <a:ahLst/>
              <a:cxnLst/>
              <a:rect l="l" t="t" r="r" b="b"/>
              <a:pathLst>
                <a:path w="7590790" h="932180">
                  <a:moveTo>
                    <a:pt x="287515" y="247269"/>
                  </a:moveTo>
                  <a:lnTo>
                    <a:pt x="0" y="247269"/>
                  </a:lnTo>
                  <a:lnTo>
                    <a:pt x="0" y="925817"/>
                  </a:lnTo>
                  <a:lnTo>
                    <a:pt x="287515" y="925817"/>
                  </a:lnTo>
                  <a:lnTo>
                    <a:pt x="287515" y="247269"/>
                  </a:lnTo>
                  <a:close/>
                </a:path>
                <a:path w="7590790" h="932180">
                  <a:moveTo>
                    <a:pt x="1017803" y="138010"/>
                  </a:moveTo>
                  <a:lnTo>
                    <a:pt x="724535" y="138010"/>
                  </a:lnTo>
                  <a:lnTo>
                    <a:pt x="724535" y="931570"/>
                  </a:lnTo>
                  <a:lnTo>
                    <a:pt x="1017803" y="931570"/>
                  </a:lnTo>
                  <a:lnTo>
                    <a:pt x="1017803" y="138010"/>
                  </a:lnTo>
                  <a:close/>
                </a:path>
                <a:path w="7590790" h="932180">
                  <a:moveTo>
                    <a:pt x="1748091" y="109258"/>
                  </a:moveTo>
                  <a:lnTo>
                    <a:pt x="1454823" y="109258"/>
                  </a:lnTo>
                  <a:lnTo>
                    <a:pt x="1454823" y="931570"/>
                  </a:lnTo>
                  <a:lnTo>
                    <a:pt x="1748091" y="931570"/>
                  </a:lnTo>
                  <a:lnTo>
                    <a:pt x="1748091" y="109258"/>
                  </a:lnTo>
                  <a:close/>
                </a:path>
                <a:path w="7590790" h="932180">
                  <a:moveTo>
                    <a:pt x="2478379" y="86258"/>
                  </a:moveTo>
                  <a:lnTo>
                    <a:pt x="2185111" y="86258"/>
                  </a:lnTo>
                  <a:lnTo>
                    <a:pt x="2185111" y="931570"/>
                  </a:lnTo>
                  <a:lnTo>
                    <a:pt x="2478379" y="931570"/>
                  </a:lnTo>
                  <a:lnTo>
                    <a:pt x="2478379" y="86258"/>
                  </a:lnTo>
                  <a:close/>
                </a:path>
                <a:path w="7590790" h="932180">
                  <a:moveTo>
                    <a:pt x="3208655" y="57505"/>
                  </a:moveTo>
                  <a:lnTo>
                    <a:pt x="2915399" y="57505"/>
                  </a:lnTo>
                  <a:lnTo>
                    <a:pt x="2915399" y="931570"/>
                  </a:lnTo>
                  <a:lnTo>
                    <a:pt x="3208655" y="931570"/>
                  </a:lnTo>
                  <a:lnTo>
                    <a:pt x="3208655" y="57505"/>
                  </a:lnTo>
                  <a:close/>
                </a:path>
                <a:path w="7590790" h="932180">
                  <a:moveTo>
                    <a:pt x="3938943" y="34505"/>
                  </a:moveTo>
                  <a:lnTo>
                    <a:pt x="3645687" y="34505"/>
                  </a:lnTo>
                  <a:lnTo>
                    <a:pt x="3645687" y="931570"/>
                  </a:lnTo>
                  <a:lnTo>
                    <a:pt x="3938943" y="931570"/>
                  </a:lnTo>
                  <a:lnTo>
                    <a:pt x="3938943" y="34505"/>
                  </a:lnTo>
                  <a:close/>
                </a:path>
                <a:path w="7590790" h="932180">
                  <a:moveTo>
                    <a:pt x="4669231" y="103505"/>
                  </a:moveTo>
                  <a:lnTo>
                    <a:pt x="4375963" y="103505"/>
                  </a:lnTo>
                  <a:lnTo>
                    <a:pt x="4375963" y="931570"/>
                  </a:lnTo>
                  <a:lnTo>
                    <a:pt x="4669231" y="931570"/>
                  </a:lnTo>
                  <a:lnTo>
                    <a:pt x="4669231" y="103505"/>
                  </a:lnTo>
                  <a:close/>
                </a:path>
                <a:path w="7590790" h="932180">
                  <a:moveTo>
                    <a:pt x="5399519" y="74752"/>
                  </a:moveTo>
                  <a:lnTo>
                    <a:pt x="5106251" y="74752"/>
                  </a:lnTo>
                  <a:lnTo>
                    <a:pt x="5106251" y="931570"/>
                  </a:lnTo>
                  <a:lnTo>
                    <a:pt x="5399519" y="931570"/>
                  </a:lnTo>
                  <a:lnTo>
                    <a:pt x="5399519" y="74752"/>
                  </a:lnTo>
                  <a:close/>
                </a:path>
                <a:path w="7590790" h="932180">
                  <a:moveTo>
                    <a:pt x="6129807" y="57505"/>
                  </a:moveTo>
                  <a:lnTo>
                    <a:pt x="5836539" y="57505"/>
                  </a:lnTo>
                  <a:lnTo>
                    <a:pt x="5836539" y="931570"/>
                  </a:lnTo>
                  <a:lnTo>
                    <a:pt x="6129807" y="931570"/>
                  </a:lnTo>
                  <a:lnTo>
                    <a:pt x="6129807" y="57505"/>
                  </a:lnTo>
                  <a:close/>
                </a:path>
                <a:path w="7590790" h="932180">
                  <a:moveTo>
                    <a:pt x="6860095" y="28752"/>
                  </a:moveTo>
                  <a:lnTo>
                    <a:pt x="6566827" y="28752"/>
                  </a:lnTo>
                  <a:lnTo>
                    <a:pt x="6566827" y="931570"/>
                  </a:lnTo>
                  <a:lnTo>
                    <a:pt x="6860095" y="931570"/>
                  </a:lnTo>
                  <a:lnTo>
                    <a:pt x="6860095" y="28752"/>
                  </a:lnTo>
                  <a:close/>
                </a:path>
                <a:path w="7590790" h="932180">
                  <a:moveTo>
                    <a:pt x="7590383" y="0"/>
                  </a:moveTo>
                  <a:lnTo>
                    <a:pt x="7297115" y="0"/>
                  </a:lnTo>
                  <a:lnTo>
                    <a:pt x="7297115" y="931570"/>
                  </a:lnTo>
                  <a:lnTo>
                    <a:pt x="7590383" y="931570"/>
                  </a:lnTo>
                  <a:lnTo>
                    <a:pt x="7590383" y="0"/>
                  </a:lnTo>
                  <a:close/>
                </a:path>
              </a:pathLst>
            </a:custGeom>
            <a:solidFill>
              <a:srgbClr val="24406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5" name="object 45"/>
            <p:cNvPicPr/>
            <p:nvPr/>
          </p:nvPicPr>
          <p:blipFill>
            <a:blip r:embed="rId4" cstate="print"/>
            <a:stretch>
              <a:fillRect/>
            </a:stretch>
          </p:blipFill>
          <p:spPr>
            <a:xfrm>
              <a:off x="1646955" y="2126057"/>
              <a:ext cx="287513" cy="178262"/>
            </a:xfrm>
            <a:prstGeom prst="rect">
              <a:avLst/>
            </a:prstGeom>
          </p:spPr>
        </p:pic>
        <p:pic>
          <p:nvPicPr>
            <p:cNvPr id="46" name="object 46"/>
            <p:cNvPicPr/>
            <p:nvPr/>
          </p:nvPicPr>
          <p:blipFill>
            <a:blip r:embed="rId5" cstate="print"/>
            <a:stretch>
              <a:fillRect/>
            </a:stretch>
          </p:blipFill>
          <p:spPr>
            <a:xfrm>
              <a:off x="2371488" y="1988047"/>
              <a:ext cx="293263" cy="207014"/>
            </a:xfrm>
            <a:prstGeom prst="rect">
              <a:avLst/>
            </a:prstGeom>
          </p:spPr>
        </p:pic>
        <p:pic>
          <p:nvPicPr>
            <p:cNvPr id="47" name="object 47"/>
            <p:cNvPicPr/>
            <p:nvPr/>
          </p:nvPicPr>
          <p:blipFill>
            <a:blip r:embed="rId6" cstate="print"/>
            <a:stretch>
              <a:fillRect/>
            </a:stretch>
          </p:blipFill>
          <p:spPr>
            <a:xfrm>
              <a:off x="3101771" y="1959295"/>
              <a:ext cx="293263" cy="207014"/>
            </a:xfrm>
            <a:prstGeom prst="rect">
              <a:avLst/>
            </a:prstGeom>
          </p:spPr>
        </p:pic>
        <p:pic>
          <p:nvPicPr>
            <p:cNvPr id="48" name="object 48"/>
            <p:cNvPicPr/>
            <p:nvPr/>
          </p:nvPicPr>
          <p:blipFill>
            <a:blip r:embed="rId7" cstate="print"/>
            <a:stretch>
              <a:fillRect/>
            </a:stretch>
          </p:blipFill>
          <p:spPr>
            <a:xfrm>
              <a:off x="3832054" y="1936293"/>
              <a:ext cx="293263" cy="207014"/>
            </a:xfrm>
            <a:prstGeom prst="rect">
              <a:avLst/>
            </a:prstGeom>
          </p:spPr>
        </p:pic>
        <p:pic>
          <p:nvPicPr>
            <p:cNvPr id="49" name="object 49"/>
            <p:cNvPicPr/>
            <p:nvPr/>
          </p:nvPicPr>
          <p:blipFill>
            <a:blip r:embed="rId8" cstate="print"/>
            <a:stretch>
              <a:fillRect/>
            </a:stretch>
          </p:blipFill>
          <p:spPr>
            <a:xfrm>
              <a:off x="4562337" y="1907541"/>
              <a:ext cx="293263" cy="207014"/>
            </a:xfrm>
            <a:prstGeom prst="rect">
              <a:avLst/>
            </a:prstGeom>
          </p:spPr>
        </p:pic>
        <p:pic>
          <p:nvPicPr>
            <p:cNvPr id="50" name="object 50"/>
            <p:cNvPicPr/>
            <p:nvPr/>
          </p:nvPicPr>
          <p:blipFill>
            <a:blip r:embed="rId9" cstate="print"/>
            <a:stretch>
              <a:fillRect/>
            </a:stretch>
          </p:blipFill>
          <p:spPr>
            <a:xfrm>
              <a:off x="5292620" y="1878789"/>
              <a:ext cx="293263" cy="212765"/>
            </a:xfrm>
            <a:prstGeom prst="rect">
              <a:avLst/>
            </a:prstGeom>
          </p:spPr>
        </p:pic>
        <p:pic>
          <p:nvPicPr>
            <p:cNvPr id="51" name="object 51"/>
            <p:cNvPicPr/>
            <p:nvPr/>
          </p:nvPicPr>
          <p:blipFill>
            <a:blip r:embed="rId10" cstate="print"/>
            <a:stretch>
              <a:fillRect/>
            </a:stretch>
          </p:blipFill>
          <p:spPr>
            <a:xfrm>
              <a:off x="6022903" y="1947794"/>
              <a:ext cx="293263" cy="212765"/>
            </a:xfrm>
            <a:prstGeom prst="rect">
              <a:avLst/>
            </a:prstGeom>
          </p:spPr>
        </p:pic>
        <p:pic>
          <p:nvPicPr>
            <p:cNvPr id="52" name="object 52"/>
            <p:cNvPicPr/>
            <p:nvPr/>
          </p:nvPicPr>
          <p:blipFill>
            <a:blip r:embed="rId11" cstate="print"/>
            <a:stretch>
              <a:fillRect/>
            </a:stretch>
          </p:blipFill>
          <p:spPr>
            <a:xfrm>
              <a:off x="6753186" y="1924793"/>
              <a:ext cx="293263" cy="207014"/>
            </a:xfrm>
            <a:prstGeom prst="rect">
              <a:avLst/>
            </a:prstGeom>
          </p:spPr>
        </p:pic>
        <p:pic>
          <p:nvPicPr>
            <p:cNvPr id="53" name="object 53"/>
            <p:cNvPicPr/>
            <p:nvPr/>
          </p:nvPicPr>
          <p:blipFill>
            <a:blip r:embed="rId12" cstate="print"/>
            <a:stretch>
              <a:fillRect/>
            </a:stretch>
          </p:blipFill>
          <p:spPr>
            <a:xfrm>
              <a:off x="7483469" y="1901791"/>
              <a:ext cx="293263" cy="212765"/>
            </a:xfrm>
            <a:prstGeom prst="rect">
              <a:avLst/>
            </a:prstGeom>
          </p:spPr>
        </p:pic>
        <p:pic>
          <p:nvPicPr>
            <p:cNvPr id="54" name="object 54"/>
            <p:cNvPicPr/>
            <p:nvPr/>
          </p:nvPicPr>
          <p:blipFill>
            <a:blip r:embed="rId13" cstate="print"/>
            <a:stretch>
              <a:fillRect/>
            </a:stretch>
          </p:blipFill>
          <p:spPr>
            <a:xfrm>
              <a:off x="8213752" y="1878789"/>
              <a:ext cx="293263" cy="207014"/>
            </a:xfrm>
            <a:prstGeom prst="rect">
              <a:avLst/>
            </a:prstGeom>
          </p:spPr>
        </p:pic>
        <p:pic>
          <p:nvPicPr>
            <p:cNvPr id="55" name="object 55"/>
            <p:cNvPicPr/>
            <p:nvPr/>
          </p:nvPicPr>
          <p:blipFill>
            <a:blip r:embed="rId14" cstate="print"/>
            <a:stretch>
              <a:fillRect/>
            </a:stretch>
          </p:blipFill>
          <p:spPr>
            <a:xfrm>
              <a:off x="8944035" y="1844287"/>
              <a:ext cx="293263" cy="212765"/>
            </a:xfrm>
            <a:prstGeom prst="rect">
              <a:avLst/>
            </a:prstGeom>
          </p:spPr>
        </p:pic>
        <p:sp>
          <p:nvSpPr>
            <p:cNvPr id="56" name="object 56"/>
            <p:cNvSpPr/>
            <p:nvPr/>
          </p:nvSpPr>
          <p:spPr>
            <a:xfrm>
              <a:off x="1646948" y="1367015"/>
              <a:ext cx="7590790" cy="759460"/>
            </a:xfrm>
            <a:custGeom>
              <a:avLst/>
              <a:gdLst/>
              <a:ahLst/>
              <a:cxnLst/>
              <a:rect l="l" t="t" r="r" b="b"/>
              <a:pathLst>
                <a:path w="7590790" h="759460">
                  <a:moveTo>
                    <a:pt x="287515" y="580783"/>
                  </a:moveTo>
                  <a:lnTo>
                    <a:pt x="0" y="580783"/>
                  </a:lnTo>
                  <a:lnTo>
                    <a:pt x="0" y="759053"/>
                  </a:lnTo>
                  <a:lnTo>
                    <a:pt x="287515" y="759053"/>
                  </a:lnTo>
                  <a:lnTo>
                    <a:pt x="287515" y="580783"/>
                  </a:lnTo>
                  <a:close/>
                </a:path>
                <a:path w="7590790" h="759460">
                  <a:moveTo>
                    <a:pt x="1017790" y="126504"/>
                  </a:moveTo>
                  <a:lnTo>
                    <a:pt x="724535" y="126504"/>
                  </a:lnTo>
                  <a:lnTo>
                    <a:pt x="724535" y="621042"/>
                  </a:lnTo>
                  <a:lnTo>
                    <a:pt x="1017790" y="621042"/>
                  </a:lnTo>
                  <a:lnTo>
                    <a:pt x="1017790" y="126504"/>
                  </a:lnTo>
                  <a:close/>
                </a:path>
                <a:path w="7590790" h="759460">
                  <a:moveTo>
                    <a:pt x="1748078" y="126504"/>
                  </a:moveTo>
                  <a:lnTo>
                    <a:pt x="1454823" y="126504"/>
                  </a:lnTo>
                  <a:lnTo>
                    <a:pt x="1454823" y="592289"/>
                  </a:lnTo>
                  <a:lnTo>
                    <a:pt x="1748078" y="592289"/>
                  </a:lnTo>
                  <a:lnTo>
                    <a:pt x="1748078" y="126504"/>
                  </a:lnTo>
                  <a:close/>
                </a:path>
                <a:path w="7590790" h="759460">
                  <a:moveTo>
                    <a:pt x="2478367" y="264515"/>
                  </a:moveTo>
                  <a:lnTo>
                    <a:pt x="2185098" y="264515"/>
                  </a:lnTo>
                  <a:lnTo>
                    <a:pt x="2185098" y="569290"/>
                  </a:lnTo>
                  <a:lnTo>
                    <a:pt x="2478367" y="569290"/>
                  </a:lnTo>
                  <a:lnTo>
                    <a:pt x="2478367" y="264515"/>
                  </a:lnTo>
                  <a:close/>
                </a:path>
                <a:path w="7590790" h="759460">
                  <a:moveTo>
                    <a:pt x="3208642" y="258762"/>
                  </a:moveTo>
                  <a:lnTo>
                    <a:pt x="2915386" y="258762"/>
                  </a:lnTo>
                  <a:lnTo>
                    <a:pt x="2915386" y="540537"/>
                  </a:lnTo>
                  <a:lnTo>
                    <a:pt x="3208642" y="540537"/>
                  </a:lnTo>
                  <a:lnTo>
                    <a:pt x="3208642" y="258762"/>
                  </a:lnTo>
                  <a:close/>
                </a:path>
                <a:path w="7590790" h="759460">
                  <a:moveTo>
                    <a:pt x="3938930" y="333514"/>
                  </a:moveTo>
                  <a:lnTo>
                    <a:pt x="3645662" y="333514"/>
                  </a:lnTo>
                  <a:lnTo>
                    <a:pt x="3645662" y="511784"/>
                  </a:lnTo>
                  <a:lnTo>
                    <a:pt x="3938930" y="511784"/>
                  </a:lnTo>
                  <a:lnTo>
                    <a:pt x="3938930" y="333514"/>
                  </a:lnTo>
                  <a:close/>
                </a:path>
                <a:path w="7590790" h="759460">
                  <a:moveTo>
                    <a:pt x="4669218" y="161010"/>
                  </a:moveTo>
                  <a:lnTo>
                    <a:pt x="4375950" y="161010"/>
                  </a:lnTo>
                  <a:lnTo>
                    <a:pt x="4375950" y="580783"/>
                  </a:lnTo>
                  <a:lnTo>
                    <a:pt x="4669218" y="580783"/>
                  </a:lnTo>
                  <a:lnTo>
                    <a:pt x="4669218" y="161010"/>
                  </a:lnTo>
                  <a:close/>
                </a:path>
                <a:path w="7590790" h="759460">
                  <a:moveTo>
                    <a:pt x="5399494" y="120751"/>
                  </a:moveTo>
                  <a:lnTo>
                    <a:pt x="5106238" y="120751"/>
                  </a:lnTo>
                  <a:lnTo>
                    <a:pt x="5106238" y="557784"/>
                  </a:lnTo>
                  <a:lnTo>
                    <a:pt x="5399494" y="557784"/>
                  </a:lnTo>
                  <a:lnTo>
                    <a:pt x="5399494" y="120751"/>
                  </a:lnTo>
                  <a:close/>
                </a:path>
                <a:path w="7590790" h="759460">
                  <a:moveTo>
                    <a:pt x="6129782" y="86245"/>
                  </a:moveTo>
                  <a:lnTo>
                    <a:pt x="5836513" y="86245"/>
                  </a:lnTo>
                  <a:lnTo>
                    <a:pt x="5836513" y="534784"/>
                  </a:lnTo>
                  <a:lnTo>
                    <a:pt x="6129782" y="534784"/>
                  </a:lnTo>
                  <a:lnTo>
                    <a:pt x="6129782" y="86245"/>
                  </a:lnTo>
                  <a:close/>
                </a:path>
                <a:path w="7590790" h="759460">
                  <a:moveTo>
                    <a:pt x="6860057" y="45999"/>
                  </a:moveTo>
                  <a:lnTo>
                    <a:pt x="6566802" y="45999"/>
                  </a:lnTo>
                  <a:lnTo>
                    <a:pt x="6566802" y="511784"/>
                  </a:lnTo>
                  <a:lnTo>
                    <a:pt x="6860057" y="511784"/>
                  </a:lnTo>
                  <a:lnTo>
                    <a:pt x="6860057" y="45999"/>
                  </a:lnTo>
                  <a:close/>
                </a:path>
                <a:path w="7590790" h="759460">
                  <a:moveTo>
                    <a:pt x="7590345" y="0"/>
                  </a:moveTo>
                  <a:lnTo>
                    <a:pt x="7297077" y="0"/>
                  </a:lnTo>
                  <a:lnTo>
                    <a:pt x="7297077" y="477278"/>
                  </a:lnTo>
                  <a:lnTo>
                    <a:pt x="7590345" y="477278"/>
                  </a:lnTo>
                  <a:lnTo>
                    <a:pt x="7590345" y="0"/>
                  </a:lnTo>
                  <a:close/>
                </a:path>
              </a:pathLst>
            </a:custGeom>
            <a:solidFill>
              <a:srgbClr val="548ED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object 57"/>
            <p:cNvSpPr/>
            <p:nvPr/>
          </p:nvSpPr>
          <p:spPr>
            <a:xfrm>
              <a:off x="1422695" y="3230134"/>
              <a:ext cx="8033384" cy="0"/>
            </a:xfrm>
            <a:custGeom>
              <a:avLst/>
              <a:gdLst/>
              <a:ahLst/>
              <a:cxnLst/>
              <a:rect l="l" t="t" r="r" b="b"/>
              <a:pathLst>
                <a:path w="8033384">
                  <a:moveTo>
                    <a:pt x="0" y="0"/>
                  </a:moveTo>
                  <a:lnTo>
                    <a:pt x="8033108" y="0"/>
                  </a:lnTo>
                </a:path>
              </a:pathLst>
            </a:custGeom>
            <a:ln w="86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58" name="object 58"/>
          <p:cNvSpPr/>
          <p:nvPr/>
        </p:nvSpPr>
        <p:spPr>
          <a:xfrm>
            <a:off x="1422695" y="1039229"/>
            <a:ext cx="8033384" cy="0"/>
          </a:xfrm>
          <a:custGeom>
            <a:avLst/>
            <a:gdLst/>
            <a:ahLst/>
            <a:cxnLst/>
            <a:rect l="l" t="t" r="r" b="b"/>
            <a:pathLst>
              <a:path w="8033384">
                <a:moveTo>
                  <a:pt x="0" y="0"/>
                </a:moveTo>
                <a:lnTo>
                  <a:pt x="8033139" y="0"/>
                </a:lnTo>
              </a:path>
            </a:pathLst>
          </a:custGeom>
          <a:ln w="8625">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object 59"/>
          <p:cNvSpPr txBox="1"/>
          <p:nvPr/>
        </p:nvSpPr>
        <p:spPr>
          <a:xfrm>
            <a:off x="1063537" y="3103500"/>
            <a:ext cx="18669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25" normalizeH="0" baseline="0" noProof="0" dirty="0">
                <a:ln>
                  <a:noFill/>
                </a:ln>
                <a:solidFill>
                  <a:sysClr val="windowText" lastClr="000000"/>
                </a:solidFill>
                <a:effectLst/>
                <a:uLnTx/>
                <a:uFillTx/>
                <a:latin typeface="Calibri"/>
                <a:cs typeface="Calibri"/>
              </a:rPr>
              <a:t>$0</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sp>
        <p:nvSpPr>
          <p:cNvPr id="60" name="object 60"/>
          <p:cNvSpPr txBox="1"/>
          <p:nvPr/>
        </p:nvSpPr>
        <p:spPr>
          <a:xfrm>
            <a:off x="1063537" y="2738359"/>
            <a:ext cx="18669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25" normalizeH="0" baseline="0" noProof="0" dirty="0">
                <a:ln>
                  <a:noFill/>
                </a:ln>
                <a:solidFill>
                  <a:sysClr val="windowText" lastClr="000000"/>
                </a:solidFill>
                <a:effectLst/>
                <a:uLnTx/>
                <a:uFillTx/>
                <a:latin typeface="Calibri"/>
                <a:cs typeface="Calibri"/>
              </a:rPr>
              <a:t>$5</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sp>
        <p:nvSpPr>
          <p:cNvPr id="61" name="object 61"/>
          <p:cNvSpPr txBox="1"/>
          <p:nvPr/>
        </p:nvSpPr>
        <p:spPr>
          <a:xfrm>
            <a:off x="981939" y="2373218"/>
            <a:ext cx="267335"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25" normalizeH="0" baseline="0" noProof="0" dirty="0">
                <a:ln>
                  <a:noFill/>
                </a:ln>
                <a:solidFill>
                  <a:sysClr val="windowText" lastClr="000000"/>
                </a:solidFill>
                <a:effectLst/>
                <a:uLnTx/>
                <a:uFillTx/>
                <a:latin typeface="Calibri"/>
                <a:cs typeface="Calibri"/>
              </a:rPr>
              <a:t>$10</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sp>
        <p:nvSpPr>
          <p:cNvPr id="62" name="object 62"/>
          <p:cNvSpPr txBox="1"/>
          <p:nvPr/>
        </p:nvSpPr>
        <p:spPr>
          <a:xfrm>
            <a:off x="981939" y="2008078"/>
            <a:ext cx="267335"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25" normalizeH="0" baseline="0" noProof="0" dirty="0">
                <a:ln>
                  <a:noFill/>
                </a:ln>
                <a:solidFill>
                  <a:sysClr val="windowText" lastClr="000000"/>
                </a:solidFill>
                <a:effectLst/>
                <a:uLnTx/>
                <a:uFillTx/>
                <a:latin typeface="Calibri"/>
                <a:cs typeface="Calibri"/>
              </a:rPr>
              <a:t>$15</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sp>
        <p:nvSpPr>
          <p:cNvPr id="63" name="object 63"/>
          <p:cNvSpPr txBox="1"/>
          <p:nvPr/>
        </p:nvSpPr>
        <p:spPr>
          <a:xfrm>
            <a:off x="981939" y="1642938"/>
            <a:ext cx="267335"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25" normalizeH="0" baseline="0" noProof="0" dirty="0">
                <a:ln>
                  <a:noFill/>
                </a:ln>
                <a:solidFill>
                  <a:sysClr val="windowText" lastClr="000000"/>
                </a:solidFill>
                <a:effectLst/>
                <a:uLnTx/>
                <a:uFillTx/>
                <a:latin typeface="Calibri"/>
                <a:cs typeface="Calibri"/>
              </a:rPr>
              <a:t>$20</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sp>
        <p:nvSpPr>
          <p:cNvPr id="64" name="object 64"/>
          <p:cNvSpPr txBox="1"/>
          <p:nvPr/>
        </p:nvSpPr>
        <p:spPr>
          <a:xfrm>
            <a:off x="981939" y="1277797"/>
            <a:ext cx="267335"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25" normalizeH="0" baseline="0" noProof="0" dirty="0">
                <a:ln>
                  <a:noFill/>
                </a:ln>
                <a:solidFill>
                  <a:sysClr val="windowText" lastClr="000000"/>
                </a:solidFill>
                <a:effectLst/>
                <a:uLnTx/>
                <a:uFillTx/>
                <a:latin typeface="Calibri"/>
                <a:cs typeface="Calibri"/>
              </a:rPr>
              <a:t>$25</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sp>
        <p:nvSpPr>
          <p:cNvPr id="65" name="object 65"/>
          <p:cNvSpPr txBox="1"/>
          <p:nvPr/>
        </p:nvSpPr>
        <p:spPr>
          <a:xfrm>
            <a:off x="981939" y="912656"/>
            <a:ext cx="267335"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25" normalizeH="0" baseline="0" noProof="0" dirty="0">
                <a:ln>
                  <a:noFill/>
                </a:ln>
                <a:solidFill>
                  <a:sysClr val="windowText" lastClr="000000"/>
                </a:solidFill>
                <a:effectLst/>
                <a:uLnTx/>
                <a:uFillTx/>
                <a:latin typeface="Calibri"/>
                <a:cs typeface="Calibri"/>
              </a:rPr>
              <a:t>$30</a:t>
            </a:r>
            <a:endParaRPr kumimoji="0" sz="1250" b="0" i="0" u="none" strike="noStrike" kern="0" cap="none" spc="0" normalizeH="0" baseline="0" noProof="0">
              <a:ln>
                <a:noFill/>
              </a:ln>
              <a:solidFill>
                <a:sysClr val="windowText" lastClr="000000"/>
              </a:solidFill>
              <a:effectLst/>
              <a:uLnTx/>
              <a:uFillTx/>
              <a:latin typeface="Calibri"/>
              <a:cs typeface="Calibri"/>
            </a:endParaRPr>
          </a:p>
        </p:txBody>
      </p:sp>
      <p:sp>
        <p:nvSpPr>
          <p:cNvPr id="66" name="object 66"/>
          <p:cNvSpPr txBox="1"/>
          <p:nvPr/>
        </p:nvSpPr>
        <p:spPr>
          <a:xfrm>
            <a:off x="1546250" y="3305003"/>
            <a:ext cx="49149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10" normalizeH="0" baseline="0" noProof="0" dirty="0">
                <a:ln>
                  <a:noFill/>
                </a:ln>
                <a:solidFill>
                  <a:sysClr val="windowText" lastClr="000000"/>
                </a:solidFill>
                <a:effectLst/>
                <a:uLnTx/>
                <a:uFillTx/>
                <a:latin typeface="Arial Narrow"/>
                <a:cs typeface="Arial Narrow"/>
              </a:rPr>
              <a:t>FY2024</a:t>
            </a:r>
            <a:endParaRPr kumimoji="0" sz="125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67" name="object 67"/>
          <p:cNvSpPr txBox="1"/>
          <p:nvPr/>
        </p:nvSpPr>
        <p:spPr>
          <a:xfrm>
            <a:off x="2276185" y="3305003"/>
            <a:ext cx="49149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10" normalizeH="0" baseline="0" noProof="0" dirty="0">
                <a:ln>
                  <a:noFill/>
                </a:ln>
                <a:solidFill>
                  <a:sysClr val="windowText" lastClr="000000"/>
                </a:solidFill>
                <a:effectLst/>
                <a:uLnTx/>
                <a:uFillTx/>
                <a:latin typeface="Arial Narrow"/>
                <a:cs typeface="Arial Narrow"/>
              </a:rPr>
              <a:t>FY2025</a:t>
            </a:r>
            <a:endParaRPr kumimoji="0" sz="125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68" name="object 68"/>
          <p:cNvSpPr txBox="1"/>
          <p:nvPr/>
        </p:nvSpPr>
        <p:spPr>
          <a:xfrm>
            <a:off x="3006120" y="3305003"/>
            <a:ext cx="49149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10" normalizeH="0" baseline="0" noProof="0" dirty="0">
                <a:ln>
                  <a:noFill/>
                </a:ln>
                <a:solidFill>
                  <a:sysClr val="windowText" lastClr="000000"/>
                </a:solidFill>
                <a:effectLst/>
                <a:uLnTx/>
                <a:uFillTx/>
                <a:latin typeface="Arial Narrow"/>
                <a:cs typeface="Arial Narrow"/>
              </a:rPr>
              <a:t>FY2026</a:t>
            </a:r>
            <a:endParaRPr kumimoji="0" sz="125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69" name="object 69"/>
          <p:cNvSpPr txBox="1"/>
          <p:nvPr/>
        </p:nvSpPr>
        <p:spPr>
          <a:xfrm>
            <a:off x="3736056" y="3305003"/>
            <a:ext cx="49149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10" normalizeH="0" baseline="0" noProof="0" dirty="0">
                <a:ln>
                  <a:noFill/>
                </a:ln>
                <a:solidFill>
                  <a:sysClr val="windowText" lastClr="000000"/>
                </a:solidFill>
                <a:effectLst/>
                <a:uLnTx/>
                <a:uFillTx/>
                <a:latin typeface="Arial Narrow"/>
                <a:cs typeface="Arial Narrow"/>
              </a:rPr>
              <a:t>FY2027</a:t>
            </a:r>
            <a:endParaRPr kumimoji="0" sz="125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70" name="object 70"/>
          <p:cNvSpPr txBox="1"/>
          <p:nvPr/>
        </p:nvSpPr>
        <p:spPr>
          <a:xfrm>
            <a:off x="4465991" y="3305003"/>
            <a:ext cx="49149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10" normalizeH="0" baseline="0" noProof="0" dirty="0">
                <a:ln>
                  <a:noFill/>
                </a:ln>
                <a:solidFill>
                  <a:sysClr val="windowText" lastClr="000000"/>
                </a:solidFill>
                <a:effectLst/>
                <a:uLnTx/>
                <a:uFillTx/>
                <a:latin typeface="Arial Narrow"/>
                <a:cs typeface="Arial Narrow"/>
              </a:rPr>
              <a:t>FY2028</a:t>
            </a:r>
            <a:endParaRPr kumimoji="0" sz="125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71" name="object 71"/>
          <p:cNvSpPr txBox="1"/>
          <p:nvPr/>
        </p:nvSpPr>
        <p:spPr>
          <a:xfrm>
            <a:off x="5195927" y="3305003"/>
            <a:ext cx="49149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10" normalizeH="0" baseline="0" noProof="0" dirty="0">
                <a:ln>
                  <a:noFill/>
                </a:ln>
                <a:solidFill>
                  <a:sysClr val="windowText" lastClr="000000"/>
                </a:solidFill>
                <a:effectLst/>
                <a:uLnTx/>
                <a:uFillTx/>
                <a:latin typeface="Arial Narrow"/>
                <a:cs typeface="Arial Narrow"/>
              </a:rPr>
              <a:t>FY2029</a:t>
            </a:r>
            <a:endParaRPr kumimoji="0" sz="125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72" name="object 72"/>
          <p:cNvSpPr txBox="1"/>
          <p:nvPr/>
        </p:nvSpPr>
        <p:spPr>
          <a:xfrm>
            <a:off x="5925863" y="3305003"/>
            <a:ext cx="49149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10" normalizeH="0" baseline="0" noProof="0" dirty="0">
                <a:ln>
                  <a:noFill/>
                </a:ln>
                <a:solidFill>
                  <a:sysClr val="windowText" lastClr="000000"/>
                </a:solidFill>
                <a:effectLst/>
                <a:uLnTx/>
                <a:uFillTx/>
                <a:latin typeface="Arial Narrow"/>
                <a:cs typeface="Arial Narrow"/>
              </a:rPr>
              <a:t>FY2030</a:t>
            </a:r>
            <a:endParaRPr kumimoji="0" sz="125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73" name="object 73"/>
          <p:cNvSpPr txBox="1"/>
          <p:nvPr/>
        </p:nvSpPr>
        <p:spPr>
          <a:xfrm>
            <a:off x="6655798" y="3305003"/>
            <a:ext cx="49149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10" normalizeH="0" baseline="0" noProof="0" dirty="0">
                <a:ln>
                  <a:noFill/>
                </a:ln>
                <a:solidFill>
                  <a:sysClr val="windowText" lastClr="000000"/>
                </a:solidFill>
                <a:effectLst/>
                <a:uLnTx/>
                <a:uFillTx/>
                <a:latin typeface="Arial Narrow"/>
                <a:cs typeface="Arial Narrow"/>
              </a:rPr>
              <a:t>FY2031</a:t>
            </a:r>
            <a:endParaRPr kumimoji="0" sz="125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74" name="object 74"/>
          <p:cNvSpPr txBox="1"/>
          <p:nvPr/>
        </p:nvSpPr>
        <p:spPr>
          <a:xfrm>
            <a:off x="7385732" y="3305003"/>
            <a:ext cx="49149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10" normalizeH="0" baseline="0" noProof="0" dirty="0">
                <a:ln>
                  <a:noFill/>
                </a:ln>
                <a:solidFill>
                  <a:sysClr val="windowText" lastClr="000000"/>
                </a:solidFill>
                <a:effectLst/>
                <a:uLnTx/>
                <a:uFillTx/>
                <a:latin typeface="Arial Narrow"/>
                <a:cs typeface="Arial Narrow"/>
              </a:rPr>
              <a:t>FY2032</a:t>
            </a:r>
            <a:endParaRPr kumimoji="0" sz="125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75" name="object 75"/>
          <p:cNvSpPr txBox="1"/>
          <p:nvPr/>
        </p:nvSpPr>
        <p:spPr>
          <a:xfrm>
            <a:off x="8115668" y="3305003"/>
            <a:ext cx="49149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10" normalizeH="0" baseline="0" noProof="0" dirty="0">
                <a:ln>
                  <a:noFill/>
                </a:ln>
                <a:solidFill>
                  <a:sysClr val="windowText" lastClr="000000"/>
                </a:solidFill>
                <a:effectLst/>
                <a:uLnTx/>
                <a:uFillTx/>
                <a:latin typeface="Arial Narrow"/>
                <a:cs typeface="Arial Narrow"/>
              </a:rPr>
              <a:t>FY2033</a:t>
            </a:r>
            <a:endParaRPr kumimoji="0" sz="125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76" name="object 76"/>
          <p:cNvSpPr txBox="1"/>
          <p:nvPr/>
        </p:nvSpPr>
        <p:spPr>
          <a:xfrm>
            <a:off x="8845604" y="3305003"/>
            <a:ext cx="491490" cy="219075"/>
          </a:xfrm>
          <a:prstGeom prst="rect">
            <a:avLst/>
          </a:prstGeom>
        </p:spPr>
        <p:txBody>
          <a:bodyPr vert="horz"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250" b="1" i="0" u="none" strike="noStrike" kern="0" cap="none" spc="-10" normalizeH="0" baseline="0" noProof="0" dirty="0">
                <a:ln>
                  <a:noFill/>
                </a:ln>
                <a:solidFill>
                  <a:sysClr val="windowText" lastClr="000000"/>
                </a:solidFill>
                <a:effectLst/>
                <a:uLnTx/>
                <a:uFillTx/>
                <a:latin typeface="Arial Narrow"/>
                <a:cs typeface="Arial Narrow"/>
              </a:rPr>
              <a:t>FY2034</a:t>
            </a:r>
            <a:endParaRPr kumimoji="0" sz="125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77" name="object 77"/>
          <p:cNvSpPr txBox="1"/>
          <p:nvPr/>
        </p:nvSpPr>
        <p:spPr>
          <a:xfrm>
            <a:off x="484468" y="1020103"/>
            <a:ext cx="449580" cy="1889760"/>
          </a:xfrm>
          <a:prstGeom prst="rect">
            <a:avLst/>
          </a:prstGeom>
        </p:spPr>
        <p:txBody>
          <a:bodyPr vert="vert270" wrap="square" lIns="0" tIns="13970" rIns="0" bIns="0" rtlCol="0">
            <a:spAutoFit/>
          </a:bodyPr>
          <a:lstStyle/>
          <a:p>
            <a:pPr marL="788670" marR="5080" lvl="0" indent="-776605" defTabSz="914400" eaLnBrk="1" fontAlgn="auto" latinLnBrk="0" hangingPunct="1">
              <a:lnSpc>
                <a:spcPts val="1680"/>
              </a:lnSpc>
              <a:spcBef>
                <a:spcPts val="110"/>
              </a:spcBef>
              <a:spcAft>
                <a:spcPts val="0"/>
              </a:spcAft>
              <a:buClrTx/>
              <a:buSzTx/>
              <a:buFontTx/>
              <a:buNone/>
              <a:tabLst/>
              <a:defRPr/>
            </a:pPr>
            <a:r>
              <a:rPr kumimoji="0" sz="1450" b="1" i="0" u="none" strike="noStrike" kern="0" cap="none" spc="-10" normalizeH="0" baseline="0" noProof="0" dirty="0">
                <a:ln>
                  <a:noFill/>
                </a:ln>
                <a:solidFill>
                  <a:sysClr val="windowText" lastClr="000000"/>
                </a:solidFill>
                <a:effectLst/>
                <a:uLnTx/>
                <a:uFillTx/>
                <a:latin typeface="Arial Narrow"/>
                <a:cs typeface="Arial Narrow"/>
              </a:rPr>
              <a:t>Total</a:t>
            </a:r>
            <a:r>
              <a:rPr kumimoji="0" sz="1450" b="1" i="0" u="none" strike="noStrike" kern="0" cap="none" spc="-45" normalizeH="0" baseline="0" noProof="0" dirty="0">
                <a:ln>
                  <a:noFill/>
                </a:ln>
                <a:solidFill>
                  <a:sysClr val="windowText" lastClr="000000"/>
                </a:solidFill>
                <a:effectLst/>
                <a:uLnTx/>
                <a:uFillTx/>
                <a:latin typeface="Arial Narrow"/>
                <a:cs typeface="Arial Narrow"/>
              </a:rPr>
              <a:t> </a:t>
            </a:r>
            <a:r>
              <a:rPr kumimoji="0" sz="1450" b="1" i="0" u="none" strike="noStrike" kern="0" cap="none" spc="0" normalizeH="0" baseline="0" noProof="0" dirty="0">
                <a:ln>
                  <a:noFill/>
                </a:ln>
                <a:solidFill>
                  <a:sysClr val="windowText" lastClr="000000"/>
                </a:solidFill>
                <a:effectLst/>
                <a:uLnTx/>
                <a:uFillTx/>
                <a:latin typeface="Arial Narrow"/>
                <a:cs typeface="Arial Narrow"/>
              </a:rPr>
              <a:t>Revenue</a:t>
            </a:r>
            <a:r>
              <a:rPr kumimoji="0" sz="1450" b="1" i="0" u="none" strike="noStrike" kern="0" cap="none" spc="-55" normalizeH="0" baseline="0" noProof="0" dirty="0">
                <a:ln>
                  <a:noFill/>
                </a:ln>
                <a:solidFill>
                  <a:sysClr val="windowText" lastClr="000000"/>
                </a:solidFill>
                <a:effectLst/>
                <a:uLnTx/>
                <a:uFillTx/>
                <a:latin typeface="Arial Narrow"/>
                <a:cs typeface="Arial Narrow"/>
              </a:rPr>
              <a:t> </a:t>
            </a:r>
            <a:r>
              <a:rPr kumimoji="0" sz="1450" b="1" i="0" u="none" strike="noStrike" kern="0" cap="none" spc="0" normalizeH="0" baseline="0" noProof="0" dirty="0">
                <a:ln>
                  <a:noFill/>
                </a:ln>
                <a:solidFill>
                  <a:sysClr val="windowText" lastClr="000000"/>
                </a:solidFill>
                <a:effectLst/>
                <a:uLnTx/>
                <a:uFillTx/>
                <a:latin typeface="Arial Narrow"/>
                <a:cs typeface="Arial Narrow"/>
              </a:rPr>
              <a:t>/</a:t>
            </a:r>
            <a:r>
              <a:rPr kumimoji="0" sz="1450" b="1" i="0" u="none" strike="noStrike" kern="0" cap="none" spc="-45" normalizeH="0" baseline="0" noProof="0" dirty="0">
                <a:ln>
                  <a:noFill/>
                </a:ln>
                <a:solidFill>
                  <a:sysClr val="windowText" lastClr="000000"/>
                </a:solidFill>
                <a:effectLst/>
                <a:uLnTx/>
                <a:uFillTx/>
                <a:latin typeface="Arial Narrow"/>
                <a:cs typeface="Arial Narrow"/>
              </a:rPr>
              <a:t> </a:t>
            </a:r>
            <a:r>
              <a:rPr kumimoji="0" sz="1450" b="1" i="0" u="none" strike="noStrike" kern="0" cap="none" spc="-10" normalizeH="0" baseline="0" noProof="0" dirty="0">
                <a:ln>
                  <a:noFill/>
                </a:ln>
                <a:solidFill>
                  <a:sysClr val="windowText" lastClr="000000"/>
                </a:solidFill>
                <a:effectLst/>
                <a:uLnTx/>
                <a:uFillTx/>
                <a:latin typeface="Arial Narrow"/>
                <a:cs typeface="Arial Narrow"/>
              </a:rPr>
              <a:t>Expenses </a:t>
            </a:r>
            <a:r>
              <a:rPr kumimoji="0" sz="1450" b="1" i="0" u="none" strike="noStrike" kern="0" cap="none" spc="-20" normalizeH="0" baseline="0" noProof="0" dirty="0">
                <a:ln>
                  <a:noFill/>
                </a:ln>
                <a:solidFill>
                  <a:sysClr val="windowText" lastClr="000000"/>
                </a:solidFill>
                <a:effectLst/>
                <a:uLnTx/>
                <a:uFillTx/>
                <a:latin typeface="Arial Narrow"/>
                <a:cs typeface="Arial Narrow"/>
              </a:rPr>
              <a:t>($M)</a:t>
            </a:r>
            <a:endParaRPr kumimoji="0" sz="145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78" name="object 78"/>
          <p:cNvSpPr txBox="1"/>
          <p:nvPr/>
        </p:nvSpPr>
        <p:spPr>
          <a:xfrm>
            <a:off x="1689541" y="2376262"/>
            <a:ext cx="192405" cy="654050"/>
          </a:xfrm>
          <a:prstGeom prst="rect">
            <a:avLst/>
          </a:prstGeom>
        </p:spPr>
        <p:txBody>
          <a:bodyPr vert="vert270" wrap="square" lIns="0" tIns="14604" rIns="0" bIns="0" rtlCol="0">
            <a:spAutoFit/>
          </a:bodyPr>
          <a:lstStyle/>
          <a:p>
            <a:pPr marL="12700" marR="0" lvl="0" indent="0" defTabSz="914400" eaLnBrk="1" fontAlgn="auto" latinLnBrk="0" hangingPunct="1">
              <a:lnSpc>
                <a:spcPct val="100000"/>
              </a:lnSpc>
              <a:spcBef>
                <a:spcPts val="114"/>
              </a:spcBef>
              <a:spcAft>
                <a:spcPts val="0"/>
              </a:spcAft>
              <a:buClrTx/>
              <a:buSzTx/>
              <a:buFontTx/>
              <a:buNone/>
              <a:tabLst/>
              <a:defRPr/>
            </a:pPr>
            <a:r>
              <a:rPr kumimoji="0" sz="1050" b="1" i="0" u="none" strike="noStrike" kern="0" cap="none" spc="100" normalizeH="0" baseline="0" noProof="0" dirty="0">
                <a:ln>
                  <a:noFill/>
                </a:ln>
                <a:solidFill>
                  <a:srgbClr val="FFFFFF"/>
                </a:solidFill>
                <a:effectLst/>
                <a:uLnTx/>
                <a:uFillTx/>
                <a:latin typeface="Arial Narrow"/>
                <a:cs typeface="Arial Narrow"/>
              </a:rPr>
              <a:t>Expenses</a:t>
            </a:r>
            <a:endParaRPr kumimoji="0" sz="105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79" name="object 79"/>
          <p:cNvSpPr txBox="1"/>
          <p:nvPr/>
        </p:nvSpPr>
        <p:spPr>
          <a:xfrm>
            <a:off x="2052185" y="2424001"/>
            <a:ext cx="220345" cy="775335"/>
          </a:xfrm>
          <a:prstGeom prst="rect">
            <a:avLst/>
          </a:prstGeom>
        </p:spPr>
        <p:txBody>
          <a:bodyPr vert="vert270"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250" b="1" i="0" u="none" strike="noStrike" kern="0" cap="none" spc="110" normalizeH="0" baseline="0" noProof="0" dirty="0">
                <a:ln>
                  <a:noFill/>
                </a:ln>
                <a:solidFill>
                  <a:sysClr val="windowText" lastClr="000000"/>
                </a:solidFill>
                <a:effectLst/>
                <a:uLnTx/>
                <a:uFillTx/>
                <a:latin typeface="Arial Narrow"/>
                <a:cs typeface="Arial Narrow"/>
              </a:rPr>
              <a:t>Revenues</a:t>
            </a:r>
            <a:endParaRPr kumimoji="0" sz="1250" b="0" i="0" u="none" strike="noStrike" kern="0" cap="none" spc="0" normalizeH="0" baseline="0" noProof="0">
              <a:ln>
                <a:noFill/>
              </a:ln>
              <a:solidFill>
                <a:sysClr val="windowText" lastClr="000000"/>
              </a:solidFill>
              <a:effectLst/>
              <a:uLnTx/>
              <a:uFillTx/>
              <a:latin typeface="Arial Narrow"/>
              <a:cs typeface="Arial Narrow"/>
            </a:endParaRPr>
          </a:p>
        </p:txBody>
      </p:sp>
      <p:sp>
        <p:nvSpPr>
          <p:cNvPr id="80" name="object 80"/>
          <p:cNvSpPr txBox="1">
            <a:spLocks noGrp="1"/>
          </p:cNvSpPr>
          <p:nvPr>
            <p:ph type="title"/>
          </p:nvPr>
        </p:nvSpPr>
        <p:spPr>
          <a:xfrm>
            <a:off x="538407" y="211394"/>
            <a:ext cx="8299450" cy="574040"/>
          </a:xfrm>
          <a:prstGeom prst="rect">
            <a:avLst/>
          </a:prstGeom>
        </p:spPr>
        <p:txBody>
          <a:bodyPr vert="horz" wrap="square" lIns="0" tIns="12700" rIns="0" bIns="0" rtlCol="0">
            <a:spAutoFit/>
          </a:bodyPr>
          <a:lstStyle/>
          <a:p>
            <a:pPr marL="12700">
              <a:lnSpc>
                <a:spcPct val="100000"/>
              </a:lnSpc>
              <a:spcBef>
                <a:spcPts val="100"/>
              </a:spcBef>
            </a:pPr>
            <a:r>
              <a:rPr sz="3600" spc="-55" dirty="0"/>
              <a:t>Cash</a:t>
            </a:r>
            <a:r>
              <a:rPr sz="3600" spc="-145" dirty="0"/>
              <a:t> </a:t>
            </a:r>
            <a:r>
              <a:rPr sz="3600" spc="-35" dirty="0"/>
              <a:t>Flow</a:t>
            </a:r>
            <a:r>
              <a:rPr sz="3600" spc="-145" dirty="0"/>
              <a:t> </a:t>
            </a:r>
            <a:r>
              <a:rPr sz="3600" spc="-50" dirty="0"/>
              <a:t>Forecast</a:t>
            </a:r>
            <a:r>
              <a:rPr sz="3600" spc="-130" dirty="0"/>
              <a:t> </a:t>
            </a:r>
            <a:r>
              <a:rPr sz="2000" spc="-60" dirty="0">
                <a:solidFill>
                  <a:srgbClr val="FF0000"/>
                </a:solidFill>
              </a:rPr>
              <a:t>based</a:t>
            </a:r>
            <a:r>
              <a:rPr sz="2000" spc="-120" dirty="0">
                <a:solidFill>
                  <a:srgbClr val="FF0000"/>
                </a:solidFill>
              </a:rPr>
              <a:t> </a:t>
            </a:r>
            <a:r>
              <a:rPr sz="2000" spc="-35" dirty="0">
                <a:solidFill>
                  <a:srgbClr val="FF0000"/>
                </a:solidFill>
              </a:rPr>
              <a:t>on</a:t>
            </a:r>
            <a:r>
              <a:rPr sz="2000" spc="-120" dirty="0">
                <a:solidFill>
                  <a:srgbClr val="FF0000"/>
                </a:solidFill>
              </a:rPr>
              <a:t> </a:t>
            </a:r>
            <a:r>
              <a:rPr sz="2000" spc="-65" dirty="0">
                <a:solidFill>
                  <a:srgbClr val="FF0000"/>
                </a:solidFill>
              </a:rPr>
              <a:t>Proposed</a:t>
            </a:r>
            <a:r>
              <a:rPr sz="2000" spc="-145" dirty="0">
                <a:solidFill>
                  <a:srgbClr val="FF0000"/>
                </a:solidFill>
              </a:rPr>
              <a:t> </a:t>
            </a:r>
            <a:r>
              <a:rPr sz="2000" spc="-60" dirty="0">
                <a:solidFill>
                  <a:srgbClr val="FF0000"/>
                </a:solidFill>
              </a:rPr>
              <a:t>Rate</a:t>
            </a:r>
            <a:r>
              <a:rPr sz="2000" spc="-130" dirty="0">
                <a:solidFill>
                  <a:srgbClr val="FF0000"/>
                </a:solidFill>
              </a:rPr>
              <a:t> </a:t>
            </a:r>
            <a:r>
              <a:rPr sz="2000" spc="-25" dirty="0">
                <a:solidFill>
                  <a:srgbClr val="FF0000"/>
                </a:solidFill>
              </a:rPr>
              <a:t>Increases</a:t>
            </a:r>
            <a:endParaRPr sz="2000"/>
          </a:p>
        </p:txBody>
      </p:sp>
      <p:sp>
        <p:nvSpPr>
          <p:cNvPr id="81" name="object 81"/>
          <p:cNvSpPr txBox="1"/>
          <p:nvPr/>
        </p:nvSpPr>
        <p:spPr>
          <a:xfrm>
            <a:off x="11398047" y="6353047"/>
            <a:ext cx="28194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25" normalizeH="0" baseline="0" noProof="0" dirty="0">
                <a:ln>
                  <a:noFill/>
                </a:ln>
                <a:solidFill>
                  <a:sysClr val="windowText" lastClr="000000"/>
                </a:solidFill>
                <a:effectLst/>
                <a:uLnTx/>
                <a:uFillTx/>
                <a:latin typeface="Century Gothic"/>
                <a:cs typeface="Century Gothic"/>
              </a:rPr>
              <a:t>11</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82" name="object 82"/>
          <p:cNvSpPr txBox="1"/>
          <p:nvPr/>
        </p:nvSpPr>
        <p:spPr>
          <a:xfrm>
            <a:off x="10170541" y="3298444"/>
            <a:ext cx="1727200" cy="246379"/>
          </a:xfrm>
          <a:prstGeom prst="rect">
            <a:avLst/>
          </a:prstGeom>
          <a:solidFill>
            <a:srgbClr val="000000"/>
          </a:solidFill>
        </p:spPr>
        <p:txBody>
          <a:bodyPr vert="horz" wrap="square" lIns="0" tIns="43815" rIns="0" bIns="0" rtlCol="0">
            <a:spAutoFit/>
          </a:bodyPr>
          <a:lstStyle/>
          <a:p>
            <a:pPr marL="91440" marR="0" lvl="0" indent="0" defTabSz="914400" eaLnBrk="1" fontAlgn="auto" latinLnBrk="0" hangingPunct="1">
              <a:lnSpc>
                <a:spcPct val="100000"/>
              </a:lnSpc>
              <a:spcBef>
                <a:spcPts val="345"/>
              </a:spcBef>
              <a:spcAft>
                <a:spcPts val="0"/>
              </a:spcAft>
              <a:buClrTx/>
              <a:buSzTx/>
              <a:buFontTx/>
              <a:buNone/>
              <a:tabLst/>
              <a:defRPr/>
            </a:pPr>
            <a:r>
              <a:rPr kumimoji="0" sz="1000" b="1" i="0" u="none" strike="noStrike" kern="0" cap="none" spc="0" normalizeH="0" baseline="0" noProof="0" dirty="0">
                <a:ln>
                  <a:noFill/>
                </a:ln>
                <a:solidFill>
                  <a:srgbClr val="FFFFFF"/>
                </a:solidFill>
                <a:effectLst/>
                <a:uLnTx/>
                <a:uFillTx/>
                <a:latin typeface="Century Gothic"/>
                <a:cs typeface="Century Gothic"/>
              </a:rPr>
              <a:t>GSA</a:t>
            </a:r>
            <a:r>
              <a:rPr kumimoji="0" sz="1000" b="1" i="0" u="none" strike="noStrike" kern="0" cap="none" spc="-20" normalizeH="0" baseline="0" noProof="0" dirty="0">
                <a:ln>
                  <a:noFill/>
                </a:ln>
                <a:solidFill>
                  <a:srgbClr val="FFFFFF"/>
                </a:solidFill>
                <a:effectLst/>
                <a:uLnTx/>
                <a:uFillTx/>
                <a:latin typeface="Century Gothic"/>
                <a:cs typeface="Century Gothic"/>
              </a:rPr>
              <a:t> </a:t>
            </a:r>
            <a:r>
              <a:rPr kumimoji="0" sz="1000" b="1" i="0" u="none" strike="noStrike" kern="0" cap="none" spc="0" normalizeH="0" baseline="0" noProof="0" dirty="0">
                <a:ln>
                  <a:noFill/>
                </a:ln>
                <a:solidFill>
                  <a:srgbClr val="FFFFFF"/>
                </a:solidFill>
                <a:effectLst/>
                <a:uLnTx/>
                <a:uFillTx/>
                <a:latin typeface="Century Gothic"/>
                <a:cs typeface="Century Gothic"/>
              </a:rPr>
              <a:t>Fee</a:t>
            </a:r>
            <a:r>
              <a:rPr kumimoji="0" sz="1000" b="1" i="0" u="none" strike="noStrike" kern="0" cap="none" spc="-25" normalizeH="0" baseline="0" noProof="0" dirty="0">
                <a:ln>
                  <a:noFill/>
                </a:ln>
                <a:solidFill>
                  <a:srgbClr val="FFFFFF"/>
                </a:solidFill>
                <a:effectLst/>
                <a:uLnTx/>
                <a:uFillTx/>
                <a:latin typeface="Century Gothic"/>
                <a:cs typeface="Century Gothic"/>
              </a:rPr>
              <a:t> </a:t>
            </a:r>
            <a:r>
              <a:rPr kumimoji="0" sz="1000" b="1" i="0" u="none" strike="noStrike" kern="0" cap="none" spc="-10" normalizeH="0" baseline="0" noProof="0" dirty="0">
                <a:ln>
                  <a:noFill/>
                </a:ln>
                <a:solidFill>
                  <a:srgbClr val="FFFFFF"/>
                </a:solidFill>
                <a:effectLst/>
                <a:uLnTx/>
                <a:uFillTx/>
                <a:latin typeface="Century Gothic"/>
                <a:cs typeface="Century Gothic"/>
              </a:rPr>
              <a:t>Expenses</a:t>
            </a:r>
            <a:endParaRPr kumimoji="0" sz="1000" b="0" i="0" u="none" strike="noStrike" kern="0" cap="none" spc="0" normalizeH="0" baseline="0" noProof="0">
              <a:ln>
                <a:noFill/>
              </a:ln>
              <a:solidFill>
                <a:sysClr val="windowText" lastClr="000000"/>
              </a:solidFill>
              <a:effectLst/>
              <a:uLnTx/>
              <a:uFillTx/>
              <a:latin typeface="Century Gothic"/>
              <a:cs typeface="Century Gothic"/>
            </a:endParaRPr>
          </a:p>
        </p:txBody>
      </p:sp>
      <p:pic>
        <p:nvPicPr>
          <p:cNvPr id="83" name="object 83"/>
          <p:cNvPicPr/>
          <p:nvPr/>
        </p:nvPicPr>
        <p:blipFill>
          <a:blip r:embed="rId15" cstate="print"/>
          <a:stretch>
            <a:fillRect/>
          </a:stretch>
        </p:blipFill>
        <p:spPr>
          <a:xfrm>
            <a:off x="10170541" y="2736913"/>
            <a:ext cx="1726653" cy="246214"/>
          </a:xfrm>
          <a:prstGeom prst="rect">
            <a:avLst/>
          </a:prstGeom>
        </p:spPr>
      </p:pic>
      <p:sp>
        <p:nvSpPr>
          <p:cNvPr id="84" name="object 84"/>
          <p:cNvSpPr txBox="1"/>
          <p:nvPr/>
        </p:nvSpPr>
        <p:spPr>
          <a:xfrm>
            <a:off x="10261982" y="2780368"/>
            <a:ext cx="777240" cy="155575"/>
          </a:xfrm>
          <a:prstGeom prst="rect">
            <a:avLst/>
          </a:prstGeom>
        </p:spPr>
        <p:txBody>
          <a:bodyPr vert="horz"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Century Gothic"/>
                <a:cs typeface="Century Gothic"/>
              </a:rPr>
              <a:t>Debt</a:t>
            </a:r>
            <a:r>
              <a:rPr kumimoji="0" sz="1000" b="1" i="0" u="none" strike="noStrike" kern="0" cap="none" spc="-25" normalizeH="0" baseline="0" noProof="0" dirty="0">
                <a:ln>
                  <a:noFill/>
                </a:ln>
                <a:solidFill>
                  <a:sysClr val="windowText" lastClr="000000"/>
                </a:solidFill>
                <a:effectLst/>
                <a:uLnTx/>
                <a:uFillTx/>
                <a:latin typeface="Century Gothic"/>
                <a:cs typeface="Century Gothic"/>
              </a:rPr>
              <a:t> </a:t>
            </a:r>
            <a:r>
              <a:rPr kumimoji="0" sz="1000" b="1" i="0" u="none" strike="noStrike" kern="0" cap="none" spc="-10" normalizeH="0" baseline="0" noProof="0" dirty="0">
                <a:ln>
                  <a:noFill/>
                </a:ln>
                <a:solidFill>
                  <a:sysClr val="windowText" lastClr="000000"/>
                </a:solidFill>
                <a:effectLst/>
                <a:uLnTx/>
                <a:uFillTx/>
                <a:latin typeface="Century Gothic"/>
                <a:cs typeface="Century Gothic"/>
              </a:rPr>
              <a:t>Service</a:t>
            </a:r>
            <a:endParaRPr kumimoji="0" sz="1000" b="0" i="0" u="none" strike="noStrike" kern="0" cap="none" spc="0" normalizeH="0" baseline="0" noProof="0">
              <a:ln>
                <a:noFill/>
              </a:ln>
              <a:solidFill>
                <a:sysClr val="windowText" lastClr="000000"/>
              </a:solidFill>
              <a:effectLst/>
              <a:uLnTx/>
              <a:uFillTx/>
              <a:latin typeface="Century Gothic"/>
              <a:cs typeface="Century Gothic"/>
            </a:endParaRPr>
          </a:p>
        </p:txBody>
      </p:sp>
      <p:pic>
        <p:nvPicPr>
          <p:cNvPr id="85" name="object 85"/>
          <p:cNvPicPr/>
          <p:nvPr/>
        </p:nvPicPr>
        <p:blipFill>
          <a:blip r:embed="rId16" cstate="print"/>
          <a:stretch>
            <a:fillRect/>
          </a:stretch>
        </p:blipFill>
        <p:spPr>
          <a:xfrm>
            <a:off x="10187203" y="1355128"/>
            <a:ext cx="1726653" cy="246214"/>
          </a:xfrm>
          <a:prstGeom prst="rect">
            <a:avLst/>
          </a:prstGeom>
        </p:spPr>
      </p:pic>
      <p:sp>
        <p:nvSpPr>
          <p:cNvPr id="86" name="object 86"/>
          <p:cNvSpPr txBox="1"/>
          <p:nvPr/>
        </p:nvSpPr>
        <p:spPr>
          <a:xfrm>
            <a:off x="10265943" y="1386630"/>
            <a:ext cx="136207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Century Gothic"/>
                <a:cs typeface="Century Gothic"/>
              </a:rPr>
              <a:t>Existing</a:t>
            </a:r>
            <a:r>
              <a:rPr kumimoji="0" sz="1000" b="1" i="0" u="none" strike="noStrike" kern="0" cap="none" spc="-30" normalizeH="0" baseline="0" noProof="0" dirty="0">
                <a:ln>
                  <a:noFill/>
                </a:ln>
                <a:solidFill>
                  <a:sysClr val="windowText" lastClr="000000"/>
                </a:solidFill>
                <a:effectLst/>
                <a:uLnTx/>
                <a:uFillTx/>
                <a:latin typeface="Century Gothic"/>
                <a:cs typeface="Century Gothic"/>
              </a:rPr>
              <a:t> </a:t>
            </a:r>
            <a:r>
              <a:rPr kumimoji="0" sz="1000" b="1" i="0" u="none" strike="noStrike" kern="0" cap="none" spc="0" normalizeH="0" baseline="0" noProof="0" dirty="0">
                <a:ln>
                  <a:noFill/>
                </a:ln>
                <a:solidFill>
                  <a:sysClr val="windowText" lastClr="000000"/>
                </a:solidFill>
                <a:effectLst/>
                <a:uLnTx/>
                <a:uFillTx/>
                <a:latin typeface="Century Gothic"/>
                <a:cs typeface="Century Gothic"/>
              </a:rPr>
              <a:t>Rate</a:t>
            </a:r>
            <a:r>
              <a:rPr kumimoji="0" sz="1000" b="1" i="0" u="none" strike="noStrike" kern="0" cap="none" spc="-40" normalizeH="0" baseline="0" noProof="0" dirty="0">
                <a:ln>
                  <a:noFill/>
                </a:ln>
                <a:solidFill>
                  <a:sysClr val="windowText" lastClr="000000"/>
                </a:solidFill>
                <a:effectLst/>
                <a:uLnTx/>
                <a:uFillTx/>
                <a:latin typeface="Century Gothic"/>
                <a:cs typeface="Century Gothic"/>
              </a:rPr>
              <a:t> </a:t>
            </a:r>
            <a:r>
              <a:rPr kumimoji="0" sz="1000" b="1" i="0" u="none" strike="noStrike" kern="0" cap="none" spc="-10" normalizeH="0" baseline="0" noProof="0" dirty="0">
                <a:ln>
                  <a:noFill/>
                </a:ln>
                <a:solidFill>
                  <a:sysClr val="windowText" lastClr="000000"/>
                </a:solidFill>
                <a:effectLst/>
                <a:uLnTx/>
                <a:uFillTx/>
                <a:latin typeface="Century Gothic"/>
                <a:cs typeface="Century Gothic"/>
              </a:rPr>
              <a:t>Revenue</a:t>
            </a:r>
            <a:endParaRPr kumimoji="0" sz="1000" b="0" i="0" u="none" strike="noStrike" kern="0" cap="none" spc="0" normalizeH="0" baseline="0" noProof="0">
              <a:ln>
                <a:noFill/>
              </a:ln>
              <a:solidFill>
                <a:sysClr val="windowText" lastClr="000000"/>
              </a:solidFill>
              <a:effectLst/>
              <a:uLnTx/>
              <a:uFillTx/>
              <a:latin typeface="Century Gothic"/>
              <a:cs typeface="Century Gothic"/>
            </a:endParaRPr>
          </a:p>
        </p:txBody>
      </p:sp>
      <p:pic>
        <p:nvPicPr>
          <p:cNvPr id="87" name="object 87"/>
          <p:cNvPicPr/>
          <p:nvPr/>
        </p:nvPicPr>
        <p:blipFill>
          <a:blip r:embed="rId17" cstate="print"/>
          <a:stretch>
            <a:fillRect/>
          </a:stretch>
        </p:blipFill>
        <p:spPr>
          <a:xfrm>
            <a:off x="10170543" y="2452217"/>
            <a:ext cx="1726638" cy="246218"/>
          </a:xfrm>
          <a:prstGeom prst="rect">
            <a:avLst/>
          </a:prstGeom>
        </p:spPr>
      </p:pic>
      <p:sp>
        <p:nvSpPr>
          <p:cNvPr id="88" name="object 88"/>
          <p:cNvSpPr txBox="1"/>
          <p:nvPr/>
        </p:nvSpPr>
        <p:spPr>
          <a:xfrm>
            <a:off x="10249282" y="2483712"/>
            <a:ext cx="82486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1" i="0" u="none" strike="noStrike" kern="0" cap="none" spc="0" normalizeH="0" baseline="0" noProof="0" dirty="0">
                <a:ln>
                  <a:noFill/>
                </a:ln>
                <a:solidFill>
                  <a:srgbClr val="FFFFFF"/>
                </a:solidFill>
                <a:effectLst/>
                <a:uLnTx/>
                <a:uFillTx/>
                <a:latin typeface="Century Gothic"/>
                <a:cs typeface="Century Gothic"/>
              </a:rPr>
              <a:t>Cash</a:t>
            </a:r>
            <a:r>
              <a:rPr kumimoji="0" sz="1000" b="1" i="0" u="none" strike="noStrike" kern="0" cap="none" spc="-35" normalizeH="0" baseline="0" noProof="0" dirty="0">
                <a:ln>
                  <a:noFill/>
                </a:ln>
                <a:solidFill>
                  <a:srgbClr val="FFFFFF"/>
                </a:solidFill>
                <a:effectLst/>
                <a:uLnTx/>
                <a:uFillTx/>
                <a:latin typeface="Century Gothic"/>
                <a:cs typeface="Century Gothic"/>
              </a:rPr>
              <a:t> </a:t>
            </a:r>
            <a:r>
              <a:rPr kumimoji="0" sz="1000" b="1" i="0" u="none" strike="noStrike" kern="0" cap="none" spc="-10" normalizeH="0" baseline="0" noProof="0" dirty="0">
                <a:ln>
                  <a:noFill/>
                </a:ln>
                <a:solidFill>
                  <a:srgbClr val="FFFFFF"/>
                </a:solidFill>
                <a:effectLst/>
                <a:uLnTx/>
                <a:uFillTx/>
                <a:latin typeface="Century Gothic"/>
                <a:cs typeface="Century Gothic"/>
              </a:rPr>
              <a:t>Capital</a:t>
            </a:r>
            <a:endParaRPr kumimoji="0" sz="1000" b="0" i="0" u="none" strike="noStrike" kern="0" cap="none" spc="0" normalizeH="0" baseline="0" noProof="0">
              <a:ln>
                <a:noFill/>
              </a:ln>
              <a:solidFill>
                <a:sysClr val="windowText" lastClr="000000"/>
              </a:solidFill>
              <a:effectLst/>
              <a:uLnTx/>
              <a:uFillTx/>
              <a:latin typeface="Century Gothic"/>
              <a:cs typeface="Century Gothic"/>
            </a:endParaRPr>
          </a:p>
        </p:txBody>
      </p:sp>
      <p:pic>
        <p:nvPicPr>
          <p:cNvPr id="89" name="object 89"/>
          <p:cNvPicPr/>
          <p:nvPr/>
        </p:nvPicPr>
        <p:blipFill>
          <a:blip r:embed="rId18" cstate="print"/>
          <a:stretch>
            <a:fillRect/>
          </a:stretch>
        </p:blipFill>
        <p:spPr>
          <a:xfrm>
            <a:off x="10187203" y="1060844"/>
            <a:ext cx="1726653" cy="246220"/>
          </a:xfrm>
          <a:prstGeom prst="rect">
            <a:avLst/>
          </a:prstGeom>
        </p:spPr>
      </p:pic>
      <p:sp>
        <p:nvSpPr>
          <p:cNvPr id="90" name="object 90"/>
          <p:cNvSpPr txBox="1"/>
          <p:nvPr/>
        </p:nvSpPr>
        <p:spPr>
          <a:xfrm>
            <a:off x="10265943" y="1092340"/>
            <a:ext cx="154241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1" i="0" u="none" strike="noStrike" kern="0" cap="none" spc="0" normalizeH="0" baseline="0" noProof="0" dirty="0">
                <a:ln>
                  <a:noFill/>
                </a:ln>
                <a:solidFill>
                  <a:srgbClr val="FFFFFF"/>
                </a:solidFill>
                <a:effectLst/>
                <a:uLnTx/>
                <a:uFillTx/>
                <a:latin typeface="Century Gothic"/>
                <a:cs typeface="Century Gothic"/>
              </a:rPr>
              <a:t>Additional</a:t>
            </a:r>
            <a:r>
              <a:rPr kumimoji="0" sz="1000" b="1" i="0" u="none" strike="noStrike" kern="0" cap="none" spc="-45" normalizeH="0" baseline="0" noProof="0" dirty="0">
                <a:ln>
                  <a:noFill/>
                </a:ln>
                <a:solidFill>
                  <a:srgbClr val="FFFFFF"/>
                </a:solidFill>
                <a:effectLst/>
                <a:uLnTx/>
                <a:uFillTx/>
                <a:latin typeface="Century Gothic"/>
                <a:cs typeface="Century Gothic"/>
              </a:rPr>
              <a:t> </a:t>
            </a:r>
            <a:r>
              <a:rPr kumimoji="0" sz="1000" b="1" i="0" u="none" strike="noStrike" kern="0" cap="none" spc="0" normalizeH="0" baseline="0" noProof="0" dirty="0">
                <a:ln>
                  <a:noFill/>
                </a:ln>
                <a:solidFill>
                  <a:srgbClr val="FFFFFF"/>
                </a:solidFill>
                <a:effectLst/>
                <a:uLnTx/>
                <a:uFillTx/>
                <a:latin typeface="Century Gothic"/>
                <a:cs typeface="Century Gothic"/>
              </a:rPr>
              <a:t>Rate</a:t>
            </a:r>
            <a:r>
              <a:rPr kumimoji="0" sz="1000" b="1" i="0" u="none" strike="noStrike" kern="0" cap="none" spc="-30" normalizeH="0" baseline="0" noProof="0" dirty="0">
                <a:ln>
                  <a:noFill/>
                </a:ln>
                <a:solidFill>
                  <a:srgbClr val="FFFFFF"/>
                </a:solidFill>
                <a:effectLst/>
                <a:uLnTx/>
                <a:uFillTx/>
                <a:latin typeface="Century Gothic"/>
                <a:cs typeface="Century Gothic"/>
              </a:rPr>
              <a:t> </a:t>
            </a:r>
            <a:r>
              <a:rPr kumimoji="0" sz="1000" b="1" i="0" u="none" strike="noStrike" kern="0" cap="none" spc="-10" normalizeH="0" baseline="0" noProof="0" dirty="0">
                <a:ln>
                  <a:noFill/>
                </a:ln>
                <a:solidFill>
                  <a:srgbClr val="FFFFFF"/>
                </a:solidFill>
                <a:effectLst/>
                <a:uLnTx/>
                <a:uFillTx/>
                <a:latin typeface="Century Gothic"/>
                <a:cs typeface="Century Gothic"/>
              </a:rPr>
              <a:t>Revenue</a:t>
            </a:r>
            <a:endParaRPr kumimoji="0" sz="10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91" name="object 91"/>
          <p:cNvSpPr/>
          <p:nvPr/>
        </p:nvSpPr>
        <p:spPr>
          <a:xfrm>
            <a:off x="10263073" y="2805404"/>
            <a:ext cx="797560" cy="139065"/>
          </a:xfrm>
          <a:custGeom>
            <a:avLst/>
            <a:gdLst/>
            <a:ahLst/>
            <a:cxnLst/>
            <a:rect l="l" t="t" r="r" b="b"/>
            <a:pathLst>
              <a:path w="797559" h="139064">
                <a:moveTo>
                  <a:pt x="797280" y="0"/>
                </a:moveTo>
                <a:lnTo>
                  <a:pt x="0" y="0"/>
                </a:lnTo>
                <a:lnTo>
                  <a:pt x="0" y="138493"/>
                </a:lnTo>
                <a:lnTo>
                  <a:pt x="797280" y="138493"/>
                </a:lnTo>
                <a:lnTo>
                  <a:pt x="79728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object 92"/>
          <p:cNvSpPr txBox="1"/>
          <p:nvPr/>
        </p:nvSpPr>
        <p:spPr>
          <a:xfrm>
            <a:off x="10250373" y="2791180"/>
            <a:ext cx="728345"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Century Gothic"/>
                <a:cs typeface="Century Gothic"/>
              </a:rPr>
              <a:t>Debt</a:t>
            </a:r>
            <a:r>
              <a:rPr kumimoji="0" sz="900" b="1" i="0" u="none" strike="noStrike" kern="0" cap="none" spc="-25" normalizeH="0" baseline="0" noProof="0" dirty="0">
                <a:ln>
                  <a:noFill/>
                </a:ln>
                <a:solidFill>
                  <a:sysClr val="windowText" lastClr="000000"/>
                </a:solidFill>
                <a:effectLst/>
                <a:uLnTx/>
                <a:uFillTx/>
                <a:latin typeface="Century Gothic"/>
                <a:cs typeface="Century Gothic"/>
              </a:rPr>
              <a:t> </a:t>
            </a:r>
            <a:r>
              <a:rPr kumimoji="0" sz="900" b="1" i="0" u="none" strike="noStrike" kern="0" cap="none" spc="-10" normalizeH="0" baseline="0" noProof="0" dirty="0">
                <a:ln>
                  <a:noFill/>
                </a:ln>
                <a:solidFill>
                  <a:sysClr val="windowText" lastClr="000000"/>
                </a:solidFill>
                <a:effectLst/>
                <a:uLnTx/>
                <a:uFillTx/>
                <a:latin typeface="Century Gothic"/>
                <a:cs typeface="Century Gothic"/>
              </a:rPr>
              <a:t>Service</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93" name="object 93"/>
          <p:cNvSpPr/>
          <p:nvPr/>
        </p:nvSpPr>
        <p:spPr>
          <a:xfrm>
            <a:off x="10170541" y="1922157"/>
            <a:ext cx="1727200" cy="246379"/>
          </a:xfrm>
          <a:custGeom>
            <a:avLst/>
            <a:gdLst/>
            <a:ahLst/>
            <a:cxnLst/>
            <a:rect l="l" t="t" r="r" b="b"/>
            <a:pathLst>
              <a:path w="1727200" h="246380">
                <a:moveTo>
                  <a:pt x="1726641" y="0"/>
                </a:moveTo>
                <a:lnTo>
                  <a:pt x="0" y="0"/>
                </a:lnTo>
                <a:lnTo>
                  <a:pt x="0" y="246214"/>
                </a:lnTo>
                <a:lnTo>
                  <a:pt x="1726641" y="246214"/>
                </a:lnTo>
                <a:lnTo>
                  <a:pt x="1726641" y="0"/>
                </a:lnTo>
                <a:close/>
              </a:path>
            </a:pathLst>
          </a:custGeom>
          <a:solidFill>
            <a:srgbClr val="C4BC9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object 94"/>
          <p:cNvSpPr txBox="1"/>
          <p:nvPr/>
        </p:nvSpPr>
        <p:spPr>
          <a:xfrm>
            <a:off x="10170541" y="1953652"/>
            <a:ext cx="1727200" cy="177800"/>
          </a:xfrm>
          <a:prstGeom prst="rect">
            <a:avLst/>
          </a:prstGeom>
        </p:spPr>
        <p:txBody>
          <a:bodyPr vert="horz" wrap="square" lIns="0" tIns="12065" rIns="0" bIns="0" rtlCol="0">
            <a:spAutoFit/>
          </a:bodyPr>
          <a:lstStyle/>
          <a:p>
            <a:pPr marL="91440" marR="0" lvl="0" indent="0" defTabSz="914400" eaLnBrk="1" fontAlgn="auto" latinLnBrk="0" hangingPunct="1">
              <a:lnSpc>
                <a:spcPct val="100000"/>
              </a:lnSpc>
              <a:spcBef>
                <a:spcPts val="95"/>
              </a:spcBef>
              <a:spcAft>
                <a:spcPts val="0"/>
              </a:spcAft>
              <a:buClrTx/>
              <a:buSzTx/>
              <a:buFontTx/>
              <a:buNone/>
              <a:tabLst/>
              <a:defRPr/>
            </a:pPr>
            <a:r>
              <a:rPr kumimoji="0" sz="1000" b="1" i="0" u="none" strike="noStrike" kern="0" cap="none" spc="0" normalizeH="0" baseline="0" noProof="0" dirty="0">
                <a:ln>
                  <a:noFill/>
                </a:ln>
                <a:solidFill>
                  <a:sysClr val="windowText" lastClr="000000"/>
                </a:solidFill>
                <a:effectLst/>
                <a:uLnTx/>
                <a:uFillTx/>
                <a:latin typeface="Century Gothic"/>
                <a:cs typeface="Century Gothic"/>
              </a:rPr>
              <a:t>GSA</a:t>
            </a:r>
            <a:r>
              <a:rPr kumimoji="0" sz="1000" b="1" i="0" u="none" strike="noStrike" kern="0" cap="none" spc="-20" normalizeH="0" baseline="0" noProof="0" dirty="0">
                <a:ln>
                  <a:noFill/>
                </a:ln>
                <a:solidFill>
                  <a:sysClr val="windowText" lastClr="000000"/>
                </a:solidFill>
                <a:effectLst/>
                <a:uLnTx/>
                <a:uFillTx/>
                <a:latin typeface="Century Gothic"/>
                <a:cs typeface="Century Gothic"/>
              </a:rPr>
              <a:t> </a:t>
            </a:r>
            <a:r>
              <a:rPr kumimoji="0" sz="1000" b="1" i="0" u="none" strike="noStrike" kern="0" cap="none" spc="0" normalizeH="0" baseline="0" noProof="0" dirty="0">
                <a:ln>
                  <a:noFill/>
                </a:ln>
                <a:solidFill>
                  <a:sysClr val="windowText" lastClr="000000"/>
                </a:solidFill>
                <a:effectLst/>
                <a:uLnTx/>
                <a:uFillTx/>
                <a:latin typeface="Century Gothic"/>
                <a:cs typeface="Century Gothic"/>
              </a:rPr>
              <a:t>Fee</a:t>
            </a:r>
            <a:r>
              <a:rPr kumimoji="0" sz="1000" b="1" i="0" u="none" strike="noStrike" kern="0" cap="none" spc="-25" normalizeH="0" baseline="0" noProof="0" dirty="0">
                <a:ln>
                  <a:noFill/>
                </a:ln>
                <a:solidFill>
                  <a:sysClr val="windowText" lastClr="000000"/>
                </a:solidFill>
                <a:effectLst/>
                <a:uLnTx/>
                <a:uFillTx/>
                <a:latin typeface="Century Gothic"/>
                <a:cs typeface="Century Gothic"/>
              </a:rPr>
              <a:t> </a:t>
            </a:r>
            <a:r>
              <a:rPr kumimoji="0" sz="1000" b="1" i="0" u="none" strike="noStrike" kern="0" cap="none" spc="-10" normalizeH="0" baseline="0" noProof="0" dirty="0">
                <a:ln>
                  <a:noFill/>
                </a:ln>
                <a:solidFill>
                  <a:sysClr val="windowText" lastClr="000000"/>
                </a:solidFill>
                <a:effectLst/>
                <a:uLnTx/>
                <a:uFillTx/>
                <a:latin typeface="Century Gothic"/>
                <a:cs typeface="Century Gothic"/>
              </a:rPr>
              <a:t>Revenue</a:t>
            </a:r>
            <a:endParaRPr kumimoji="0" sz="1000" b="0" i="0" u="none" strike="noStrike" kern="0" cap="none" spc="0" normalizeH="0" baseline="0" noProof="0">
              <a:ln>
                <a:noFill/>
              </a:ln>
              <a:solidFill>
                <a:sysClr val="windowText" lastClr="000000"/>
              </a:solidFill>
              <a:effectLst/>
              <a:uLnTx/>
              <a:uFillTx/>
              <a:latin typeface="Century Gothic"/>
              <a:cs typeface="Century Gothic"/>
            </a:endParaRPr>
          </a:p>
        </p:txBody>
      </p:sp>
      <p:pic>
        <p:nvPicPr>
          <p:cNvPr id="95" name="object 95"/>
          <p:cNvPicPr/>
          <p:nvPr/>
        </p:nvPicPr>
        <p:blipFill>
          <a:blip r:embed="rId19" cstate="print"/>
          <a:stretch>
            <a:fillRect/>
          </a:stretch>
        </p:blipFill>
        <p:spPr>
          <a:xfrm>
            <a:off x="10182085" y="1639798"/>
            <a:ext cx="1726653" cy="246214"/>
          </a:xfrm>
          <a:prstGeom prst="rect">
            <a:avLst/>
          </a:prstGeom>
        </p:spPr>
      </p:pic>
      <p:sp>
        <p:nvSpPr>
          <p:cNvPr id="96" name="object 96"/>
          <p:cNvSpPr txBox="1"/>
          <p:nvPr/>
        </p:nvSpPr>
        <p:spPr>
          <a:xfrm>
            <a:off x="10260827" y="1671289"/>
            <a:ext cx="117919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1" i="0" u="none" strike="noStrike" kern="0" cap="none" spc="-20" normalizeH="0" baseline="0" noProof="0" dirty="0">
                <a:ln>
                  <a:noFill/>
                </a:ln>
                <a:solidFill>
                  <a:sysClr val="windowText" lastClr="000000"/>
                </a:solidFill>
                <a:effectLst/>
                <a:uLnTx/>
                <a:uFillTx/>
                <a:latin typeface="Century Gothic"/>
                <a:cs typeface="Century Gothic"/>
              </a:rPr>
              <a:t>Non-</a:t>
            </a:r>
            <a:r>
              <a:rPr kumimoji="0" sz="1000" b="1" i="0" u="none" strike="noStrike" kern="0" cap="none" spc="0" normalizeH="0" baseline="0" noProof="0" dirty="0">
                <a:ln>
                  <a:noFill/>
                </a:ln>
                <a:solidFill>
                  <a:sysClr val="windowText" lastClr="000000"/>
                </a:solidFill>
                <a:effectLst/>
                <a:uLnTx/>
                <a:uFillTx/>
                <a:latin typeface="Century Gothic"/>
                <a:cs typeface="Century Gothic"/>
              </a:rPr>
              <a:t>Rate</a:t>
            </a:r>
            <a:r>
              <a:rPr kumimoji="0" sz="1000" b="1" i="0" u="none" strike="noStrike" kern="0" cap="none" spc="20" normalizeH="0" baseline="0" noProof="0" dirty="0">
                <a:ln>
                  <a:noFill/>
                </a:ln>
                <a:solidFill>
                  <a:sysClr val="windowText" lastClr="000000"/>
                </a:solidFill>
                <a:effectLst/>
                <a:uLnTx/>
                <a:uFillTx/>
                <a:latin typeface="Century Gothic"/>
                <a:cs typeface="Century Gothic"/>
              </a:rPr>
              <a:t> </a:t>
            </a:r>
            <a:r>
              <a:rPr kumimoji="0" sz="1000" b="1" i="0" u="none" strike="noStrike" kern="0" cap="none" spc="-10" normalizeH="0" baseline="0" noProof="0" dirty="0">
                <a:ln>
                  <a:noFill/>
                </a:ln>
                <a:solidFill>
                  <a:sysClr val="windowText" lastClr="000000"/>
                </a:solidFill>
                <a:effectLst/>
                <a:uLnTx/>
                <a:uFillTx/>
                <a:latin typeface="Century Gothic"/>
                <a:cs typeface="Century Gothic"/>
              </a:rPr>
              <a:t>Revenue</a:t>
            </a:r>
            <a:endParaRPr kumimoji="0" sz="10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97" name="object 97"/>
          <p:cNvSpPr txBox="1"/>
          <p:nvPr/>
        </p:nvSpPr>
        <p:spPr>
          <a:xfrm>
            <a:off x="10170541" y="3018980"/>
            <a:ext cx="1727200" cy="280035"/>
          </a:xfrm>
          <a:prstGeom prst="rect">
            <a:avLst/>
          </a:prstGeom>
          <a:solidFill>
            <a:srgbClr val="244060"/>
          </a:solidFill>
        </p:spPr>
        <p:txBody>
          <a:bodyPr vert="horz" wrap="square" lIns="0" tIns="43180" rIns="0" bIns="0" rtlCol="0">
            <a:spAutoFit/>
          </a:bodyPr>
          <a:lstStyle/>
          <a:p>
            <a:pPr marL="90805" marR="0" lvl="0" indent="0" defTabSz="914400" eaLnBrk="1" fontAlgn="auto" latinLnBrk="0" hangingPunct="1">
              <a:lnSpc>
                <a:spcPct val="100000"/>
              </a:lnSpc>
              <a:spcBef>
                <a:spcPts val="340"/>
              </a:spcBef>
              <a:spcAft>
                <a:spcPts val="0"/>
              </a:spcAft>
              <a:buClrTx/>
              <a:buSzTx/>
              <a:buFontTx/>
              <a:buNone/>
              <a:tabLst/>
              <a:defRPr/>
            </a:pPr>
            <a:r>
              <a:rPr kumimoji="0" sz="1000" b="1" i="0" u="none" strike="noStrike" kern="0" cap="none" spc="0" normalizeH="0" baseline="0" noProof="0" dirty="0">
                <a:ln>
                  <a:noFill/>
                </a:ln>
                <a:solidFill>
                  <a:srgbClr val="FFFFFF"/>
                </a:solidFill>
                <a:effectLst/>
                <a:uLnTx/>
                <a:uFillTx/>
                <a:latin typeface="Century Gothic"/>
                <a:cs typeface="Century Gothic"/>
              </a:rPr>
              <a:t>Operating</a:t>
            </a:r>
            <a:r>
              <a:rPr kumimoji="0" sz="1000" b="1" i="0" u="none" strike="noStrike" kern="0" cap="none" spc="-50" normalizeH="0" baseline="0" noProof="0" dirty="0">
                <a:ln>
                  <a:noFill/>
                </a:ln>
                <a:solidFill>
                  <a:srgbClr val="FFFFFF"/>
                </a:solidFill>
                <a:effectLst/>
                <a:uLnTx/>
                <a:uFillTx/>
                <a:latin typeface="Century Gothic"/>
                <a:cs typeface="Century Gothic"/>
              </a:rPr>
              <a:t> </a:t>
            </a:r>
            <a:r>
              <a:rPr kumimoji="0" sz="1000" b="1" i="0" u="none" strike="noStrike" kern="0" cap="none" spc="-10" normalizeH="0" baseline="0" noProof="0" dirty="0">
                <a:ln>
                  <a:noFill/>
                </a:ln>
                <a:solidFill>
                  <a:srgbClr val="FFFFFF"/>
                </a:solidFill>
                <a:effectLst/>
                <a:uLnTx/>
                <a:uFillTx/>
                <a:latin typeface="Century Gothic"/>
                <a:cs typeface="Century Gothic"/>
              </a:rPr>
              <a:t>Expenses</a:t>
            </a:r>
            <a:endParaRPr kumimoji="0" sz="1000" b="0" i="0" u="none" strike="noStrike" kern="0" cap="none" spc="0" normalizeH="0" baseline="0" noProof="0">
              <a:ln>
                <a:noFill/>
              </a:ln>
              <a:solidFill>
                <a:sysClr val="windowText" lastClr="000000"/>
              </a:solidFill>
              <a:effectLst/>
              <a:uLnTx/>
              <a:uFillTx/>
              <a:latin typeface="Century Gothic"/>
              <a:cs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1522595" y="6447960"/>
            <a:ext cx="281940" cy="306070"/>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1800" b="1" i="0" u="none" strike="noStrike" kern="0" cap="none" spc="-25" normalizeH="0" baseline="0" noProof="0" dirty="0">
                <a:ln>
                  <a:noFill/>
                </a:ln>
                <a:solidFill>
                  <a:sysClr val="windowText" lastClr="000000"/>
                </a:solidFill>
                <a:effectLst/>
                <a:uLnTx/>
                <a:uFillTx/>
                <a:latin typeface="Century Gothic"/>
                <a:cs typeface="Century Gothic"/>
              </a:rPr>
              <a:t>12</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 name="object 2"/>
          <p:cNvSpPr txBox="1">
            <a:spLocks noGrp="1"/>
          </p:cNvSpPr>
          <p:nvPr>
            <p:ph type="title"/>
          </p:nvPr>
        </p:nvSpPr>
        <p:spPr>
          <a:xfrm>
            <a:off x="439648" y="279190"/>
            <a:ext cx="9545320" cy="574040"/>
          </a:xfrm>
          <a:prstGeom prst="rect">
            <a:avLst/>
          </a:prstGeom>
        </p:spPr>
        <p:txBody>
          <a:bodyPr vert="horz" wrap="square" lIns="0" tIns="12700" rIns="0" bIns="0" rtlCol="0">
            <a:spAutoFit/>
          </a:bodyPr>
          <a:lstStyle/>
          <a:p>
            <a:pPr marL="12700">
              <a:lnSpc>
                <a:spcPct val="100000"/>
              </a:lnSpc>
              <a:spcBef>
                <a:spcPts val="100"/>
              </a:spcBef>
            </a:pPr>
            <a:r>
              <a:rPr sz="3600" spc="-35" dirty="0"/>
              <a:t>2022</a:t>
            </a:r>
            <a:r>
              <a:rPr sz="3600" spc="-210" dirty="0"/>
              <a:t> </a:t>
            </a:r>
            <a:r>
              <a:rPr sz="3600" spc="-50" dirty="0"/>
              <a:t>Financial</a:t>
            </a:r>
            <a:r>
              <a:rPr sz="3600" spc="-185" dirty="0"/>
              <a:t> </a:t>
            </a:r>
            <a:r>
              <a:rPr sz="3600" spc="-25" dirty="0"/>
              <a:t>Plan</a:t>
            </a:r>
            <a:r>
              <a:rPr sz="3600" spc="-190" dirty="0"/>
              <a:t> </a:t>
            </a:r>
            <a:r>
              <a:rPr sz="3600" spc="-20" dirty="0"/>
              <a:t>vs.</a:t>
            </a:r>
            <a:r>
              <a:rPr sz="3600" spc="-175" dirty="0"/>
              <a:t> </a:t>
            </a:r>
            <a:r>
              <a:rPr sz="3600" spc="-45" dirty="0"/>
              <a:t>Current</a:t>
            </a:r>
            <a:r>
              <a:rPr sz="3600" spc="-185" dirty="0"/>
              <a:t> </a:t>
            </a:r>
            <a:r>
              <a:rPr sz="3600" spc="-60" dirty="0"/>
              <a:t>Financial</a:t>
            </a:r>
            <a:r>
              <a:rPr sz="3600" spc="-195" dirty="0"/>
              <a:t> </a:t>
            </a:r>
            <a:r>
              <a:rPr sz="3600" spc="-20" dirty="0"/>
              <a:t>Plan</a:t>
            </a:r>
            <a:endParaRPr sz="3600"/>
          </a:p>
        </p:txBody>
      </p:sp>
      <p:sp>
        <p:nvSpPr>
          <p:cNvPr id="3" name="object 3"/>
          <p:cNvSpPr txBox="1">
            <a:spLocks noGrp="1"/>
          </p:cNvSpPr>
          <p:nvPr>
            <p:ph type="body" idx="1"/>
          </p:nvPr>
        </p:nvSpPr>
        <p:spPr>
          <a:prstGeom prst="rect">
            <a:avLst/>
          </a:prstGeom>
        </p:spPr>
        <p:txBody>
          <a:bodyPr vert="horz" wrap="square" lIns="0" tIns="13335" rIns="0" bIns="0" rtlCol="0">
            <a:spAutoFit/>
          </a:bodyPr>
          <a:lstStyle/>
          <a:p>
            <a:pPr marL="12700">
              <a:lnSpc>
                <a:spcPts val="2340"/>
              </a:lnSpc>
              <a:spcBef>
                <a:spcPts val="105"/>
              </a:spcBef>
            </a:pPr>
            <a:r>
              <a:rPr dirty="0"/>
              <a:t>Volumetric</a:t>
            </a:r>
            <a:r>
              <a:rPr spc="-70" dirty="0"/>
              <a:t> </a:t>
            </a:r>
            <a:r>
              <a:rPr spc="-10" dirty="0"/>
              <a:t>Revenue:</a:t>
            </a:r>
          </a:p>
          <a:p>
            <a:pPr marL="299085" marR="46990" indent="-287020">
              <a:lnSpc>
                <a:spcPts val="2400"/>
              </a:lnSpc>
              <a:spcBef>
                <a:spcPts val="20"/>
              </a:spcBef>
              <a:buChar char="-"/>
              <a:tabLst>
                <a:tab pos="299085" algn="l"/>
              </a:tabLst>
            </a:pPr>
            <a:r>
              <a:rPr b="0" dirty="0">
                <a:latin typeface="Calibri"/>
                <a:cs typeface="Calibri"/>
              </a:rPr>
              <a:t>Total</a:t>
            </a:r>
            <a:r>
              <a:rPr b="0" spc="15" dirty="0">
                <a:latin typeface="Calibri"/>
                <a:cs typeface="Calibri"/>
              </a:rPr>
              <a:t> </a:t>
            </a:r>
            <a:r>
              <a:rPr b="0" spc="65" dirty="0">
                <a:latin typeface="Calibri"/>
                <a:cs typeface="Calibri"/>
              </a:rPr>
              <a:t>annual</a:t>
            </a:r>
            <a:r>
              <a:rPr b="0" spc="-10" dirty="0">
                <a:latin typeface="Calibri"/>
                <a:cs typeface="Calibri"/>
              </a:rPr>
              <a:t> </a:t>
            </a:r>
            <a:r>
              <a:rPr b="0" dirty="0">
                <a:latin typeface="Calibri"/>
                <a:cs typeface="Calibri"/>
              </a:rPr>
              <a:t>water</a:t>
            </a:r>
            <a:r>
              <a:rPr b="0" spc="10" dirty="0">
                <a:latin typeface="Calibri"/>
                <a:cs typeface="Calibri"/>
              </a:rPr>
              <a:t> </a:t>
            </a:r>
            <a:r>
              <a:rPr b="0" spc="75" dirty="0">
                <a:latin typeface="Calibri"/>
                <a:cs typeface="Calibri"/>
              </a:rPr>
              <a:t>usage</a:t>
            </a:r>
            <a:r>
              <a:rPr b="0" spc="-5" dirty="0">
                <a:latin typeface="Calibri"/>
                <a:cs typeface="Calibri"/>
              </a:rPr>
              <a:t> </a:t>
            </a:r>
            <a:r>
              <a:rPr b="0" dirty="0">
                <a:latin typeface="Calibri"/>
                <a:cs typeface="Calibri"/>
              </a:rPr>
              <a:t>during</a:t>
            </a:r>
            <a:r>
              <a:rPr b="0" spc="10" dirty="0">
                <a:latin typeface="Calibri"/>
                <a:cs typeface="Calibri"/>
              </a:rPr>
              <a:t> </a:t>
            </a:r>
            <a:r>
              <a:rPr b="0" dirty="0">
                <a:latin typeface="Calibri"/>
                <a:cs typeface="Calibri"/>
              </a:rPr>
              <a:t>the</a:t>
            </a:r>
            <a:r>
              <a:rPr b="0" spc="-5" dirty="0">
                <a:latin typeface="Calibri"/>
                <a:cs typeface="Calibri"/>
              </a:rPr>
              <a:t> </a:t>
            </a:r>
            <a:r>
              <a:rPr b="0" dirty="0">
                <a:latin typeface="Calibri"/>
                <a:cs typeface="Calibri"/>
              </a:rPr>
              <a:t>2022</a:t>
            </a:r>
            <a:r>
              <a:rPr b="0" spc="-5" dirty="0">
                <a:latin typeface="Calibri"/>
                <a:cs typeface="Calibri"/>
              </a:rPr>
              <a:t> </a:t>
            </a:r>
            <a:r>
              <a:rPr b="0" spc="60" dirty="0">
                <a:latin typeface="Calibri"/>
                <a:cs typeface="Calibri"/>
              </a:rPr>
              <a:t>Study</a:t>
            </a:r>
            <a:r>
              <a:rPr b="0" spc="10" dirty="0">
                <a:latin typeface="Calibri"/>
                <a:cs typeface="Calibri"/>
              </a:rPr>
              <a:t> </a:t>
            </a:r>
            <a:r>
              <a:rPr b="0" spc="90" dirty="0">
                <a:latin typeface="Calibri"/>
                <a:cs typeface="Calibri"/>
              </a:rPr>
              <a:t>was</a:t>
            </a:r>
            <a:r>
              <a:rPr b="0" spc="5" dirty="0">
                <a:latin typeface="Calibri"/>
                <a:cs typeface="Calibri"/>
              </a:rPr>
              <a:t> </a:t>
            </a:r>
            <a:r>
              <a:rPr b="0" dirty="0">
                <a:latin typeface="Calibri"/>
                <a:cs typeface="Calibri"/>
              </a:rPr>
              <a:t>2.43M</a:t>
            </a:r>
            <a:r>
              <a:rPr b="0" spc="-20" dirty="0">
                <a:latin typeface="Calibri"/>
                <a:cs typeface="Calibri"/>
              </a:rPr>
              <a:t> </a:t>
            </a:r>
            <a:r>
              <a:rPr b="0" spc="110" dirty="0">
                <a:latin typeface="Calibri"/>
                <a:cs typeface="Calibri"/>
              </a:rPr>
              <a:t>HCF,</a:t>
            </a:r>
            <a:r>
              <a:rPr b="0" spc="15" dirty="0">
                <a:latin typeface="Calibri"/>
                <a:cs typeface="Calibri"/>
              </a:rPr>
              <a:t> </a:t>
            </a:r>
            <a:r>
              <a:rPr b="0" spc="60" dirty="0">
                <a:latin typeface="Calibri"/>
                <a:cs typeface="Calibri"/>
              </a:rPr>
              <a:t>which</a:t>
            </a:r>
            <a:r>
              <a:rPr b="0" spc="-15" dirty="0">
                <a:latin typeface="Calibri"/>
                <a:cs typeface="Calibri"/>
              </a:rPr>
              <a:t> </a:t>
            </a:r>
            <a:r>
              <a:rPr b="0" dirty="0">
                <a:latin typeface="Calibri"/>
                <a:cs typeface="Calibri"/>
              </a:rPr>
              <a:t>we</a:t>
            </a:r>
            <a:r>
              <a:rPr b="0" spc="10" dirty="0">
                <a:latin typeface="Calibri"/>
                <a:cs typeface="Calibri"/>
              </a:rPr>
              <a:t> </a:t>
            </a:r>
            <a:r>
              <a:rPr b="0" spc="100" dirty="0">
                <a:latin typeface="Calibri"/>
                <a:cs typeface="Calibri"/>
              </a:rPr>
              <a:t>assumed</a:t>
            </a:r>
            <a:r>
              <a:rPr b="0" dirty="0">
                <a:latin typeface="Calibri"/>
                <a:cs typeface="Calibri"/>
              </a:rPr>
              <a:t> would</a:t>
            </a:r>
            <a:r>
              <a:rPr b="0" spc="30" dirty="0">
                <a:latin typeface="Calibri"/>
                <a:cs typeface="Calibri"/>
              </a:rPr>
              <a:t> </a:t>
            </a:r>
            <a:r>
              <a:rPr b="0" spc="-10" dirty="0">
                <a:latin typeface="Calibri"/>
                <a:cs typeface="Calibri"/>
              </a:rPr>
              <a:t>remain </a:t>
            </a:r>
            <a:r>
              <a:rPr b="0" dirty="0">
                <a:latin typeface="Calibri"/>
                <a:cs typeface="Calibri"/>
              </a:rPr>
              <a:t>the</a:t>
            </a:r>
            <a:r>
              <a:rPr b="0" spc="35" dirty="0">
                <a:latin typeface="Calibri"/>
                <a:cs typeface="Calibri"/>
              </a:rPr>
              <a:t> </a:t>
            </a:r>
            <a:r>
              <a:rPr b="0" spc="60" dirty="0">
                <a:latin typeface="Calibri"/>
                <a:cs typeface="Calibri"/>
              </a:rPr>
              <a:t>same.</a:t>
            </a:r>
          </a:p>
          <a:p>
            <a:pPr marL="299085" indent="-286385">
              <a:lnSpc>
                <a:spcPts val="2320"/>
              </a:lnSpc>
              <a:buChar char="-"/>
              <a:tabLst>
                <a:tab pos="299085" algn="l"/>
              </a:tabLst>
            </a:pPr>
            <a:r>
              <a:rPr b="0" dirty="0">
                <a:latin typeface="Calibri"/>
                <a:cs typeface="Calibri"/>
              </a:rPr>
              <a:t>Total</a:t>
            </a:r>
            <a:r>
              <a:rPr b="0" spc="-20" dirty="0">
                <a:latin typeface="Calibri"/>
                <a:cs typeface="Calibri"/>
              </a:rPr>
              <a:t> </a:t>
            </a:r>
            <a:r>
              <a:rPr b="0" spc="65" dirty="0">
                <a:latin typeface="Calibri"/>
                <a:cs typeface="Calibri"/>
              </a:rPr>
              <a:t>annual</a:t>
            </a:r>
            <a:r>
              <a:rPr b="0" spc="-50" dirty="0">
                <a:latin typeface="Calibri"/>
                <a:cs typeface="Calibri"/>
              </a:rPr>
              <a:t> </a:t>
            </a:r>
            <a:r>
              <a:rPr b="0" dirty="0">
                <a:latin typeface="Calibri"/>
                <a:cs typeface="Calibri"/>
              </a:rPr>
              <a:t>water</a:t>
            </a:r>
            <a:r>
              <a:rPr b="0" spc="-25" dirty="0">
                <a:latin typeface="Calibri"/>
                <a:cs typeface="Calibri"/>
              </a:rPr>
              <a:t> </a:t>
            </a:r>
            <a:r>
              <a:rPr b="0" spc="75" dirty="0">
                <a:latin typeface="Calibri"/>
                <a:cs typeface="Calibri"/>
              </a:rPr>
              <a:t>usage</a:t>
            </a:r>
            <a:r>
              <a:rPr b="0" spc="-40" dirty="0">
                <a:latin typeface="Calibri"/>
                <a:cs typeface="Calibri"/>
              </a:rPr>
              <a:t> </a:t>
            </a:r>
            <a:r>
              <a:rPr b="0" dirty="0">
                <a:latin typeface="Calibri"/>
                <a:cs typeface="Calibri"/>
              </a:rPr>
              <a:t>in</a:t>
            </a:r>
            <a:r>
              <a:rPr b="0" spc="-25" dirty="0">
                <a:latin typeface="Calibri"/>
                <a:cs typeface="Calibri"/>
              </a:rPr>
              <a:t> </a:t>
            </a:r>
            <a:r>
              <a:rPr b="0" spc="65" dirty="0">
                <a:latin typeface="Calibri"/>
                <a:cs typeface="Calibri"/>
              </a:rPr>
              <a:t>FY2024</a:t>
            </a:r>
            <a:r>
              <a:rPr b="0" spc="-65" dirty="0">
                <a:latin typeface="Calibri"/>
                <a:cs typeface="Calibri"/>
              </a:rPr>
              <a:t> </a:t>
            </a:r>
            <a:r>
              <a:rPr b="0" spc="90" dirty="0">
                <a:latin typeface="Calibri"/>
                <a:cs typeface="Calibri"/>
              </a:rPr>
              <a:t>was</a:t>
            </a:r>
            <a:r>
              <a:rPr b="0" spc="-15" dirty="0">
                <a:latin typeface="Calibri"/>
                <a:cs typeface="Calibri"/>
              </a:rPr>
              <a:t> </a:t>
            </a:r>
            <a:r>
              <a:rPr b="0" dirty="0">
                <a:latin typeface="Calibri"/>
                <a:cs typeface="Calibri"/>
              </a:rPr>
              <a:t>2.17M</a:t>
            </a:r>
            <a:r>
              <a:rPr b="0" spc="-50" dirty="0">
                <a:latin typeface="Calibri"/>
                <a:cs typeface="Calibri"/>
              </a:rPr>
              <a:t> </a:t>
            </a:r>
            <a:r>
              <a:rPr b="0" spc="110" dirty="0">
                <a:latin typeface="Calibri"/>
                <a:cs typeface="Calibri"/>
              </a:rPr>
              <a:t>HCF,</a:t>
            </a:r>
            <a:r>
              <a:rPr b="0" spc="-35" dirty="0">
                <a:latin typeface="Calibri"/>
                <a:cs typeface="Calibri"/>
              </a:rPr>
              <a:t> </a:t>
            </a:r>
            <a:r>
              <a:rPr b="0" spc="95" dirty="0">
                <a:latin typeface="Calibri"/>
                <a:cs typeface="Calibri"/>
              </a:rPr>
              <a:t>a</a:t>
            </a:r>
            <a:r>
              <a:rPr b="0" spc="-25" dirty="0">
                <a:latin typeface="Calibri"/>
                <a:cs typeface="Calibri"/>
              </a:rPr>
              <a:t> </a:t>
            </a:r>
            <a:r>
              <a:rPr b="0" spc="85" dirty="0">
                <a:latin typeface="Calibri"/>
                <a:cs typeface="Calibri"/>
              </a:rPr>
              <a:t>10.5%</a:t>
            </a:r>
            <a:r>
              <a:rPr b="0" spc="-40" dirty="0">
                <a:latin typeface="Calibri"/>
                <a:cs typeface="Calibri"/>
              </a:rPr>
              <a:t> </a:t>
            </a:r>
            <a:r>
              <a:rPr b="0" spc="60" dirty="0">
                <a:latin typeface="Calibri"/>
                <a:cs typeface="Calibri"/>
              </a:rPr>
              <a:t>decrease.</a:t>
            </a:r>
          </a:p>
          <a:p>
            <a:pPr marL="299085" indent="-286385">
              <a:lnSpc>
                <a:spcPct val="100000"/>
              </a:lnSpc>
              <a:buChar char="-"/>
              <a:tabLst>
                <a:tab pos="299085" algn="l"/>
              </a:tabLst>
            </a:pPr>
            <a:r>
              <a:rPr b="0" spc="55" dirty="0">
                <a:latin typeface="Calibri"/>
                <a:cs typeface="Calibri"/>
              </a:rPr>
              <a:t>This</a:t>
            </a:r>
            <a:r>
              <a:rPr b="0" spc="45" dirty="0">
                <a:latin typeface="Calibri"/>
                <a:cs typeface="Calibri"/>
              </a:rPr>
              <a:t> </a:t>
            </a:r>
            <a:r>
              <a:rPr b="0" spc="75" dirty="0">
                <a:latin typeface="Calibri"/>
                <a:cs typeface="Calibri"/>
              </a:rPr>
              <a:t>decrease</a:t>
            </a:r>
            <a:r>
              <a:rPr b="0" spc="20" dirty="0">
                <a:latin typeface="Calibri"/>
                <a:cs typeface="Calibri"/>
              </a:rPr>
              <a:t> </a:t>
            </a:r>
            <a:r>
              <a:rPr b="0" spc="105" dirty="0">
                <a:latin typeface="Calibri"/>
                <a:cs typeface="Calibri"/>
              </a:rPr>
              <a:t>has</a:t>
            </a:r>
            <a:r>
              <a:rPr b="0" spc="45" dirty="0">
                <a:latin typeface="Calibri"/>
                <a:cs typeface="Calibri"/>
              </a:rPr>
              <a:t> </a:t>
            </a:r>
            <a:r>
              <a:rPr b="0" dirty="0">
                <a:latin typeface="Calibri"/>
                <a:cs typeface="Calibri"/>
              </a:rPr>
              <a:t>yielded</a:t>
            </a:r>
            <a:r>
              <a:rPr b="0" spc="25" dirty="0">
                <a:latin typeface="Calibri"/>
                <a:cs typeface="Calibri"/>
              </a:rPr>
              <a:t> </a:t>
            </a:r>
            <a:r>
              <a:rPr b="0" spc="95" dirty="0">
                <a:latin typeface="Calibri"/>
                <a:cs typeface="Calibri"/>
              </a:rPr>
              <a:t>a</a:t>
            </a:r>
            <a:r>
              <a:rPr b="0" spc="50" dirty="0">
                <a:latin typeface="Calibri"/>
                <a:cs typeface="Calibri"/>
              </a:rPr>
              <a:t> </a:t>
            </a:r>
            <a:r>
              <a:rPr b="0" spc="85" dirty="0">
                <a:latin typeface="Calibri"/>
                <a:cs typeface="Calibri"/>
              </a:rPr>
              <a:t>19.4%</a:t>
            </a:r>
            <a:r>
              <a:rPr b="0" spc="25" dirty="0">
                <a:latin typeface="Calibri"/>
                <a:cs typeface="Calibri"/>
              </a:rPr>
              <a:t> </a:t>
            </a:r>
            <a:r>
              <a:rPr b="0" dirty="0">
                <a:latin typeface="Calibri"/>
                <a:cs typeface="Calibri"/>
              </a:rPr>
              <a:t>shortfall</a:t>
            </a:r>
            <a:r>
              <a:rPr b="0" spc="70" dirty="0">
                <a:latin typeface="Calibri"/>
                <a:cs typeface="Calibri"/>
              </a:rPr>
              <a:t> </a:t>
            </a:r>
            <a:r>
              <a:rPr b="0" dirty="0">
                <a:latin typeface="Calibri"/>
                <a:cs typeface="Calibri"/>
              </a:rPr>
              <a:t>in</a:t>
            </a:r>
            <a:r>
              <a:rPr b="0" spc="30" dirty="0">
                <a:latin typeface="Calibri"/>
                <a:cs typeface="Calibri"/>
              </a:rPr>
              <a:t> </a:t>
            </a:r>
            <a:r>
              <a:rPr b="0" spc="-10" dirty="0">
                <a:latin typeface="Calibri"/>
                <a:cs typeface="Calibri"/>
              </a:rPr>
              <a:t>revenue.</a:t>
            </a:r>
          </a:p>
          <a:p>
            <a:pPr marL="299085" indent="-286385">
              <a:lnSpc>
                <a:spcPct val="100000"/>
              </a:lnSpc>
              <a:buChar char="-"/>
              <a:tabLst>
                <a:tab pos="299085" algn="l"/>
              </a:tabLst>
            </a:pPr>
            <a:r>
              <a:rPr b="0" spc="55" dirty="0">
                <a:latin typeface="Calibri"/>
                <a:cs typeface="Calibri"/>
              </a:rPr>
              <a:t>This</a:t>
            </a:r>
            <a:r>
              <a:rPr b="0" spc="-15" dirty="0">
                <a:latin typeface="Calibri"/>
                <a:cs typeface="Calibri"/>
              </a:rPr>
              <a:t> </a:t>
            </a:r>
            <a:r>
              <a:rPr b="0" spc="55" dirty="0">
                <a:latin typeface="Calibri"/>
                <a:cs typeface="Calibri"/>
              </a:rPr>
              <a:t>financial</a:t>
            </a:r>
            <a:r>
              <a:rPr b="0" spc="-40" dirty="0">
                <a:latin typeface="Calibri"/>
                <a:cs typeface="Calibri"/>
              </a:rPr>
              <a:t> </a:t>
            </a:r>
            <a:r>
              <a:rPr b="0" spc="65" dirty="0">
                <a:latin typeface="Calibri"/>
                <a:cs typeface="Calibri"/>
              </a:rPr>
              <a:t>plan</a:t>
            </a:r>
            <a:r>
              <a:rPr b="0" spc="-10" dirty="0">
                <a:latin typeface="Calibri"/>
                <a:cs typeface="Calibri"/>
              </a:rPr>
              <a:t> </a:t>
            </a:r>
            <a:r>
              <a:rPr b="0" spc="114" dirty="0">
                <a:latin typeface="Calibri"/>
                <a:cs typeface="Calibri"/>
              </a:rPr>
              <a:t>assumes</a:t>
            </a:r>
            <a:r>
              <a:rPr b="0" spc="-20" dirty="0">
                <a:latin typeface="Calibri"/>
                <a:cs typeface="Calibri"/>
              </a:rPr>
              <a:t> </a:t>
            </a:r>
            <a:r>
              <a:rPr b="0" dirty="0">
                <a:latin typeface="Calibri"/>
                <a:cs typeface="Calibri"/>
              </a:rPr>
              <a:t>that</a:t>
            </a:r>
            <a:r>
              <a:rPr b="0" spc="-25" dirty="0">
                <a:latin typeface="Calibri"/>
                <a:cs typeface="Calibri"/>
              </a:rPr>
              <a:t> </a:t>
            </a:r>
            <a:r>
              <a:rPr b="0" dirty="0">
                <a:latin typeface="Calibri"/>
                <a:cs typeface="Calibri"/>
              </a:rPr>
              <a:t>water</a:t>
            </a:r>
            <a:r>
              <a:rPr b="0" spc="-10" dirty="0">
                <a:latin typeface="Calibri"/>
                <a:cs typeface="Calibri"/>
              </a:rPr>
              <a:t> </a:t>
            </a:r>
            <a:r>
              <a:rPr b="0" spc="75" dirty="0">
                <a:latin typeface="Calibri"/>
                <a:cs typeface="Calibri"/>
              </a:rPr>
              <a:t>usage</a:t>
            </a:r>
            <a:r>
              <a:rPr b="0" spc="-10" dirty="0">
                <a:latin typeface="Calibri"/>
                <a:cs typeface="Calibri"/>
              </a:rPr>
              <a:t> </a:t>
            </a:r>
            <a:r>
              <a:rPr b="0" dirty="0">
                <a:latin typeface="Calibri"/>
                <a:cs typeface="Calibri"/>
              </a:rPr>
              <a:t>will</a:t>
            </a:r>
            <a:r>
              <a:rPr b="0" spc="-5" dirty="0">
                <a:latin typeface="Calibri"/>
                <a:cs typeface="Calibri"/>
              </a:rPr>
              <a:t> </a:t>
            </a:r>
            <a:r>
              <a:rPr b="0" spc="50" dirty="0">
                <a:latin typeface="Calibri"/>
                <a:cs typeface="Calibri"/>
              </a:rPr>
              <a:t>continue</a:t>
            </a:r>
            <a:r>
              <a:rPr b="0" spc="-40" dirty="0">
                <a:latin typeface="Calibri"/>
                <a:cs typeface="Calibri"/>
              </a:rPr>
              <a:t> </a:t>
            </a:r>
            <a:r>
              <a:rPr b="0" dirty="0">
                <a:latin typeface="Calibri"/>
                <a:cs typeface="Calibri"/>
              </a:rPr>
              <a:t>to</a:t>
            </a:r>
            <a:r>
              <a:rPr b="0" spc="-15" dirty="0">
                <a:latin typeface="Calibri"/>
                <a:cs typeface="Calibri"/>
              </a:rPr>
              <a:t> </a:t>
            </a:r>
            <a:r>
              <a:rPr b="0" spc="75" dirty="0">
                <a:latin typeface="Calibri"/>
                <a:cs typeface="Calibri"/>
              </a:rPr>
              <a:t>decrease</a:t>
            </a:r>
            <a:r>
              <a:rPr b="0" spc="-35" dirty="0">
                <a:latin typeface="Calibri"/>
                <a:cs typeface="Calibri"/>
              </a:rPr>
              <a:t> </a:t>
            </a:r>
            <a:r>
              <a:rPr b="0" dirty="0">
                <a:latin typeface="Calibri"/>
                <a:cs typeface="Calibri"/>
              </a:rPr>
              <a:t>at</a:t>
            </a:r>
            <a:r>
              <a:rPr b="0" spc="-15" dirty="0">
                <a:latin typeface="Calibri"/>
                <a:cs typeface="Calibri"/>
              </a:rPr>
              <a:t> </a:t>
            </a:r>
            <a:r>
              <a:rPr b="0" spc="95" dirty="0">
                <a:latin typeface="Calibri"/>
                <a:cs typeface="Calibri"/>
              </a:rPr>
              <a:t>2.5%</a:t>
            </a:r>
            <a:r>
              <a:rPr b="0" spc="-35" dirty="0">
                <a:latin typeface="Calibri"/>
                <a:cs typeface="Calibri"/>
              </a:rPr>
              <a:t> </a:t>
            </a:r>
            <a:r>
              <a:rPr b="0" dirty="0">
                <a:latin typeface="Calibri"/>
                <a:cs typeface="Calibri"/>
              </a:rPr>
              <a:t>per</a:t>
            </a:r>
            <a:r>
              <a:rPr b="0" spc="-10" dirty="0">
                <a:latin typeface="Calibri"/>
                <a:cs typeface="Calibri"/>
              </a:rPr>
              <a:t> </a:t>
            </a:r>
            <a:r>
              <a:rPr b="0" dirty="0">
                <a:latin typeface="Calibri"/>
                <a:cs typeface="Calibri"/>
              </a:rPr>
              <a:t>year</a:t>
            </a:r>
            <a:r>
              <a:rPr b="0" spc="-20" dirty="0">
                <a:latin typeface="Calibri"/>
                <a:cs typeface="Calibri"/>
              </a:rPr>
              <a:t> </a:t>
            </a:r>
            <a:r>
              <a:rPr b="0" dirty="0">
                <a:latin typeface="Calibri"/>
                <a:cs typeface="Calibri"/>
              </a:rPr>
              <a:t>for</a:t>
            </a:r>
            <a:r>
              <a:rPr b="0" spc="-15" dirty="0">
                <a:latin typeface="Calibri"/>
                <a:cs typeface="Calibri"/>
              </a:rPr>
              <a:t> </a:t>
            </a:r>
            <a:r>
              <a:rPr b="0" spc="50" dirty="0">
                <a:latin typeface="Calibri"/>
                <a:cs typeface="Calibri"/>
              </a:rPr>
              <a:t>5</a:t>
            </a:r>
            <a:r>
              <a:rPr b="0" spc="-15" dirty="0">
                <a:latin typeface="Calibri"/>
                <a:cs typeface="Calibri"/>
              </a:rPr>
              <a:t> </a:t>
            </a:r>
            <a:r>
              <a:rPr b="0" spc="40" dirty="0">
                <a:latin typeface="Calibri"/>
                <a:cs typeface="Calibri"/>
              </a:rPr>
              <a:t>years</a:t>
            </a:r>
          </a:p>
          <a:p>
            <a:pPr>
              <a:lnSpc>
                <a:spcPct val="100000"/>
              </a:lnSpc>
              <a:spcBef>
                <a:spcPts val="75"/>
              </a:spcBef>
              <a:buFont typeface="Calibri"/>
              <a:buChar char="-"/>
            </a:pPr>
            <a:endParaRPr b="0" spc="40" dirty="0">
              <a:latin typeface="Calibri"/>
              <a:cs typeface="Calibri"/>
            </a:endParaRPr>
          </a:p>
          <a:p>
            <a:pPr marL="12700">
              <a:lnSpc>
                <a:spcPts val="2340"/>
              </a:lnSpc>
            </a:pPr>
            <a:r>
              <a:rPr dirty="0"/>
              <a:t>CIP</a:t>
            </a:r>
            <a:r>
              <a:rPr spc="-20" dirty="0"/>
              <a:t> </a:t>
            </a:r>
            <a:r>
              <a:rPr dirty="0"/>
              <a:t>spending</a:t>
            </a:r>
            <a:r>
              <a:rPr spc="-25" dirty="0"/>
              <a:t> </a:t>
            </a:r>
            <a:r>
              <a:rPr dirty="0"/>
              <a:t>from</a:t>
            </a:r>
            <a:r>
              <a:rPr spc="-45" dirty="0"/>
              <a:t> </a:t>
            </a:r>
            <a:r>
              <a:rPr dirty="0"/>
              <a:t>FY2025</a:t>
            </a:r>
            <a:r>
              <a:rPr spc="-45" dirty="0"/>
              <a:t> </a:t>
            </a:r>
            <a:r>
              <a:rPr dirty="0"/>
              <a:t>through</a:t>
            </a:r>
            <a:r>
              <a:rPr spc="-25" dirty="0"/>
              <a:t> </a:t>
            </a:r>
            <a:r>
              <a:rPr spc="-10" dirty="0"/>
              <a:t>FY2029:</a:t>
            </a:r>
          </a:p>
          <a:p>
            <a:pPr marL="299085" indent="-286385">
              <a:lnSpc>
                <a:spcPts val="2340"/>
              </a:lnSpc>
              <a:buChar char="-"/>
              <a:tabLst>
                <a:tab pos="299085" algn="l"/>
              </a:tabLst>
            </a:pPr>
            <a:r>
              <a:rPr b="0" dirty="0">
                <a:latin typeface="Calibri"/>
                <a:cs typeface="Calibri"/>
              </a:rPr>
              <a:t>2022</a:t>
            </a:r>
            <a:r>
              <a:rPr b="0" spc="-10" dirty="0">
                <a:latin typeface="Calibri"/>
                <a:cs typeface="Calibri"/>
              </a:rPr>
              <a:t> </a:t>
            </a:r>
            <a:r>
              <a:rPr b="0" spc="70" dirty="0">
                <a:latin typeface="Calibri"/>
                <a:cs typeface="Calibri"/>
              </a:rPr>
              <a:t>Financial</a:t>
            </a:r>
            <a:r>
              <a:rPr b="0" spc="-25" dirty="0">
                <a:latin typeface="Calibri"/>
                <a:cs typeface="Calibri"/>
              </a:rPr>
              <a:t> </a:t>
            </a:r>
            <a:r>
              <a:rPr b="0" spc="75" dirty="0">
                <a:latin typeface="Calibri"/>
                <a:cs typeface="Calibri"/>
              </a:rPr>
              <a:t>Plan</a:t>
            </a:r>
            <a:r>
              <a:rPr b="0" spc="10" dirty="0">
                <a:latin typeface="Calibri"/>
                <a:cs typeface="Calibri"/>
              </a:rPr>
              <a:t> </a:t>
            </a:r>
            <a:r>
              <a:rPr b="0" spc="100" dirty="0">
                <a:latin typeface="Calibri"/>
                <a:cs typeface="Calibri"/>
              </a:rPr>
              <a:t>assumed</a:t>
            </a:r>
            <a:r>
              <a:rPr b="0" dirty="0">
                <a:latin typeface="Calibri"/>
                <a:cs typeface="Calibri"/>
              </a:rPr>
              <a:t> </a:t>
            </a:r>
            <a:r>
              <a:rPr b="0" spc="-10" dirty="0">
                <a:latin typeface="Calibri"/>
                <a:cs typeface="Calibri"/>
              </a:rPr>
              <a:t>$16.0M</a:t>
            </a:r>
          </a:p>
          <a:p>
            <a:pPr marL="299085" indent="-286385">
              <a:lnSpc>
                <a:spcPct val="100000"/>
              </a:lnSpc>
              <a:buChar char="-"/>
              <a:tabLst>
                <a:tab pos="299085" algn="l"/>
              </a:tabLst>
            </a:pPr>
            <a:r>
              <a:rPr b="0" spc="45" dirty="0">
                <a:latin typeface="Calibri"/>
                <a:cs typeface="Calibri"/>
              </a:rPr>
              <a:t>Current</a:t>
            </a:r>
            <a:r>
              <a:rPr b="0" spc="-25" dirty="0">
                <a:latin typeface="Calibri"/>
                <a:cs typeface="Calibri"/>
              </a:rPr>
              <a:t> </a:t>
            </a:r>
            <a:r>
              <a:rPr b="0" spc="70" dirty="0">
                <a:latin typeface="Calibri"/>
                <a:cs typeface="Calibri"/>
              </a:rPr>
              <a:t>Financial</a:t>
            </a:r>
            <a:r>
              <a:rPr b="0" spc="-45" dirty="0">
                <a:latin typeface="Calibri"/>
                <a:cs typeface="Calibri"/>
              </a:rPr>
              <a:t> </a:t>
            </a:r>
            <a:r>
              <a:rPr b="0" spc="75" dirty="0">
                <a:latin typeface="Calibri"/>
                <a:cs typeface="Calibri"/>
              </a:rPr>
              <a:t>Plan</a:t>
            </a:r>
            <a:r>
              <a:rPr b="0" spc="5" dirty="0">
                <a:latin typeface="Calibri"/>
                <a:cs typeface="Calibri"/>
              </a:rPr>
              <a:t> </a:t>
            </a:r>
            <a:r>
              <a:rPr b="0" spc="114" dirty="0">
                <a:latin typeface="Calibri"/>
                <a:cs typeface="Calibri"/>
              </a:rPr>
              <a:t>assumes</a:t>
            </a:r>
            <a:r>
              <a:rPr b="0" spc="-25" dirty="0">
                <a:latin typeface="Calibri"/>
                <a:cs typeface="Calibri"/>
              </a:rPr>
              <a:t> </a:t>
            </a:r>
            <a:r>
              <a:rPr b="0" dirty="0">
                <a:latin typeface="Calibri"/>
                <a:cs typeface="Calibri"/>
              </a:rPr>
              <a:t>$23.7M</a:t>
            </a:r>
            <a:r>
              <a:rPr b="0" spc="-35" dirty="0">
                <a:latin typeface="Calibri"/>
                <a:cs typeface="Calibri"/>
              </a:rPr>
              <a:t> </a:t>
            </a:r>
            <a:r>
              <a:rPr b="0" dirty="0">
                <a:latin typeface="Calibri"/>
                <a:cs typeface="Calibri"/>
              </a:rPr>
              <a:t>($7.7M</a:t>
            </a:r>
            <a:r>
              <a:rPr b="0" spc="-35" dirty="0">
                <a:latin typeface="Calibri"/>
                <a:cs typeface="Calibri"/>
              </a:rPr>
              <a:t> </a:t>
            </a:r>
            <a:r>
              <a:rPr b="0" spc="60" dirty="0">
                <a:latin typeface="Calibri"/>
                <a:cs typeface="Calibri"/>
              </a:rPr>
              <a:t>increase,</a:t>
            </a:r>
            <a:r>
              <a:rPr b="0" spc="-30" dirty="0">
                <a:latin typeface="Calibri"/>
                <a:cs typeface="Calibri"/>
              </a:rPr>
              <a:t> </a:t>
            </a:r>
            <a:r>
              <a:rPr b="0" dirty="0">
                <a:latin typeface="Calibri"/>
                <a:cs typeface="Calibri"/>
              </a:rPr>
              <a:t>or</a:t>
            </a:r>
            <a:r>
              <a:rPr b="0" spc="-10" dirty="0">
                <a:latin typeface="Calibri"/>
                <a:cs typeface="Calibri"/>
              </a:rPr>
              <a:t> </a:t>
            </a:r>
            <a:r>
              <a:rPr b="0" spc="55" dirty="0">
                <a:latin typeface="Calibri"/>
                <a:cs typeface="Calibri"/>
              </a:rPr>
              <a:t>48%)</a:t>
            </a:r>
          </a:p>
          <a:p>
            <a:pPr>
              <a:lnSpc>
                <a:spcPct val="100000"/>
              </a:lnSpc>
              <a:spcBef>
                <a:spcPts val="80"/>
              </a:spcBef>
              <a:buFont typeface="Calibri"/>
              <a:buChar char="-"/>
            </a:pPr>
            <a:endParaRPr b="0" spc="55" dirty="0">
              <a:latin typeface="Calibri"/>
              <a:cs typeface="Calibri"/>
            </a:endParaRPr>
          </a:p>
          <a:p>
            <a:pPr marL="12700">
              <a:lnSpc>
                <a:spcPts val="2340"/>
              </a:lnSpc>
            </a:pPr>
            <a:r>
              <a:rPr dirty="0"/>
              <a:t>Operating</a:t>
            </a:r>
            <a:r>
              <a:rPr spc="-35" dirty="0"/>
              <a:t> </a:t>
            </a:r>
            <a:r>
              <a:rPr spc="-10" dirty="0"/>
              <a:t>Costs:</a:t>
            </a:r>
          </a:p>
          <a:p>
            <a:pPr marL="299085" indent="-286385">
              <a:lnSpc>
                <a:spcPts val="2340"/>
              </a:lnSpc>
              <a:buChar char="-"/>
              <a:tabLst>
                <a:tab pos="299085" algn="l"/>
              </a:tabLst>
            </a:pPr>
            <a:r>
              <a:rPr b="0" spc="10" dirty="0">
                <a:latin typeface="Calibri"/>
                <a:cs typeface="Calibri"/>
              </a:rPr>
              <a:t>Operating </a:t>
            </a:r>
            <a:r>
              <a:rPr b="0" spc="105" dirty="0">
                <a:latin typeface="Calibri"/>
                <a:cs typeface="Calibri"/>
              </a:rPr>
              <a:t>costs</a:t>
            </a:r>
            <a:r>
              <a:rPr b="0" spc="25" dirty="0">
                <a:latin typeface="Calibri"/>
                <a:cs typeface="Calibri"/>
              </a:rPr>
              <a:t> </a:t>
            </a:r>
            <a:r>
              <a:rPr b="0" spc="10" dirty="0">
                <a:latin typeface="Calibri"/>
                <a:cs typeface="Calibri"/>
              </a:rPr>
              <a:t>through</a:t>
            </a:r>
            <a:r>
              <a:rPr b="0" spc="25" dirty="0">
                <a:latin typeface="Calibri"/>
                <a:cs typeface="Calibri"/>
              </a:rPr>
              <a:t> </a:t>
            </a:r>
            <a:r>
              <a:rPr b="0" spc="65" dirty="0">
                <a:latin typeface="Calibri"/>
                <a:cs typeface="Calibri"/>
              </a:rPr>
              <a:t>FY2024</a:t>
            </a:r>
            <a:r>
              <a:rPr b="0" spc="-20" dirty="0">
                <a:latin typeface="Calibri"/>
                <a:cs typeface="Calibri"/>
              </a:rPr>
              <a:t> </a:t>
            </a:r>
            <a:r>
              <a:rPr b="0" spc="10" dirty="0">
                <a:latin typeface="Calibri"/>
                <a:cs typeface="Calibri"/>
              </a:rPr>
              <a:t>have</a:t>
            </a:r>
            <a:r>
              <a:rPr b="0" spc="5" dirty="0">
                <a:latin typeface="Calibri"/>
                <a:cs typeface="Calibri"/>
              </a:rPr>
              <a:t> </a:t>
            </a:r>
            <a:r>
              <a:rPr b="0" spc="50" dirty="0">
                <a:latin typeface="Calibri"/>
                <a:cs typeface="Calibri"/>
              </a:rPr>
              <a:t>been</a:t>
            </a:r>
            <a:r>
              <a:rPr b="0" dirty="0">
                <a:latin typeface="Calibri"/>
                <a:cs typeface="Calibri"/>
              </a:rPr>
              <a:t> </a:t>
            </a:r>
            <a:r>
              <a:rPr b="0" spc="55" dirty="0">
                <a:latin typeface="Calibri"/>
                <a:cs typeface="Calibri"/>
              </a:rPr>
              <a:t>similar</a:t>
            </a:r>
            <a:r>
              <a:rPr b="0" spc="25" dirty="0">
                <a:latin typeface="Calibri"/>
                <a:cs typeface="Calibri"/>
              </a:rPr>
              <a:t> </a:t>
            </a:r>
            <a:r>
              <a:rPr b="0" spc="10" dirty="0">
                <a:latin typeface="Calibri"/>
                <a:cs typeface="Calibri"/>
              </a:rPr>
              <a:t>to</a:t>
            </a:r>
            <a:r>
              <a:rPr b="0" spc="40" dirty="0">
                <a:latin typeface="Calibri"/>
                <a:cs typeface="Calibri"/>
              </a:rPr>
              <a:t> </a:t>
            </a:r>
            <a:r>
              <a:rPr b="0" spc="60" dirty="0">
                <a:latin typeface="Calibri"/>
                <a:cs typeface="Calibri"/>
              </a:rPr>
              <a:t>those</a:t>
            </a:r>
            <a:r>
              <a:rPr b="0" spc="10" dirty="0">
                <a:latin typeface="Calibri"/>
                <a:cs typeface="Calibri"/>
              </a:rPr>
              <a:t> projected</a:t>
            </a:r>
            <a:r>
              <a:rPr b="0" dirty="0">
                <a:latin typeface="Calibri"/>
                <a:cs typeface="Calibri"/>
              </a:rPr>
              <a:t> </a:t>
            </a:r>
            <a:r>
              <a:rPr b="0" spc="10" dirty="0">
                <a:latin typeface="Calibri"/>
                <a:cs typeface="Calibri"/>
              </a:rPr>
              <a:t>by</a:t>
            </a:r>
            <a:r>
              <a:rPr b="0" spc="35" dirty="0">
                <a:latin typeface="Calibri"/>
                <a:cs typeface="Calibri"/>
              </a:rPr>
              <a:t> </a:t>
            </a:r>
            <a:r>
              <a:rPr b="0" spc="10" dirty="0">
                <a:latin typeface="Calibri"/>
                <a:cs typeface="Calibri"/>
              </a:rPr>
              <a:t>the</a:t>
            </a:r>
            <a:r>
              <a:rPr b="0" spc="5" dirty="0">
                <a:latin typeface="Calibri"/>
                <a:cs typeface="Calibri"/>
              </a:rPr>
              <a:t> </a:t>
            </a:r>
            <a:r>
              <a:rPr b="0" spc="10" dirty="0">
                <a:latin typeface="Calibri"/>
                <a:cs typeface="Calibri"/>
              </a:rPr>
              <a:t>2022 </a:t>
            </a:r>
            <a:r>
              <a:rPr b="0" spc="70" dirty="0">
                <a:latin typeface="Calibri"/>
                <a:cs typeface="Calibri"/>
              </a:rPr>
              <a:t>Financial</a:t>
            </a:r>
            <a:r>
              <a:rPr b="0" spc="-10" dirty="0">
                <a:latin typeface="Calibri"/>
                <a:cs typeface="Calibri"/>
              </a:rPr>
              <a:t> </a:t>
            </a:r>
            <a:r>
              <a:rPr b="0" spc="55" dirty="0">
                <a:latin typeface="Calibri"/>
                <a:cs typeface="Calibri"/>
              </a:rPr>
              <a:t>Plan</a:t>
            </a:r>
          </a:p>
          <a:p>
            <a:pPr marL="299085" marR="930275" indent="-287020">
              <a:lnSpc>
                <a:spcPct val="100000"/>
              </a:lnSpc>
              <a:buChar char="-"/>
              <a:tabLst>
                <a:tab pos="299085" algn="l"/>
              </a:tabLst>
            </a:pPr>
            <a:r>
              <a:rPr b="0" dirty="0">
                <a:latin typeface="Calibri"/>
                <a:cs typeface="Calibri"/>
              </a:rPr>
              <a:t>The</a:t>
            </a:r>
            <a:r>
              <a:rPr b="0" spc="20" dirty="0">
                <a:latin typeface="Calibri"/>
                <a:cs typeface="Calibri"/>
              </a:rPr>
              <a:t> </a:t>
            </a:r>
            <a:r>
              <a:rPr b="0" dirty="0">
                <a:latin typeface="Calibri"/>
                <a:cs typeface="Calibri"/>
              </a:rPr>
              <a:t>budgeted</a:t>
            </a:r>
            <a:r>
              <a:rPr b="0" spc="5" dirty="0">
                <a:latin typeface="Calibri"/>
                <a:cs typeface="Calibri"/>
              </a:rPr>
              <a:t> </a:t>
            </a:r>
            <a:r>
              <a:rPr b="0" dirty="0">
                <a:latin typeface="Calibri"/>
                <a:cs typeface="Calibri"/>
              </a:rPr>
              <a:t>operating</a:t>
            </a:r>
            <a:r>
              <a:rPr b="0" spc="10" dirty="0">
                <a:latin typeface="Calibri"/>
                <a:cs typeface="Calibri"/>
              </a:rPr>
              <a:t> </a:t>
            </a:r>
            <a:r>
              <a:rPr b="0" spc="105" dirty="0">
                <a:latin typeface="Calibri"/>
                <a:cs typeface="Calibri"/>
              </a:rPr>
              <a:t>costs</a:t>
            </a:r>
            <a:r>
              <a:rPr b="0" spc="25" dirty="0">
                <a:latin typeface="Calibri"/>
                <a:cs typeface="Calibri"/>
              </a:rPr>
              <a:t> </a:t>
            </a:r>
            <a:r>
              <a:rPr b="0" dirty="0">
                <a:latin typeface="Calibri"/>
                <a:cs typeface="Calibri"/>
              </a:rPr>
              <a:t>in</a:t>
            </a:r>
            <a:r>
              <a:rPr b="0" spc="25" dirty="0">
                <a:latin typeface="Calibri"/>
                <a:cs typeface="Calibri"/>
              </a:rPr>
              <a:t> </a:t>
            </a:r>
            <a:r>
              <a:rPr b="0" spc="65" dirty="0">
                <a:latin typeface="Calibri"/>
                <a:cs typeface="Calibri"/>
              </a:rPr>
              <a:t>FY2025</a:t>
            </a:r>
            <a:r>
              <a:rPr b="0" spc="-10" dirty="0">
                <a:latin typeface="Calibri"/>
                <a:cs typeface="Calibri"/>
              </a:rPr>
              <a:t> </a:t>
            </a:r>
            <a:r>
              <a:rPr b="0" dirty="0">
                <a:latin typeface="Calibri"/>
                <a:cs typeface="Calibri"/>
              </a:rPr>
              <a:t>have</a:t>
            </a:r>
            <a:r>
              <a:rPr b="0" spc="-5" dirty="0">
                <a:latin typeface="Calibri"/>
                <a:cs typeface="Calibri"/>
              </a:rPr>
              <a:t> </a:t>
            </a:r>
            <a:r>
              <a:rPr b="0" spc="55" dirty="0">
                <a:latin typeface="Calibri"/>
                <a:cs typeface="Calibri"/>
              </a:rPr>
              <a:t>jumped</a:t>
            </a:r>
            <a:r>
              <a:rPr b="0" spc="5" dirty="0">
                <a:latin typeface="Calibri"/>
                <a:cs typeface="Calibri"/>
              </a:rPr>
              <a:t> </a:t>
            </a:r>
            <a:r>
              <a:rPr b="0" dirty="0">
                <a:latin typeface="Calibri"/>
                <a:cs typeface="Calibri"/>
              </a:rPr>
              <a:t>by</a:t>
            </a:r>
            <a:r>
              <a:rPr b="0" spc="30" dirty="0">
                <a:latin typeface="Calibri"/>
                <a:cs typeface="Calibri"/>
              </a:rPr>
              <a:t> </a:t>
            </a:r>
            <a:r>
              <a:rPr b="0" spc="105" dirty="0">
                <a:latin typeface="Calibri"/>
                <a:cs typeface="Calibri"/>
              </a:rPr>
              <a:t>13%</a:t>
            </a:r>
            <a:r>
              <a:rPr b="0" spc="5" dirty="0">
                <a:latin typeface="Calibri"/>
                <a:cs typeface="Calibri"/>
              </a:rPr>
              <a:t> </a:t>
            </a:r>
            <a:r>
              <a:rPr b="0" spc="60" dirty="0">
                <a:latin typeface="Calibri"/>
                <a:cs typeface="Calibri"/>
              </a:rPr>
              <a:t>(compared</a:t>
            </a:r>
            <a:r>
              <a:rPr b="0" spc="-15" dirty="0">
                <a:latin typeface="Calibri"/>
                <a:cs typeface="Calibri"/>
              </a:rPr>
              <a:t> </a:t>
            </a:r>
            <a:r>
              <a:rPr b="0" dirty="0">
                <a:latin typeface="Calibri"/>
                <a:cs typeface="Calibri"/>
              </a:rPr>
              <a:t>to</a:t>
            </a:r>
            <a:r>
              <a:rPr b="0" spc="35" dirty="0">
                <a:latin typeface="Calibri"/>
                <a:cs typeface="Calibri"/>
              </a:rPr>
              <a:t> </a:t>
            </a:r>
            <a:r>
              <a:rPr b="0" spc="95" dirty="0">
                <a:latin typeface="Calibri"/>
                <a:cs typeface="Calibri"/>
              </a:rPr>
              <a:t>a</a:t>
            </a:r>
            <a:r>
              <a:rPr b="0" spc="30" dirty="0">
                <a:latin typeface="Calibri"/>
                <a:cs typeface="Calibri"/>
              </a:rPr>
              <a:t> </a:t>
            </a:r>
            <a:r>
              <a:rPr b="0" spc="135" dirty="0">
                <a:latin typeface="Calibri"/>
                <a:cs typeface="Calibri"/>
              </a:rPr>
              <a:t>3%</a:t>
            </a:r>
            <a:r>
              <a:rPr b="0" spc="10" dirty="0">
                <a:latin typeface="Calibri"/>
                <a:cs typeface="Calibri"/>
              </a:rPr>
              <a:t> </a:t>
            </a:r>
            <a:r>
              <a:rPr b="0" spc="60" dirty="0">
                <a:latin typeface="Calibri"/>
                <a:cs typeface="Calibri"/>
              </a:rPr>
              <a:t>increase </a:t>
            </a:r>
            <a:r>
              <a:rPr b="0" spc="50" dirty="0">
                <a:latin typeface="Calibri"/>
                <a:cs typeface="Calibri"/>
              </a:rPr>
              <a:t>forecasted</a:t>
            </a:r>
            <a:r>
              <a:rPr b="0" spc="15" dirty="0">
                <a:latin typeface="Calibri"/>
                <a:cs typeface="Calibri"/>
              </a:rPr>
              <a:t> </a:t>
            </a:r>
            <a:r>
              <a:rPr b="0" dirty="0">
                <a:latin typeface="Calibri"/>
                <a:cs typeface="Calibri"/>
              </a:rPr>
              <a:t>by</a:t>
            </a:r>
            <a:r>
              <a:rPr b="0" spc="45" dirty="0">
                <a:latin typeface="Calibri"/>
                <a:cs typeface="Calibri"/>
              </a:rPr>
              <a:t> </a:t>
            </a:r>
            <a:r>
              <a:rPr b="0" dirty="0">
                <a:latin typeface="Calibri"/>
                <a:cs typeface="Calibri"/>
              </a:rPr>
              <a:t>the</a:t>
            </a:r>
            <a:r>
              <a:rPr b="0" spc="40" dirty="0">
                <a:latin typeface="Calibri"/>
                <a:cs typeface="Calibri"/>
              </a:rPr>
              <a:t> </a:t>
            </a:r>
            <a:r>
              <a:rPr b="0" dirty="0">
                <a:latin typeface="Calibri"/>
                <a:cs typeface="Calibri"/>
              </a:rPr>
              <a:t>2022</a:t>
            </a:r>
            <a:r>
              <a:rPr b="0" spc="10" dirty="0">
                <a:latin typeface="Calibri"/>
                <a:cs typeface="Calibri"/>
              </a:rPr>
              <a:t> </a:t>
            </a:r>
            <a:r>
              <a:rPr b="0" spc="-10" dirty="0">
                <a:latin typeface="Calibri"/>
                <a:cs typeface="Calibri"/>
              </a:rPr>
              <a:t>Study)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436" y="311378"/>
            <a:ext cx="4125595" cy="452120"/>
          </a:xfrm>
          <a:prstGeom prst="rect">
            <a:avLst/>
          </a:prstGeom>
        </p:spPr>
        <p:txBody>
          <a:bodyPr vert="horz" wrap="square" lIns="0" tIns="12065" rIns="0" bIns="0" rtlCol="0">
            <a:spAutoFit/>
          </a:bodyPr>
          <a:lstStyle/>
          <a:p>
            <a:pPr marL="12700">
              <a:lnSpc>
                <a:spcPct val="100000"/>
              </a:lnSpc>
              <a:spcBef>
                <a:spcPts val="95"/>
              </a:spcBef>
            </a:pPr>
            <a:r>
              <a:rPr sz="2800" spc="-50" dirty="0"/>
              <a:t>Year</a:t>
            </a:r>
            <a:r>
              <a:rPr sz="2800" spc="-125" dirty="0"/>
              <a:t> </a:t>
            </a:r>
            <a:r>
              <a:rPr sz="2800" dirty="0"/>
              <a:t>1</a:t>
            </a:r>
            <a:r>
              <a:rPr sz="2800" spc="-155" dirty="0"/>
              <a:t> </a:t>
            </a:r>
            <a:r>
              <a:rPr sz="2800" spc="-65" dirty="0"/>
              <a:t>Commodity</a:t>
            </a:r>
            <a:r>
              <a:rPr sz="2800" spc="-114" dirty="0"/>
              <a:t> </a:t>
            </a:r>
            <a:r>
              <a:rPr sz="2800" spc="-10" dirty="0"/>
              <a:t>Rates</a:t>
            </a:r>
            <a:endParaRPr sz="2800"/>
          </a:p>
        </p:txBody>
      </p:sp>
      <p:grpSp>
        <p:nvGrpSpPr>
          <p:cNvPr id="3" name="object 3"/>
          <p:cNvGrpSpPr/>
          <p:nvPr/>
        </p:nvGrpSpPr>
        <p:grpSpPr>
          <a:xfrm>
            <a:off x="4665586" y="132035"/>
            <a:ext cx="4217035" cy="3728720"/>
            <a:chOff x="4665586" y="132035"/>
            <a:chExt cx="4217035" cy="3728720"/>
          </a:xfrm>
        </p:grpSpPr>
        <p:sp>
          <p:nvSpPr>
            <p:cNvPr id="4" name="object 4"/>
            <p:cNvSpPr/>
            <p:nvPr/>
          </p:nvSpPr>
          <p:spPr>
            <a:xfrm>
              <a:off x="4671936" y="2954530"/>
              <a:ext cx="1118870" cy="887730"/>
            </a:xfrm>
            <a:custGeom>
              <a:avLst/>
              <a:gdLst/>
              <a:ahLst/>
              <a:cxnLst/>
              <a:rect l="l" t="t" r="r" b="b"/>
              <a:pathLst>
                <a:path w="1118870" h="887729">
                  <a:moveTo>
                    <a:pt x="970737" y="0"/>
                  </a:moveTo>
                  <a:lnTo>
                    <a:pt x="147878" y="0"/>
                  </a:lnTo>
                  <a:lnTo>
                    <a:pt x="101136" y="7538"/>
                  </a:lnTo>
                  <a:lnTo>
                    <a:pt x="60542" y="28531"/>
                  </a:lnTo>
                  <a:lnTo>
                    <a:pt x="28531" y="60542"/>
                  </a:lnTo>
                  <a:lnTo>
                    <a:pt x="7538" y="101136"/>
                  </a:lnTo>
                  <a:lnTo>
                    <a:pt x="0" y="147878"/>
                  </a:lnTo>
                  <a:lnTo>
                    <a:pt x="0" y="739394"/>
                  </a:lnTo>
                  <a:lnTo>
                    <a:pt x="7538" y="786136"/>
                  </a:lnTo>
                  <a:lnTo>
                    <a:pt x="28531" y="826730"/>
                  </a:lnTo>
                  <a:lnTo>
                    <a:pt x="60542" y="858741"/>
                  </a:lnTo>
                  <a:lnTo>
                    <a:pt x="101136" y="879734"/>
                  </a:lnTo>
                  <a:lnTo>
                    <a:pt x="147878" y="887272"/>
                  </a:lnTo>
                  <a:lnTo>
                    <a:pt x="970737" y="887272"/>
                  </a:lnTo>
                  <a:lnTo>
                    <a:pt x="1017479" y="879734"/>
                  </a:lnTo>
                  <a:lnTo>
                    <a:pt x="1058073" y="858741"/>
                  </a:lnTo>
                  <a:lnTo>
                    <a:pt x="1090084" y="826730"/>
                  </a:lnTo>
                  <a:lnTo>
                    <a:pt x="1111077" y="786136"/>
                  </a:lnTo>
                  <a:lnTo>
                    <a:pt x="1118616" y="739394"/>
                  </a:lnTo>
                  <a:lnTo>
                    <a:pt x="1118616" y="147878"/>
                  </a:lnTo>
                  <a:lnTo>
                    <a:pt x="1111077" y="101136"/>
                  </a:lnTo>
                  <a:lnTo>
                    <a:pt x="1090084" y="60542"/>
                  </a:lnTo>
                  <a:lnTo>
                    <a:pt x="1058073" y="28531"/>
                  </a:lnTo>
                  <a:lnTo>
                    <a:pt x="1017479" y="7538"/>
                  </a:lnTo>
                  <a:lnTo>
                    <a:pt x="970737" y="0"/>
                  </a:lnTo>
                  <a:close/>
                </a:path>
              </a:pathLst>
            </a:custGeom>
            <a:solidFill>
              <a:srgbClr val="D5D3D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4671936" y="2954530"/>
              <a:ext cx="1118870" cy="887730"/>
            </a:xfrm>
            <a:custGeom>
              <a:avLst/>
              <a:gdLst/>
              <a:ahLst/>
              <a:cxnLst/>
              <a:rect l="l" t="t" r="r" b="b"/>
              <a:pathLst>
                <a:path w="1118870" h="887729">
                  <a:moveTo>
                    <a:pt x="0" y="147878"/>
                  </a:moveTo>
                  <a:lnTo>
                    <a:pt x="7538" y="101136"/>
                  </a:lnTo>
                  <a:lnTo>
                    <a:pt x="28531" y="60542"/>
                  </a:lnTo>
                  <a:lnTo>
                    <a:pt x="60542" y="28531"/>
                  </a:lnTo>
                  <a:lnTo>
                    <a:pt x="101136" y="7538"/>
                  </a:lnTo>
                  <a:lnTo>
                    <a:pt x="147878" y="0"/>
                  </a:lnTo>
                  <a:lnTo>
                    <a:pt x="970737" y="0"/>
                  </a:lnTo>
                  <a:lnTo>
                    <a:pt x="1017479" y="7538"/>
                  </a:lnTo>
                  <a:lnTo>
                    <a:pt x="1058073" y="28531"/>
                  </a:lnTo>
                  <a:lnTo>
                    <a:pt x="1090084" y="60542"/>
                  </a:lnTo>
                  <a:lnTo>
                    <a:pt x="1111077" y="101136"/>
                  </a:lnTo>
                  <a:lnTo>
                    <a:pt x="1118616" y="147878"/>
                  </a:lnTo>
                  <a:lnTo>
                    <a:pt x="1118616" y="739394"/>
                  </a:lnTo>
                  <a:lnTo>
                    <a:pt x="1111077" y="786136"/>
                  </a:lnTo>
                  <a:lnTo>
                    <a:pt x="1090084" y="826730"/>
                  </a:lnTo>
                  <a:lnTo>
                    <a:pt x="1058073" y="858741"/>
                  </a:lnTo>
                  <a:lnTo>
                    <a:pt x="1017479" y="879734"/>
                  </a:lnTo>
                  <a:lnTo>
                    <a:pt x="970737" y="887272"/>
                  </a:lnTo>
                  <a:lnTo>
                    <a:pt x="147878" y="887272"/>
                  </a:lnTo>
                  <a:lnTo>
                    <a:pt x="101136" y="879734"/>
                  </a:lnTo>
                  <a:lnTo>
                    <a:pt x="60542" y="858741"/>
                  </a:lnTo>
                  <a:lnTo>
                    <a:pt x="28531" y="826730"/>
                  </a:lnTo>
                  <a:lnTo>
                    <a:pt x="7538" y="786136"/>
                  </a:lnTo>
                  <a:lnTo>
                    <a:pt x="0" y="739394"/>
                  </a:lnTo>
                  <a:lnTo>
                    <a:pt x="0" y="147878"/>
                  </a:lnTo>
                  <a:close/>
                </a:path>
              </a:pathLst>
            </a:custGeom>
            <a:ln w="12700">
              <a:solidFill>
                <a:srgbClr val="0091B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838050" y="3822899"/>
              <a:ext cx="3994785" cy="33020"/>
            </a:xfrm>
            <a:custGeom>
              <a:avLst/>
              <a:gdLst/>
              <a:ahLst/>
              <a:cxnLst/>
              <a:rect l="l" t="t" r="r" b="b"/>
              <a:pathLst>
                <a:path w="3994784" h="33020">
                  <a:moveTo>
                    <a:pt x="0" y="32664"/>
                  </a:moveTo>
                  <a:lnTo>
                    <a:pt x="3994404" y="0"/>
                  </a:lnTo>
                </a:path>
              </a:pathLst>
            </a:custGeom>
            <a:ln w="9525">
              <a:solidFill>
                <a:srgbClr val="000000"/>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7208888" y="136798"/>
              <a:ext cx="1568450" cy="0"/>
            </a:xfrm>
            <a:custGeom>
              <a:avLst/>
              <a:gdLst/>
              <a:ahLst/>
              <a:cxnLst/>
              <a:rect l="l" t="t" r="r" b="b"/>
              <a:pathLst>
                <a:path w="1568450">
                  <a:moveTo>
                    <a:pt x="0" y="0"/>
                  </a:moveTo>
                  <a:lnTo>
                    <a:pt x="1567903" y="0"/>
                  </a:lnTo>
                </a:path>
              </a:pathLst>
            </a:custGeom>
            <a:ln w="9525">
              <a:solidFill>
                <a:srgbClr val="000000"/>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4745088" y="2924778"/>
              <a:ext cx="4132579" cy="12700"/>
            </a:xfrm>
            <a:custGeom>
              <a:avLst/>
              <a:gdLst/>
              <a:ahLst/>
              <a:cxnLst/>
              <a:rect l="l" t="t" r="r" b="b"/>
              <a:pathLst>
                <a:path w="4132579" h="12700">
                  <a:moveTo>
                    <a:pt x="0" y="12700"/>
                  </a:moveTo>
                  <a:lnTo>
                    <a:pt x="4132579" y="0"/>
                  </a:lnTo>
                </a:path>
              </a:pathLst>
            </a:custGeom>
            <a:ln w="9525">
              <a:solidFill>
                <a:srgbClr val="000000"/>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6241656" y="136711"/>
              <a:ext cx="1118870" cy="2545080"/>
            </a:xfrm>
            <a:custGeom>
              <a:avLst/>
              <a:gdLst/>
              <a:ahLst/>
              <a:cxnLst/>
              <a:rect l="l" t="t" r="r" b="b"/>
              <a:pathLst>
                <a:path w="1118870" h="2545080">
                  <a:moveTo>
                    <a:pt x="932180" y="0"/>
                  </a:moveTo>
                  <a:lnTo>
                    <a:pt x="186436" y="0"/>
                  </a:lnTo>
                  <a:lnTo>
                    <a:pt x="136876" y="6659"/>
                  </a:lnTo>
                  <a:lnTo>
                    <a:pt x="92341" y="25452"/>
                  </a:lnTo>
                  <a:lnTo>
                    <a:pt x="54608" y="54603"/>
                  </a:lnTo>
                  <a:lnTo>
                    <a:pt x="25455" y="92335"/>
                  </a:lnTo>
                  <a:lnTo>
                    <a:pt x="6660" y="136871"/>
                  </a:lnTo>
                  <a:lnTo>
                    <a:pt x="0" y="186435"/>
                  </a:lnTo>
                  <a:lnTo>
                    <a:pt x="0" y="2358440"/>
                  </a:lnTo>
                  <a:lnTo>
                    <a:pt x="6660" y="2408000"/>
                  </a:lnTo>
                  <a:lnTo>
                    <a:pt x="25455" y="2452535"/>
                  </a:lnTo>
                  <a:lnTo>
                    <a:pt x="54608" y="2490268"/>
                  </a:lnTo>
                  <a:lnTo>
                    <a:pt x="92341" y="2519421"/>
                  </a:lnTo>
                  <a:lnTo>
                    <a:pt x="136876" y="2538216"/>
                  </a:lnTo>
                  <a:lnTo>
                    <a:pt x="186436" y="2544876"/>
                  </a:lnTo>
                  <a:lnTo>
                    <a:pt x="932180" y="2544876"/>
                  </a:lnTo>
                  <a:lnTo>
                    <a:pt x="981739" y="2538216"/>
                  </a:lnTo>
                  <a:lnTo>
                    <a:pt x="1026274" y="2519421"/>
                  </a:lnTo>
                  <a:lnTo>
                    <a:pt x="1064007" y="2490268"/>
                  </a:lnTo>
                  <a:lnTo>
                    <a:pt x="1093160" y="2452535"/>
                  </a:lnTo>
                  <a:lnTo>
                    <a:pt x="1111955" y="2408000"/>
                  </a:lnTo>
                  <a:lnTo>
                    <a:pt x="1118616" y="2358440"/>
                  </a:lnTo>
                  <a:lnTo>
                    <a:pt x="1118616" y="186435"/>
                  </a:lnTo>
                  <a:lnTo>
                    <a:pt x="1111955" y="136871"/>
                  </a:lnTo>
                  <a:lnTo>
                    <a:pt x="1093160" y="92335"/>
                  </a:lnTo>
                  <a:lnTo>
                    <a:pt x="1064007" y="54603"/>
                  </a:lnTo>
                  <a:lnTo>
                    <a:pt x="1026274" y="25452"/>
                  </a:lnTo>
                  <a:lnTo>
                    <a:pt x="981739" y="6659"/>
                  </a:lnTo>
                  <a:lnTo>
                    <a:pt x="932180" y="0"/>
                  </a:lnTo>
                  <a:close/>
                </a:path>
              </a:pathLst>
            </a:custGeom>
            <a:solidFill>
              <a:srgbClr val="3E3E3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4672783" y="3194978"/>
              <a:ext cx="1118235" cy="384175"/>
            </a:xfrm>
            <a:custGeom>
              <a:avLst/>
              <a:gdLst/>
              <a:ahLst/>
              <a:cxnLst/>
              <a:rect l="l" t="t" r="r" b="b"/>
              <a:pathLst>
                <a:path w="1118235" h="384175">
                  <a:moveTo>
                    <a:pt x="1027315" y="0"/>
                  </a:moveTo>
                  <a:lnTo>
                    <a:pt x="1027315" y="96024"/>
                  </a:lnTo>
                  <a:lnTo>
                    <a:pt x="90449" y="96024"/>
                  </a:lnTo>
                  <a:lnTo>
                    <a:pt x="90449" y="0"/>
                  </a:lnTo>
                  <a:lnTo>
                    <a:pt x="0" y="192049"/>
                  </a:lnTo>
                  <a:lnTo>
                    <a:pt x="90449" y="384098"/>
                  </a:lnTo>
                  <a:lnTo>
                    <a:pt x="90449" y="288074"/>
                  </a:lnTo>
                  <a:lnTo>
                    <a:pt x="1027315" y="288074"/>
                  </a:lnTo>
                  <a:lnTo>
                    <a:pt x="1027315" y="384098"/>
                  </a:lnTo>
                  <a:lnTo>
                    <a:pt x="1117765" y="192049"/>
                  </a:lnTo>
                  <a:lnTo>
                    <a:pt x="1027315"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4672783" y="3194978"/>
              <a:ext cx="1118235" cy="384175"/>
            </a:xfrm>
            <a:custGeom>
              <a:avLst/>
              <a:gdLst/>
              <a:ahLst/>
              <a:cxnLst/>
              <a:rect l="l" t="t" r="r" b="b"/>
              <a:pathLst>
                <a:path w="1118235" h="384175">
                  <a:moveTo>
                    <a:pt x="0" y="192049"/>
                  </a:moveTo>
                  <a:lnTo>
                    <a:pt x="90449" y="0"/>
                  </a:lnTo>
                  <a:lnTo>
                    <a:pt x="90449" y="96024"/>
                  </a:lnTo>
                  <a:lnTo>
                    <a:pt x="1027315" y="96024"/>
                  </a:lnTo>
                  <a:lnTo>
                    <a:pt x="1027315" y="0"/>
                  </a:lnTo>
                  <a:lnTo>
                    <a:pt x="1117765" y="192049"/>
                  </a:lnTo>
                  <a:lnTo>
                    <a:pt x="1027315" y="384098"/>
                  </a:lnTo>
                  <a:lnTo>
                    <a:pt x="1027315" y="288074"/>
                  </a:lnTo>
                  <a:lnTo>
                    <a:pt x="90449" y="288074"/>
                  </a:lnTo>
                  <a:lnTo>
                    <a:pt x="90449" y="384098"/>
                  </a:lnTo>
                  <a:lnTo>
                    <a:pt x="0" y="192049"/>
                  </a:lnTo>
                  <a:close/>
                </a:path>
              </a:pathLst>
            </a:custGeom>
            <a:ln w="12700">
              <a:solidFill>
                <a:srgbClr val="0091B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 name="object 12"/>
          <p:cNvSpPr txBox="1"/>
          <p:nvPr/>
        </p:nvSpPr>
        <p:spPr>
          <a:xfrm>
            <a:off x="4905997" y="3953008"/>
            <a:ext cx="692150" cy="840105"/>
          </a:xfrm>
          <a:prstGeom prst="rect">
            <a:avLst/>
          </a:prstGeom>
        </p:spPr>
        <p:txBody>
          <a:bodyPr vert="horz" wrap="square" lIns="0" tIns="145415" rIns="0" bIns="0" rtlCol="0">
            <a:spAutoFit/>
          </a:bodyPr>
          <a:lstStyle/>
          <a:p>
            <a:pPr marL="12700" marR="0" lvl="0" indent="0" defTabSz="914400" eaLnBrk="1" fontAlgn="auto" latinLnBrk="0" hangingPunct="1">
              <a:lnSpc>
                <a:spcPct val="100000"/>
              </a:lnSpc>
              <a:spcBef>
                <a:spcPts val="1145"/>
              </a:spcBef>
              <a:spcAft>
                <a:spcPts val="0"/>
              </a:spcAft>
              <a:buClrTx/>
              <a:buSzTx/>
              <a:buFontTx/>
              <a:buNone/>
              <a:tabLst/>
              <a:defRPr/>
            </a:pPr>
            <a:r>
              <a:rPr kumimoji="0" sz="1800" b="1" i="0" u="none" strike="noStrike" kern="0" cap="none" spc="0" normalizeH="0" baseline="0" noProof="0" dirty="0">
                <a:ln>
                  <a:noFill/>
                </a:ln>
                <a:solidFill>
                  <a:sysClr val="windowText" lastClr="000000"/>
                </a:solidFill>
                <a:effectLst/>
                <a:uLnTx/>
                <a:uFillTx/>
                <a:latin typeface="Century Gothic"/>
                <a:cs typeface="Century Gothic"/>
              </a:rPr>
              <a:t>Tier</a:t>
            </a:r>
            <a:r>
              <a:rPr kumimoji="0" sz="1800" b="1" i="0" u="none" strike="noStrike" kern="0" cap="none" spc="-15" normalizeH="0" baseline="0" noProof="0" dirty="0">
                <a:ln>
                  <a:noFill/>
                </a:ln>
                <a:solidFill>
                  <a:sysClr val="windowText" lastClr="000000"/>
                </a:solidFill>
                <a:effectLst/>
                <a:uLnTx/>
                <a:uFillTx/>
                <a:latin typeface="Century Gothic"/>
                <a:cs typeface="Century Gothic"/>
              </a:rPr>
              <a:t> </a:t>
            </a:r>
            <a:r>
              <a:rPr kumimoji="0" sz="1800" b="1" i="0" u="none" strike="noStrike" kern="0" cap="none" spc="-50" normalizeH="0" baseline="0" noProof="0" dirty="0">
                <a:ln>
                  <a:noFill/>
                </a:ln>
                <a:solidFill>
                  <a:sysClr val="windowText" lastClr="000000"/>
                </a:solidFill>
                <a:effectLst/>
                <a:uLnTx/>
                <a:uFillTx/>
                <a:latin typeface="Century Gothic"/>
                <a:cs typeface="Century Gothic"/>
              </a:rPr>
              <a:t>1</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a:p>
            <a:pPr marL="102870" marR="0" lvl="0" indent="0" defTabSz="914400" eaLnBrk="1" fontAlgn="auto" latinLnBrk="0" hangingPunct="1">
              <a:lnSpc>
                <a:spcPct val="100000"/>
              </a:lnSpc>
              <a:spcBef>
                <a:spcPts val="1045"/>
              </a:spcBef>
              <a:spcAft>
                <a:spcPts val="0"/>
              </a:spcAft>
              <a:buClrTx/>
              <a:buSzTx/>
              <a:buFontTx/>
              <a:buNone/>
              <a:tabLst/>
              <a:defRPr/>
            </a:pPr>
            <a:r>
              <a:rPr kumimoji="0" sz="1800" b="1" i="0" u="none" strike="noStrike" kern="0" cap="none" spc="-10" normalizeH="0" baseline="0" noProof="0" dirty="0">
                <a:ln>
                  <a:noFill/>
                </a:ln>
                <a:solidFill>
                  <a:srgbClr val="000099"/>
                </a:solidFill>
                <a:effectLst/>
                <a:uLnTx/>
                <a:uFillTx/>
                <a:latin typeface="Century Gothic"/>
                <a:cs typeface="Century Gothic"/>
              </a:rPr>
              <a:t>$2.45</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3" name="object 13"/>
          <p:cNvSpPr txBox="1"/>
          <p:nvPr/>
        </p:nvSpPr>
        <p:spPr>
          <a:xfrm>
            <a:off x="6510769" y="3949579"/>
            <a:ext cx="616585" cy="843280"/>
          </a:xfrm>
          <a:prstGeom prst="rect">
            <a:avLst/>
          </a:prstGeom>
        </p:spPr>
        <p:txBody>
          <a:bodyPr vert="horz" wrap="square" lIns="0" tIns="147320" rIns="0" bIns="0" rtlCol="0">
            <a:spAutoFit/>
          </a:bodyPr>
          <a:lstStyle/>
          <a:p>
            <a:pPr marL="12700" marR="0" lvl="0" indent="0" defTabSz="914400" eaLnBrk="1" fontAlgn="auto" latinLnBrk="0" hangingPunct="1">
              <a:lnSpc>
                <a:spcPct val="100000"/>
              </a:lnSpc>
              <a:spcBef>
                <a:spcPts val="1160"/>
              </a:spcBef>
              <a:spcAft>
                <a:spcPts val="0"/>
              </a:spcAft>
              <a:buClrTx/>
              <a:buSzTx/>
              <a:buFontTx/>
              <a:buNone/>
              <a:tabLst/>
              <a:defRPr/>
            </a:pPr>
            <a:r>
              <a:rPr kumimoji="0" sz="1800" b="1" i="0" u="none" strike="noStrike" kern="0" cap="none" spc="0" normalizeH="0" baseline="0" noProof="0" dirty="0">
                <a:ln>
                  <a:noFill/>
                </a:ln>
                <a:solidFill>
                  <a:sysClr val="windowText" lastClr="000000"/>
                </a:solidFill>
                <a:effectLst/>
                <a:uLnTx/>
                <a:uFillTx/>
                <a:latin typeface="Century Gothic"/>
                <a:cs typeface="Century Gothic"/>
              </a:rPr>
              <a:t>Tier</a:t>
            </a:r>
            <a:r>
              <a:rPr kumimoji="0" sz="1800" b="1" i="0" u="none" strike="noStrike" kern="0" cap="none" spc="-15" normalizeH="0" baseline="0" noProof="0" dirty="0">
                <a:ln>
                  <a:noFill/>
                </a:ln>
                <a:solidFill>
                  <a:sysClr val="windowText" lastClr="000000"/>
                </a:solidFill>
                <a:effectLst/>
                <a:uLnTx/>
                <a:uFillTx/>
                <a:latin typeface="Century Gothic"/>
                <a:cs typeface="Century Gothic"/>
              </a:rPr>
              <a:t> </a:t>
            </a:r>
            <a:r>
              <a:rPr kumimoji="0" sz="1800" b="1" i="0" u="none" strike="noStrike" kern="0" cap="none" spc="-50" normalizeH="0" baseline="0" noProof="0" dirty="0">
                <a:ln>
                  <a:noFill/>
                </a:ln>
                <a:solidFill>
                  <a:sysClr val="windowText" lastClr="000000"/>
                </a:solidFill>
                <a:effectLst/>
                <a:uLnTx/>
                <a:uFillTx/>
                <a:latin typeface="Century Gothic"/>
                <a:cs typeface="Century Gothic"/>
              </a:rPr>
              <a:t>2</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a:p>
            <a:pPr marL="27305" marR="0" lvl="0" indent="0" defTabSz="914400" eaLnBrk="1" fontAlgn="auto" latinLnBrk="0" hangingPunct="1">
              <a:lnSpc>
                <a:spcPct val="100000"/>
              </a:lnSpc>
              <a:spcBef>
                <a:spcPts val="1055"/>
              </a:spcBef>
              <a:spcAft>
                <a:spcPts val="0"/>
              </a:spcAft>
              <a:buClrTx/>
              <a:buSzTx/>
              <a:buFontTx/>
              <a:buNone/>
              <a:tabLst/>
              <a:defRPr/>
            </a:pPr>
            <a:r>
              <a:rPr kumimoji="0" sz="1800" b="1" i="0" u="none" strike="noStrike" kern="0" cap="none" spc="-10" normalizeH="0" baseline="0" noProof="0" dirty="0">
                <a:ln>
                  <a:noFill/>
                </a:ln>
                <a:solidFill>
                  <a:srgbClr val="000099"/>
                </a:solidFill>
                <a:effectLst/>
                <a:uLnTx/>
                <a:uFillTx/>
                <a:latin typeface="Century Gothic"/>
                <a:cs typeface="Century Gothic"/>
              </a:rPr>
              <a:t>$7.70</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4" name="object 14"/>
          <p:cNvSpPr txBox="1"/>
          <p:nvPr/>
        </p:nvSpPr>
        <p:spPr>
          <a:xfrm>
            <a:off x="7582608" y="3385745"/>
            <a:ext cx="2561590" cy="26924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Century Gothic"/>
                <a:cs typeface="Century Gothic"/>
              </a:rPr>
              <a:t>District</a:t>
            </a:r>
            <a:r>
              <a:rPr kumimoji="0" sz="1600" b="0" i="0" u="none" strike="noStrike" kern="0" cap="none" spc="-45"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0" normalizeH="0" baseline="0" noProof="0" dirty="0">
                <a:ln>
                  <a:noFill/>
                </a:ln>
                <a:solidFill>
                  <a:sysClr val="windowText" lastClr="000000"/>
                </a:solidFill>
                <a:effectLst/>
                <a:uLnTx/>
                <a:uFillTx/>
                <a:latin typeface="Century Gothic"/>
                <a:cs typeface="Century Gothic"/>
              </a:rPr>
              <a:t>Costs</a:t>
            </a:r>
            <a:r>
              <a:rPr kumimoji="0" sz="16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0" normalizeH="0" baseline="0" noProof="0" dirty="0">
                <a:ln>
                  <a:noFill/>
                </a:ln>
                <a:solidFill>
                  <a:sysClr val="windowText" lastClr="000000"/>
                </a:solidFill>
                <a:effectLst/>
                <a:uLnTx/>
                <a:uFillTx/>
                <a:latin typeface="Century Gothic"/>
                <a:cs typeface="Century Gothic"/>
              </a:rPr>
              <a:t>($2.21</a:t>
            </a:r>
            <a:r>
              <a:rPr kumimoji="0" sz="1600" b="0" i="0" u="none" strike="noStrike" kern="0" cap="none" spc="-30"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0" normalizeH="0" baseline="0" noProof="0" dirty="0">
                <a:ln>
                  <a:noFill/>
                </a:ln>
                <a:solidFill>
                  <a:sysClr val="windowText" lastClr="000000"/>
                </a:solidFill>
                <a:effectLst/>
                <a:uLnTx/>
                <a:uFillTx/>
                <a:latin typeface="Century Gothic"/>
                <a:cs typeface="Century Gothic"/>
              </a:rPr>
              <a:t>/</a:t>
            </a:r>
            <a:r>
              <a:rPr kumimoji="0" sz="1600" b="0" i="0" u="none" strike="noStrike" kern="0" cap="none" spc="-55"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20" normalizeH="0" baseline="0" noProof="0" dirty="0">
                <a:ln>
                  <a:noFill/>
                </a:ln>
                <a:solidFill>
                  <a:sysClr val="windowText" lastClr="000000"/>
                </a:solidFill>
                <a:effectLst/>
                <a:uLnTx/>
                <a:uFillTx/>
                <a:latin typeface="Century Gothic"/>
                <a:cs typeface="Century Gothic"/>
              </a:rPr>
              <a:t>HCF)</a:t>
            </a:r>
            <a:endParaRPr kumimoji="0" sz="16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5" name="object 15"/>
          <p:cNvSpPr txBox="1"/>
          <p:nvPr/>
        </p:nvSpPr>
        <p:spPr>
          <a:xfrm>
            <a:off x="7669360" y="1364094"/>
            <a:ext cx="3938270" cy="26924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Century Gothic"/>
                <a:cs typeface="Century Gothic"/>
              </a:rPr>
              <a:t>GSA</a:t>
            </a:r>
            <a:r>
              <a:rPr kumimoji="0" sz="16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10" normalizeH="0" baseline="0" noProof="0" dirty="0">
                <a:ln>
                  <a:noFill/>
                </a:ln>
                <a:solidFill>
                  <a:sysClr val="windowText" lastClr="000000"/>
                </a:solidFill>
                <a:effectLst/>
                <a:uLnTx/>
                <a:uFillTx/>
                <a:latin typeface="Century Gothic"/>
                <a:cs typeface="Century Gothic"/>
              </a:rPr>
              <a:t>Replenishment</a:t>
            </a:r>
            <a:r>
              <a:rPr kumimoji="0" sz="1600" b="0" i="0" u="none" strike="noStrike" kern="0" cap="none" spc="-35"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0" normalizeH="0" baseline="0" noProof="0" dirty="0">
                <a:ln>
                  <a:noFill/>
                </a:ln>
                <a:solidFill>
                  <a:sysClr val="windowText" lastClr="000000"/>
                </a:solidFill>
                <a:effectLst/>
                <a:uLnTx/>
                <a:uFillTx/>
                <a:latin typeface="Century Gothic"/>
                <a:cs typeface="Century Gothic"/>
              </a:rPr>
              <a:t>Costs</a:t>
            </a:r>
            <a:r>
              <a:rPr kumimoji="0" sz="1600" b="0" i="0" u="none" strike="noStrike" kern="0" cap="none" spc="-15"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0" normalizeH="0" baseline="0" noProof="0" dirty="0">
                <a:ln>
                  <a:noFill/>
                </a:ln>
                <a:solidFill>
                  <a:sysClr val="windowText" lastClr="000000"/>
                </a:solidFill>
                <a:effectLst/>
                <a:uLnTx/>
                <a:uFillTx/>
                <a:latin typeface="Century Gothic"/>
                <a:cs typeface="Century Gothic"/>
              </a:rPr>
              <a:t>($5.25</a:t>
            </a:r>
            <a:r>
              <a:rPr kumimoji="0" sz="16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0" normalizeH="0" baseline="0" noProof="0" dirty="0">
                <a:ln>
                  <a:noFill/>
                </a:ln>
                <a:solidFill>
                  <a:sysClr val="windowText" lastClr="000000"/>
                </a:solidFill>
                <a:effectLst/>
                <a:uLnTx/>
                <a:uFillTx/>
                <a:latin typeface="Century Gothic"/>
                <a:cs typeface="Century Gothic"/>
              </a:rPr>
              <a:t>/</a:t>
            </a:r>
            <a:r>
              <a:rPr kumimoji="0" sz="16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10" normalizeH="0" baseline="0" noProof="0" dirty="0">
                <a:ln>
                  <a:noFill/>
                </a:ln>
                <a:solidFill>
                  <a:sysClr val="windowText" lastClr="000000"/>
                </a:solidFill>
                <a:effectLst/>
                <a:uLnTx/>
                <a:uFillTx/>
                <a:latin typeface="Century Gothic"/>
                <a:cs typeface="Century Gothic"/>
              </a:rPr>
              <a:t>HCF)*</a:t>
            </a:r>
            <a:endParaRPr kumimoji="0" sz="16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6" name="object 16"/>
          <p:cNvSpPr txBox="1"/>
          <p:nvPr/>
        </p:nvSpPr>
        <p:spPr>
          <a:xfrm>
            <a:off x="5001119" y="4889386"/>
            <a:ext cx="59245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Century Gothic"/>
                <a:cs typeface="Century Gothic"/>
              </a:rPr>
              <a:t>$2.21</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7" name="object 17"/>
          <p:cNvSpPr txBox="1"/>
          <p:nvPr/>
        </p:nvSpPr>
        <p:spPr>
          <a:xfrm>
            <a:off x="5023979" y="5438026"/>
            <a:ext cx="64325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Century Gothic"/>
                <a:cs typeface="Century Gothic"/>
              </a:rPr>
              <a:t>10.9%</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8" name="object 18"/>
          <p:cNvSpPr txBox="1"/>
          <p:nvPr/>
        </p:nvSpPr>
        <p:spPr>
          <a:xfrm>
            <a:off x="3510646" y="4391724"/>
            <a:ext cx="1131570" cy="1305560"/>
          </a:xfrm>
          <a:prstGeom prst="rect">
            <a:avLst/>
          </a:prstGeom>
        </p:spPr>
        <p:txBody>
          <a:bodyPr vert="horz" wrap="square" lIns="0" tIns="12700" rIns="0" bIns="0" rtlCol="0">
            <a:spAutoFit/>
          </a:bodyPr>
          <a:lstStyle/>
          <a:p>
            <a:pPr marL="230504" marR="5080" lvl="0" indent="-218440" defTabSz="914400" eaLnBrk="1" fontAlgn="auto" latinLnBrk="0" hangingPunct="1">
              <a:lnSpc>
                <a:spcPct val="144400"/>
              </a:lnSpc>
              <a:spcBef>
                <a:spcPts val="100"/>
              </a:spcBef>
              <a:spcAft>
                <a:spcPts val="0"/>
              </a:spcAft>
              <a:buClrTx/>
              <a:buSzTx/>
              <a:buFontTx/>
              <a:buNone/>
              <a:tabLst/>
              <a:defRPr/>
            </a:pPr>
            <a:r>
              <a:rPr kumimoji="0" sz="1800" b="1" i="0" u="none" strike="noStrike" kern="0" cap="none" spc="-10" normalizeH="0" baseline="0" noProof="0" dirty="0">
                <a:ln>
                  <a:noFill/>
                </a:ln>
                <a:solidFill>
                  <a:srgbClr val="000099"/>
                </a:solidFill>
                <a:effectLst/>
                <a:uLnTx/>
                <a:uFillTx/>
                <a:latin typeface="Century Gothic"/>
                <a:cs typeface="Century Gothic"/>
              </a:rPr>
              <a:t>Proposed</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 Current:</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a:p>
            <a:pPr marL="133985" marR="0" lvl="0" indent="0" defTabSz="914400" eaLnBrk="1" fontAlgn="auto" latinLnBrk="0" hangingPunct="1">
              <a:lnSpc>
                <a:spcPct val="100000"/>
              </a:lnSpc>
              <a:spcBef>
                <a:spcPts val="168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Century Gothic"/>
                <a:cs typeface="Century Gothic"/>
              </a:rPr>
              <a:t>Change:</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9" name="object 19"/>
          <p:cNvSpPr txBox="1"/>
          <p:nvPr/>
        </p:nvSpPr>
        <p:spPr>
          <a:xfrm>
            <a:off x="6530224" y="4889158"/>
            <a:ext cx="59245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Century Gothic"/>
                <a:cs typeface="Century Gothic"/>
              </a:rPr>
              <a:t>$7.46</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0" name="object 20"/>
          <p:cNvSpPr txBox="1"/>
          <p:nvPr/>
        </p:nvSpPr>
        <p:spPr>
          <a:xfrm>
            <a:off x="6612520" y="5437798"/>
            <a:ext cx="51689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20" normalizeH="0" baseline="0" noProof="0" dirty="0">
                <a:ln>
                  <a:noFill/>
                </a:ln>
                <a:solidFill>
                  <a:sysClr val="windowText" lastClr="000000"/>
                </a:solidFill>
                <a:effectLst/>
                <a:uLnTx/>
                <a:uFillTx/>
                <a:latin typeface="Century Gothic"/>
                <a:cs typeface="Century Gothic"/>
              </a:rPr>
              <a:t>3.2%</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1" name="object 21"/>
          <p:cNvSpPr/>
          <p:nvPr/>
        </p:nvSpPr>
        <p:spPr>
          <a:xfrm>
            <a:off x="4819001" y="4796717"/>
            <a:ext cx="4058920" cy="34290"/>
          </a:xfrm>
          <a:custGeom>
            <a:avLst/>
            <a:gdLst/>
            <a:ahLst/>
            <a:cxnLst/>
            <a:rect l="l" t="t" r="r" b="b"/>
            <a:pathLst>
              <a:path w="4058920" h="34289">
                <a:moveTo>
                  <a:pt x="0" y="33718"/>
                </a:moveTo>
                <a:lnTo>
                  <a:pt x="4058666" y="0"/>
                </a:lnTo>
              </a:path>
            </a:pathLst>
          </a:custGeom>
          <a:ln w="9525">
            <a:solidFill>
              <a:srgbClr val="000000"/>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object 22"/>
          <p:cNvSpPr txBox="1"/>
          <p:nvPr/>
        </p:nvSpPr>
        <p:spPr>
          <a:xfrm>
            <a:off x="4981890" y="3287459"/>
            <a:ext cx="497205" cy="19367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100" b="0" i="0" u="none" strike="noStrike" kern="0" cap="none" spc="0" normalizeH="0" baseline="0" noProof="0" dirty="0">
                <a:ln>
                  <a:noFill/>
                </a:ln>
                <a:solidFill>
                  <a:sysClr val="windowText" lastClr="000000"/>
                </a:solidFill>
                <a:effectLst/>
                <a:uLnTx/>
                <a:uFillTx/>
                <a:latin typeface="Century Gothic"/>
                <a:cs typeface="Century Gothic"/>
              </a:rPr>
              <a:t>20</a:t>
            </a:r>
            <a:r>
              <a:rPr kumimoji="0" sz="1100" b="0" i="0" u="none" strike="noStrike" kern="0" cap="none" spc="-25" normalizeH="0" baseline="0" noProof="0" dirty="0">
                <a:ln>
                  <a:noFill/>
                </a:ln>
                <a:solidFill>
                  <a:sysClr val="windowText" lastClr="000000"/>
                </a:solidFill>
                <a:effectLst/>
                <a:uLnTx/>
                <a:uFillTx/>
                <a:latin typeface="Century Gothic"/>
                <a:cs typeface="Century Gothic"/>
              </a:rPr>
              <a:t> HCF</a:t>
            </a:r>
            <a:endParaRPr kumimoji="0" sz="11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3" name="object 23"/>
          <p:cNvSpPr txBox="1"/>
          <p:nvPr/>
        </p:nvSpPr>
        <p:spPr>
          <a:xfrm>
            <a:off x="10590309" y="98496"/>
            <a:ext cx="1016000" cy="208279"/>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dirty="0">
                <a:ln>
                  <a:noFill/>
                </a:ln>
                <a:solidFill>
                  <a:sysClr val="windowText" lastClr="000000"/>
                </a:solidFill>
                <a:effectLst/>
                <a:uLnTx/>
                <a:uFillTx/>
                <a:latin typeface="Century Gothic"/>
                <a:cs typeface="Century Gothic"/>
              </a:rPr>
              <a:t>(not</a:t>
            </a:r>
            <a:r>
              <a:rPr kumimoji="0" sz="1200" b="0" i="0" u="none" strike="noStrike" kern="0" cap="none" spc="-15" normalizeH="0" baseline="0" noProof="0" dirty="0">
                <a:ln>
                  <a:noFill/>
                </a:ln>
                <a:solidFill>
                  <a:sysClr val="windowText" lastClr="000000"/>
                </a:solidFill>
                <a:effectLst/>
                <a:uLnTx/>
                <a:uFillTx/>
                <a:latin typeface="Century Gothic"/>
                <a:cs typeface="Century Gothic"/>
              </a:rPr>
              <a:t> </a:t>
            </a:r>
            <a:r>
              <a:rPr kumimoji="0" sz="1200" b="0" i="0" u="none" strike="noStrike" kern="0" cap="none" spc="0" normalizeH="0" baseline="0" noProof="0" dirty="0">
                <a:ln>
                  <a:noFill/>
                </a:ln>
                <a:solidFill>
                  <a:sysClr val="windowText" lastClr="000000"/>
                </a:solidFill>
                <a:effectLst/>
                <a:uLnTx/>
                <a:uFillTx/>
                <a:latin typeface="Century Gothic"/>
                <a:cs typeface="Century Gothic"/>
              </a:rPr>
              <a:t>to</a:t>
            </a:r>
            <a:r>
              <a:rPr kumimoji="0" sz="1200" b="0" i="0" u="none" strike="noStrike" kern="0" cap="none" spc="-15" normalizeH="0" baseline="0" noProof="0" dirty="0">
                <a:ln>
                  <a:noFill/>
                </a:ln>
                <a:solidFill>
                  <a:sysClr val="windowText" lastClr="000000"/>
                </a:solidFill>
                <a:effectLst/>
                <a:uLnTx/>
                <a:uFillTx/>
                <a:latin typeface="Century Gothic"/>
                <a:cs typeface="Century Gothic"/>
              </a:rPr>
              <a:t> </a:t>
            </a:r>
            <a:r>
              <a:rPr kumimoji="0" sz="1200" b="0" i="0" u="none" strike="noStrike" kern="0" cap="none" spc="-10" normalizeH="0" baseline="0" noProof="0" dirty="0">
                <a:ln>
                  <a:noFill/>
                </a:ln>
                <a:solidFill>
                  <a:sysClr val="windowText" lastClr="000000"/>
                </a:solidFill>
                <a:effectLst/>
                <a:uLnTx/>
                <a:uFillTx/>
                <a:latin typeface="Century Gothic"/>
                <a:cs typeface="Century Gothic"/>
              </a:rPr>
              <a:t>scale)</a:t>
            </a:r>
            <a:endParaRPr kumimoji="0" sz="120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24" name="object 24"/>
          <p:cNvGrpSpPr/>
          <p:nvPr/>
        </p:nvGrpSpPr>
        <p:grpSpPr>
          <a:xfrm>
            <a:off x="4665586" y="2676010"/>
            <a:ext cx="4206875" cy="1161415"/>
            <a:chOff x="4665586" y="2676010"/>
            <a:chExt cx="4206875" cy="1161415"/>
          </a:xfrm>
        </p:grpSpPr>
        <p:sp>
          <p:nvSpPr>
            <p:cNvPr id="25" name="object 25"/>
            <p:cNvSpPr/>
            <p:nvPr/>
          </p:nvSpPr>
          <p:spPr>
            <a:xfrm>
              <a:off x="6247750" y="2954531"/>
              <a:ext cx="1118870" cy="876300"/>
            </a:xfrm>
            <a:custGeom>
              <a:avLst/>
              <a:gdLst/>
              <a:ahLst/>
              <a:cxnLst/>
              <a:rect l="l" t="t" r="r" b="b"/>
              <a:pathLst>
                <a:path w="1118870" h="876300">
                  <a:moveTo>
                    <a:pt x="972578" y="0"/>
                  </a:moveTo>
                  <a:lnTo>
                    <a:pt x="146037" y="0"/>
                  </a:lnTo>
                  <a:lnTo>
                    <a:pt x="99876" y="7444"/>
                  </a:lnTo>
                  <a:lnTo>
                    <a:pt x="59788" y="28175"/>
                  </a:lnTo>
                  <a:lnTo>
                    <a:pt x="28175" y="59788"/>
                  </a:lnTo>
                  <a:lnTo>
                    <a:pt x="7444" y="99876"/>
                  </a:lnTo>
                  <a:lnTo>
                    <a:pt x="0" y="146037"/>
                  </a:lnTo>
                  <a:lnTo>
                    <a:pt x="0" y="730186"/>
                  </a:lnTo>
                  <a:lnTo>
                    <a:pt x="7444" y="776346"/>
                  </a:lnTo>
                  <a:lnTo>
                    <a:pt x="28175" y="816435"/>
                  </a:lnTo>
                  <a:lnTo>
                    <a:pt x="59788" y="848048"/>
                  </a:lnTo>
                  <a:lnTo>
                    <a:pt x="99876" y="868779"/>
                  </a:lnTo>
                  <a:lnTo>
                    <a:pt x="146037" y="876223"/>
                  </a:lnTo>
                  <a:lnTo>
                    <a:pt x="972578" y="876223"/>
                  </a:lnTo>
                  <a:lnTo>
                    <a:pt x="1018739" y="868779"/>
                  </a:lnTo>
                  <a:lnTo>
                    <a:pt x="1058827" y="848048"/>
                  </a:lnTo>
                  <a:lnTo>
                    <a:pt x="1090440" y="816435"/>
                  </a:lnTo>
                  <a:lnTo>
                    <a:pt x="1111171" y="776346"/>
                  </a:lnTo>
                  <a:lnTo>
                    <a:pt x="1118616" y="730186"/>
                  </a:lnTo>
                  <a:lnTo>
                    <a:pt x="1118616" y="146037"/>
                  </a:lnTo>
                  <a:lnTo>
                    <a:pt x="1111171" y="99876"/>
                  </a:lnTo>
                  <a:lnTo>
                    <a:pt x="1090440" y="59788"/>
                  </a:lnTo>
                  <a:lnTo>
                    <a:pt x="1058827" y="28175"/>
                  </a:lnTo>
                  <a:lnTo>
                    <a:pt x="1018739" y="7444"/>
                  </a:lnTo>
                  <a:lnTo>
                    <a:pt x="972578" y="0"/>
                  </a:lnTo>
                  <a:close/>
                </a:path>
              </a:pathLst>
            </a:custGeom>
            <a:solidFill>
              <a:srgbClr val="D5D3D3"/>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object 26"/>
            <p:cNvSpPr/>
            <p:nvPr/>
          </p:nvSpPr>
          <p:spPr>
            <a:xfrm>
              <a:off x="6247750" y="2954531"/>
              <a:ext cx="1118870" cy="876300"/>
            </a:xfrm>
            <a:custGeom>
              <a:avLst/>
              <a:gdLst/>
              <a:ahLst/>
              <a:cxnLst/>
              <a:rect l="l" t="t" r="r" b="b"/>
              <a:pathLst>
                <a:path w="1118870" h="876300">
                  <a:moveTo>
                    <a:pt x="0" y="146037"/>
                  </a:moveTo>
                  <a:lnTo>
                    <a:pt x="7444" y="99876"/>
                  </a:lnTo>
                  <a:lnTo>
                    <a:pt x="28175" y="59788"/>
                  </a:lnTo>
                  <a:lnTo>
                    <a:pt x="59788" y="28175"/>
                  </a:lnTo>
                  <a:lnTo>
                    <a:pt x="99876" y="7444"/>
                  </a:lnTo>
                  <a:lnTo>
                    <a:pt x="146037" y="0"/>
                  </a:lnTo>
                  <a:lnTo>
                    <a:pt x="972578" y="0"/>
                  </a:lnTo>
                  <a:lnTo>
                    <a:pt x="1018739" y="7444"/>
                  </a:lnTo>
                  <a:lnTo>
                    <a:pt x="1058827" y="28175"/>
                  </a:lnTo>
                  <a:lnTo>
                    <a:pt x="1090440" y="59788"/>
                  </a:lnTo>
                  <a:lnTo>
                    <a:pt x="1111171" y="99876"/>
                  </a:lnTo>
                  <a:lnTo>
                    <a:pt x="1118616" y="146037"/>
                  </a:lnTo>
                  <a:lnTo>
                    <a:pt x="1118616" y="730186"/>
                  </a:lnTo>
                  <a:lnTo>
                    <a:pt x="1111171" y="776346"/>
                  </a:lnTo>
                  <a:lnTo>
                    <a:pt x="1090440" y="816435"/>
                  </a:lnTo>
                  <a:lnTo>
                    <a:pt x="1058827" y="848048"/>
                  </a:lnTo>
                  <a:lnTo>
                    <a:pt x="1018739" y="868779"/>
                  </a:lnTo>
                  <a:lnTo>
                    <a:pt x="972578" y="876223"/>
                  </a:lnTo>
                  <a:lnTo>
                    <a:pt x="146037" y="876223"/>
                  </a:lnTo>
                  <a:lnTo>
                    <a:pt x="99876" y="868779"/>
                  </a:lnTo>
                  <a:lnTo>
                    <a:pt x="59788" y="848048"/>
                  </a:lnTo>
                  <a:lnTo>
                    <a:pt x="28175" y="816435"/>
                  </a:lnTo>
                  <a:lnTo>
                    <a:pt x="7444" y="776346"/>
                  </a:lnTo>
                  <a:lnTo>
                    <a:pt x="0" y="730186"/>
                  </a:lnTo>
                  <a:lnTo>
                    <a:pt x="0" y="146037"/>
                  </a:lnTo>
                  <a:close/>
                </a:path>
              </a:pathLst>
            </a:custGeom>
            <a:ln w="12700">
              <a:solidFill>
                <a:srgbClr val="0091B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4734674" y="2680773"/>
              <a:ext cx="4132579" cy="12700"/>
            </a:xfrm>
            <a:custGeom>
              <a:avLst/>
              <a:gdLst/>
              <a:ahLst/>
              <a:cxnLst/>
              <a:rect l="l" t="t" r="r" b="b"/>
              <a:pathLst>
                <a:path w="4132579" h="12700">
                  <a:moveTo>
                    <a:pt x="0" y="12700"/>
                  </a:moveTo>
                  <a:lnTo>
                    <a:pt x="4132579" y="0"/>
                  </a:lnTo>
                </a:path>
              </a:pathLst>
            </a:custGeom>
            <a:ln w="9525">
              <a:solidFill>
                <a:srgbClr val="000000"/>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6254293" y="2700656"/>
              <a:ext cx="1118870" cy="214629"/>
            </a:xfrm>
            <a:custGeom>
              <a:avLst/>
              <a:gdLst/>
              <a:ahLst/>
              <a:cxnLst/>
              <a:rect l="l" t="t" r="r" b="b"/>
              <a:pathLst>
                <a:path w="1118870" h="214630">
                  <a:moveTo>
                    <a:pt x="1082916" y="0"/>
                  </a:moveTo>
                  <a:lnTo>
                    <a:pt x="35699" y="0"/>
                  </a:lnTo>
                  <a:lnTo>
                    <a:pt x="21806" y="2804"/>
                  </a:lnTo>
                  <a:lnTo>
                    <a:pt x="10458" y="10453"/>
                  </a:lnTo>
                  <a:lnTo>
                    <a:pt x="2806" y="21800"/>
                  </a:lnTo>
                  <a:lnTo>
                    <a:pt x="0" y="35699"/>
                  </a:lnTo>
                  <a:lnTo>
                    <a:pt x="0" y="178511"/>
                  </a:lnTo>
                  <a:lnTo>
                    <a:pt x="2806" y="192411"/>
                  </a:lnTo>
                  <a:lnTo>
                    <a:pt x="10458" y="203763"/>
                  </a:lnTo>
                  <a:lnTo>
                    <a:pt x="21806" y="211417"/>
                  </a:lnTo>
                  <a:lnTo>
                    <a:pt x="35699" y="214223"/>
                  </a:lnTo>
                  <a:lnTo>
                    <a:pt x="1082916" y="214223"/>
                  </a:lnTo>
                  <a:lnTo>
                    <a:pt x="1096809" y="211417"/>
                  </a:lnTo>
                  <a:lnTo>
                    <a:pt x="1108157" y="203763"/>
                  </a:lnTo>
                  <a:lnTo>
                    <a:pt x="1115809" y="192411"/>
                  </a:lnTo>
                  <a:lnTo>
                    <a:pt x="1118616" y="178511"/>
                  </a:lnTo>
                  <a:lnTo>
                    <a:pt x="1118616" y="35699"/>
                  </a:lnTo>
                  <a:lnTo>
                    <a:pt x="1115809" y="21800"/>
                  </a:lnTo>
                  <a:lnTo>
                    <a:pt x="1108157" y="10453"/>
                  </a:lnTo>
                  <a:lnTo>
                    <a:pt x="1096809" y="2804"/>
                  </a:lnTo>
                  <a:lnTo>
                    <a:pt x="1082916" y="0"/>
                  </a:lnTo>
                  <a:close/>
                </a:path>
              </a:pathLst>
            </a:custGeom>
            <a:solidFill>
              <a:srgbClr val="8B8B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6254293" y="2700656"/>
              <a:ext cx="1118870" cy="214629"/>
            </a:xfrm>
            <a:custGeom>
              <a:avLst/>
              <a:gdLst/>
              <a:ahLst/>
              <a:cxnLst/>
              <a:rect l="l" t="t" r="r" b="b"/>
              <a:pathLst>
                <a:path w="1118870" h="214630">
                  <a:moveTo>
                    <a:pt x="0" y="35699"/>
                  </a:moveTo>
                  <a:lnTo>
                    <a:pt x="2806" y="21800"/>
                  </a:lnTo>
                  <a:lnTo>
                    <a:pt x="10458" y="10453"/>
                  </a:lnTo>
                  <a:lnTo>
                    <a:pt x="21806" y="2804"/>
                  </a:lnTo>
                  <a:lnTo>
                    <a:pt x="35699" y="0"/>
                  </a:lnTo>
                  <a:lnTo>
                    <a:pt x="1082916" y="0"/>
                  </a:lnTo>
                  <a:lnTo>
                    <a:pt x="1096809" y="2804"/>
                  </a:lnTo>
                  <a:lnTo>
                    <a:pt x="1108157" y="10453"/>
                  </a:lnTo>
                  <a:lnTo>
                    <a:pt x="1115809" y="21800"/>
                  </a:lnTo>
                  <a:lnTo>
                    <a:pt x="1118616" y="35699"/>
                  </a:lnTo>
                  <a:lnTo>
                    <a:pt x="1118616" y="178511"/>
                  </a:lnTo>
                  <a:lnTo>
                    <a:pt x="1115809" y="192411"/>
                  </a:lnTo>
                  <a:lnTo>
                    <a:pt x="1108157" y="203763"/>
                  </a:lnTo>
                  <a:lnTo>
                    <a:pt x="1096809" y="211417"/>
                  </a:lnTo>
                  <a:lnTo>
                    <a:pt x="1082916" y="214223"/>
                  </a:lnTo>
                  <a:lnTo>
                    <a:pt x="35699" y="214223"/>
                  </a:lnTo>
                  <a:lnTo>
                    <a:pt x="21806" y="211417"/>
                  </a:lnTo>
                  <a:lnTo>
                    <a:pt x="10458" y="203763"/>
                  </a:lnTo>
                  <a:lnTo>
                    <a:pt x="2806" y="192411"/>
                  </a:lnTo>
                  <a:lnTo>
                    <a:pt x="0" y="178511"/>
                  </a:lnTo>
                  <a:lnTo>
                    <a:pt x="0" y="35699"/>
                  </a:lnTo>
                  <a:close/>
                </a:path>
              </a:pathLst>
            </a:custGeom>
            <a:ln w="12699">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4671936" y="2704496"/>
              <a:ext cx="1118870" cy="214629"/>
            </a:xfrm>
            <a:custGeom>
              <a:avLst/>
              <a:gdLst/>
              <a:ahLst/>
              <a:cxnLst/>
              <a:rect l="l" t="t" r="r" b="b"/>
              <a:pathLst>
                <a:path w="1118870" h="214630">
                  <a:moveTo>
                    <a:pt x="1082916" y="0"/>
                  </a:moveTo>
                  <a:lnTo>
                    <a:pt x="35699" y="0"/>
                  </a:lnTo>
                  <a:lnTo>
                    <a:pt x="21806" y="2804"/>
                  </a:lnTo>
                  <a:lnTo>
                    <a:pt x="10458" y="10453"/>
                  </a:lnTo>
                  <a:lnTo>
                    <a:pt x="2806" y="21800"/>
                  </a:lnTo>
                  <a:lnTo>
                    <a:pt x="0" y="35699"/>
                  </a:lnTo>
                  <a:lnTo>
                    <a:pt x="0" y="178511"/>
                  </a:lnTo>
                  <a:lnTo>
                    <a:pt x="2806" y="192411"/>
                  </a:lnTo>
                  <a:lnTo>
                    <a:pt x="10458" y="203763"/>
                  </a:lnTo>
                  <a:lnTo>
                    <a:pt x="21806" y="211417"/>
                  </a:lnTo>
                  <a:lnTo>
                    <a:pt x="35699" y="214223"/>
                  </a:lnTo>
                  <a:lnTo>
                    <a:pt x="1082916" y="214223"/>
                  </a:lnTo>
                  <a:lnTo>
                    <a:pt x="1096809" y="211417"/>
                  </a:lnTo>
                  <a:lnTo>
                    <a:pt x="1108157" y="203763"/>
                  </a:lnTo>
                  <a:lnTo>
                    <a:pt x="1115809" y="192411"/>
                  </a:lnTo>
                  <a:lnTo>
                    <a:pt x="1118616" y="178511"/>
                  </a:lnTo>
                  <a:lnTo>
                    <a:pt x="1118616" y="35699"/>
                  </a:lnTo>
                  <a:lnTo>
                    <a:pt x="1115809" y="21800"/>
                  </a:lnTo>
                  <a:lnTo>
                    <a:pt x="1108157" y="10453"/>
                  </a:lnTo>
                  <a:lnTo>
                    <a:pt x="1096809" y="2804"/>
                  </a:lnTo>
                  <a:lnTo>
                    <a:pt x="1082916" y="0"/>
                  </a:lnTo>
                  <a:close/>
                </a:path>
              </a:pathLst>
            </a:custGeom>
            <a:solidFill>
              <a:srgbClr val="8B8B8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4671936" y="2704496"/>
              <a:ext cx="1118870" cy="214629"/>
            </a:xfrm>
            <a:custGeom>
              <a:avLst/>
              <a:gdLst/>
              <a:ahLst/>
              <a:cxnLst/>
              <a:rect l="l" t="t" r="r" b="b"/>
              <a:pathLst>
                <a:path w="1118870" h="214630">
                  <a:moveTo>
                    <a:pt x="0" y="35699"/>
                  </a:moveTo>
                  <a:lnTo>
                    <a:pt x="2806" y="21800"/>
                  </a:lnTo>
                  <a:lnTo>
                    <a:pt x="10458" y="10453"/>
                  </a:lnTo>
                  <a:lnTo>
                    <a:pt x="21806" y="2804"/>
                  </a:lnTo>
                  <a:lnTo>
                    <a:pt x="35699" y="0"/>
                  </a:lnTo>
                  <a:lnTo>
                    <a:pt x="1082916" y="0"/>
                  </a:lnTo>
                  <a:lnTo>
                    <a:pt x="1096809" y="2804"/>
                  </a:lnTo>
                  <a:lnTo>
                    <a:pt x="1108157" y="10453"/>
                  </a:lnTo>
                  <a:lnTo>
                    <a:pt x="1115809" y="21800"/>
                  </a:lnTo>
                  <a:lnTo>
                    <a:pt x="1118616" y="35699"/>
                  </a:lnTo>
                  <a:lnTo>
                    <a:pt x="1118616" y="178511"/>
                  </a:lnTo>
                  <a:lnTo>
                    <a:pt x="1115809" y="192411"/>
                  </a:lnTo>
                  <a:lnTo>
                    <a:pt x="1108157" y="203763"/>
                  </a:lnTo>
                  <a:lnTo>
                    <a:pt x="1096809" y="211417"/>
                  </a:lnTo>
                  <a:lnTo>
                    <a:pt x="1082916" y="214223"/>
                  </a:lnTo>
                  <a:lnTo>
                    <a:pt x="35699" y="214223"/>
                  </a:lnTo>
                  <a:lnTo>
                    <a:pt x="21806" y="211417"/>
                  </a:lnTo>
                  <a:lnTo>
                    <a:pt x="10458" y="203763"/>
                  </a:lnTo>
                  <a:lnTo>
                    <a:pt x="2806" y="192411"/>
                  </a:lnTo>
                  <a:lnTo>
                    <a:pt x="0" y="178511"/>
                  </a:lnTo>
                  <a:lnTo>
                    <a:pt x="0" y="35699"/>
                  </a:lnTo>
                  <a:close/>
                </a:path>
              </a:pathLst>
            </a:custGeom>
            <a:ln w="12699">
              <a:solidFill>
                <a:srgbClr val="FFFFF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2" name="object 32"/>
          <p:cNvSpPr txBox="1"/>
          <p:nvPr/>
        </p:nvSpPr>
        <p:spPr>
          <a:xfrm>
            <a:off x="7550024" y="2664815"/>
            <a:ext cx="3339465" cy="26924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600" b="0" i="0" u="none" strike="noStrike" kern="0" cap="none" spc="0" normalizeH="0" baseline="0" noProof="0" dirty="0">
                <a:ln>
                  <a:noFill/>
                </a:ln>
                <a:solidFill>
                  <a:sysClr val="windowText" lastClr="000000"/>
                </a:solidFill>
                <a:effectLst/>
                <a:uLnTx/>
                <a:uFillTx/>
                <a:latin typeface="Century Gothic"/>
                <a:cs typeface="Century Gothic"/>
              </a:rPr>
              <a:t>GSA</a:t>
            </a:r>
            <a:r>
              <a:rPr kumimoji="0" sz="1600" b="0" i="0" u="none" strike="noStrike" kern="0" cap="none" spc="-25"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0" normalizeH="0" baseline="0" noProof="0" dirty="0">
                <a:ln>
                  <a:noFill/>
                </a:ln>
                <a:solidFill>
                  <a:sysClr val="windowText" lastClr="000000"/>
                </a:solidFill>
                <a:effectLst/>
                <a:uLnTx/>
                <a:uFillTx/>
                <a:latin typeface="Century Gothic"/>
                <a:cs typeface="Century Gothic"/>
              </a:rPr>
              <a:t>Pumping</a:t>
            </a:r>
            <a:r>
              <a:rPr kumimoji="0" sz="1600" b="0" i="0" u="none" strike="noStrike" kern="0" cap="none" spc="-50"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0" normalizeH="0" baseline="0" noProof="0" dirty="0">
                <a:ln>
                  <a:noFill/>
                </a:ln>
                <a:solidFill>
                  <a:sysClr val="windowText" lastClr="000000"/>
                </a:solidFill>
                <a:effectLst/>
                <a:uLnTx/>
                <a:uFillTx/>
                <a:latin typeface="Century Gothic"/>
                <a:cs typeface="Century Gothic"/>
              </a:rPr>
              <a:t>Cost</a:t>
            </a:r>
            <a:r>
              <a:rPr kumimoji="0" sz="1600" b="0" i="0" u="none" strike="noStrike" kern="0" cap="none" spc="-40"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0" normalizeH="0" baseline="0" noProof="0" dirty="0">
                <a:ln>
                  <a:noFill/>
                </a:ln>
                <a:solidFill>
                  <a:sysClr val="windowText" lastClr="000000"/>
                </a:solidFill>
                <a:effectLst/>
                <a:uLnTx/>
                <a:uFillTx/>
                <a:latin typeface="Century Gothic"/>
                <a:cs typeface="Century Gothic"/>
              </a:rPr>
              <a:t>($0.24</a:t>
            </a:r>
            <a:r>
              <a:rPr kumimoji="0" sz="1600" b="0" i="0" u="none" strike="noStrike" kern="0" cap="none" spc="-5"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0" normalizeH="0" baseline="0" noProof="0" dirty="0">
                <a:ln>
                  <a:noFill/>
                </a:ln>
                <a:solidFill>
                  <a:sysClr val="windowText" lastClr="000000"/>
                </a:solidFill>
                <a:effectLst/>
                <a:uLnTx/>
                <a:uFillTx/>
                <a:latin typeface="Century Gothic"/>
                <a:cs typeface="Century Gothic"/>
              </a:rPr>
              <a:t>/</a:t>
            </a:r>
            <a:r>
              <a:rPr kumimoji="0" sz="1600" b="0" i="0" u="none" strike="noStrike" kern="0" cap="none" spc="340" normalizeH="0" baseline="0" noProof="0" dirty="0">
                <a:ln>
                  <a:noFill/>
                </a:ln>
                <a:solidFill>
                  <a:sysClr val="windowText" lastClr="000000"/>
                </a:solidFill>
                <a:effectLst/>
                <a:uLnTx/>
                <a:uFillTx/>
                <a:latin typeface="Century Gothic"/>
                <a:cs typeface="Century Gothic"/>
              </a:rPr>
              <a:t> </a:t>
            </a:r>
            <a:r>
              <a:rPr kumimoji="0" sz="1600" b="0" i="0" u="none" strike="noStrike" kern="0" cap="none" spc="-20" normalizeH="0" baseline="0" noProof="0" dirty="0">
                <a:ln>
                  <a:noFill/>
                </a:ln>
                <a:solidFill>
                  <a:sysClr val="windowText" lastClr="000000"/>
                </a:solidFill>
                <a:effectLst/>
                <a:uLnTx/>
                <a:uFillTx/>
                <a:latin typeface="Century Gothic"/>
                <a:cs typeface="Century Gothic"/>
              </a:rPr>
              <a:t>HCF)*</a:t>
            </a:r>
            <a:endParaRPr kumimoji="0" sz="16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3" name="object 33"/>
          <p:cNvSpPr txBox="1"/>
          <p:nvPr/>
        </p:nvSpPr>
        <p:spPr>
          <a:xfrm>
            <a:off x="2107043" y="6218956"/>
            <a:ext cx="2535555" cy="306070"/>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entury Gothic"/>
                <a:cs typeface="Century Gothic"/>
              </a:rPr>
              <a:t>Percent</a:t>
            </a:r>
            <a:r>
              <a:rPr kumimoji="0" sz="1800" b="0" i="0" u="none" strike="noStrike" kern="0" cap="none" spc="-4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of</a:t>
            </a:r>
            <a:r>
              <a:rPr kumimoji="0" sz="1800" b="0" i="0" u="none" strike="noStrike" kern="0" cap="none" spc="-6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water</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 sales:</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4" name="object 34"/>
          <p:cNvSpPr txBox="1"/>
          <p:nvPr/>
        </p:nvSpPr>
        <p:spPr>
          <a:xfrm>
            <a:off x="5211431" y="6259647"/>
            <a:ext cx="455930" cy="306070"/>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1800" b="0" i="0" u="none" strike="noStrike" kern="0" cap="none" spc="-25" normalizeH="0" baseline="0" noProof="0" dirty="0">
                <a:ln>
                  <a:noFill/>
                </a:ln>
                <a:solidFill>
                  <a:sysClr val="windowText" lastClr="000000"/>
                </a:solidFill>
                <a:effectLst/>
                <a:uLnTx/>
                <a:uFillTx/>
                <a:latin typeface="Century Gothic"/>
                <a:cs typeface="Century Gothic"/>
              </a:rPr>
              <a:t>76%</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5" name="object 35"/>
          <p:cNvSpPr txBox="1"/>
          <p:nvPr/>
        </p:nvSpPr>
        <p:spPr>
          <a:xfrm>
            <a:off x="6673556" y="6259419"/>
            <a:ext cx="455930" cy="306070"/>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1800" b="0" i="0" u="none" strike="noStrike" kern="0" cap="none" spc="-25" normalizeH="0" baseline="0" noProof="0" dirty="0">
                <a:ln>
                  <a:noFill/>
                </a:ln>
                <a:solidFill>
                  <a:sysClr val="windowText" lastClr="000000"/>
                </a:solidFill>
                <a:effectLst/>
                <a:uLnTx/>
                <a:uFillTx/>
                <a:latin typeface="Century Gothic"/>
                <a:cs typeface="Century Gothic"/>
              </a:rPr>
              <a:t>24%</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6" name="object 36"/>
          <p:cNvSpPr txBox="1"/>
          <p:nvPr/>
        </p:nvSpPr>
        <p:spPr>
          <a:xfrm>
            <a:off x="11511932" y="6425409"/>
            <a:ext cx="278765" cy="306070"/>
          </a:xfrm>
          <a:prstGeom prst="rect">
            <a:avLst/>
          </a:prstGeom>
        </p:spPr>
        <p:txBody>
          <a:bodyPr vert="horz" wrap="square" lIns="0" tIns="13970" rIns="0" bIns="0" rtlCol="0">
            <a:spAutoFit/>
          </a:bodyPr>
          <a:lstStyle/>
          <a:p>
            <a:pPr marL="12700" marR="0" lvl="0" indent="0" defTabSz="914400" eaLnBrk="1" fontAlgn="auto" latinLnBrk="0" hangingPunct="1">
              <a:lnSpc>
                <a:spcPct val="100000"/>
              </a:lnSpc>
              <a:spcBef>
                <a:spcPts val="110"/>
              </a:spcBef>
              <a:spcAft>
                <a:spcPts val="0"/>
              </a:spcAft>
              <a:buClrTx/>
              <a:buSzTx/>
              <a:buFontTx/>
              <a:buNone/>
              <a:tabLst/>
              <a:defRPr/>
            </a:pPr>
            <a:r>
              <a:rPr kumimoji="0" sz="1800" b="0" i="0" u="none" strike="noStrike" kern="0" cap="none" spc="-25" normalizeH="0" baseline="0" noProof="0" dirty="0">
                <a:ln>
                  <a:noFill/>
                </a:ln>
                <a:solidFill>
                  <a:sysClr val="windowText" lastClr="000000"/>
                </a:solidFill>
                <a:effectLst/>
                <a:uLnTx/>
                <a:uFillTx/>
                <a:latin typeface="Century Gothic"/>
                <a:cs typeface="Century Gothic"/>
              </a:rPr>
              <a:t>13</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511932" y="6426748"/>
            <a:ext cx="27876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25" normalizeH="0" baseline="0" noProof="0" dirty="0">
                <a:ln>
                  <a:noFill/>
                </a:ln>
                <a:solidFill>
                  <a:sysClr val="windowText" lastClr="000000"/>
                </a:solidFill>
                <a:effectLst/>
                <a:uLnTx/>
                <a:uFillTx/>
                <a:latin typeface="Century Gothic"/>
                <a:cs typeface="Century Gothic"/>
              </a:rPr>
              <a:t>14</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PROPOSED</a:t>
            </a:r>
            <a:r>
              <a:rPr spc="-30" dirty="0"/>
              <a:t> </a:t>
            </a:r>
            <a:r>
              <a:rPr dirty="0"/>
              <a:t>RATE</a:t>
            </a:r>
            <a:r>
              <a:rPr spc="-30" dirty="0"/>
              <a:t> </a:t>
            </a:r>
            <a:r>
              <a:rPr dirty="0"/>
              <a:t>SCHEDULE</a:t>
            </a:r>
            <a:r>
              <a:rPr spc="-50" dirty="0"/>
              <a:t> </a:t>
            </a:r>
            <a:r>
              <a:rPr dirty="0"/>
              <a:t>(1</a:t>
            </a:r>
            <a:r>
              <a:rPr spc="-30" dirty="0"/>
              <a:t> </a:t>
            </a:r>
            <a:r>
              <a:rPr dirty="0"/>
              <a:t>of</a:t>
            </a:r>
            <a:r>
              <a:rPr spc="-55" dirty="0"/>
              <a:t> </a:t>
            </a:r>
            <a:r>
              <a:rPr spc="-25" dirty="0"/>
              <a:t>3)</a:t>
            </a:r>
          </a:p>
        </p:txBody>
      </p:sp>
      <p:sp>
        <p:nvSpPr>
          <p:cNvPr id="4" name="object 4"/>
          <p:cNvSpPr/>
          <p:nvPr/>
        </p:nvSpPr>
        <p:spPr>
          <a:xfrm>
            <a:off x="612775" y="965200"/>
            <a:ext cx="4826000" cy="449580"/>
          </a:xfrm>
          <a:custGeom>
            <a:avLst/>
            <a:gdLst/>
            <a:ahLst/>
            <a:cxnLst/>
            <a:rect l="l" t="t" r="r" b="b"/>
            <a:pathLst>
              <a:path w="4826000" h="449580">
                <a:moveTo>
                  <a:pt x="4826000" y="0"/>
                </a:moveTo>
                <a:lnTo>
                  <a:pt x="0" y="0"/>
                </a:lnTo>
                <a:lnTo>
                  <a:pt x="0" y="449262"/>
                </a:lnTo>
                <a:lnTo>
                  <a:pt x="4826000" y="449262"/>
                </a:lnTo>
                <a:lnTo>
                  <a:pt x="482600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6207125" y="965200"/>
            <a:ext cx="4464050" cy="449580"/>
          </a:xfrm>
          <a:custGeom>
            <a:avLst/>
            <a:gdLst/>
            <a:ahLst/>
            <a:cxnLst/>
            <a:rect l="l" t="t" r="r" b="b"/>
            <a:pathLst>
              <a:path w="4464050" h="449580">
                <a:moveTo>
                  <a:pt x="4464050" y="0"/>
                </a:moveTo>
                <a:lnTo>
                  <a:pt x="0" y="0"/>
                </a:lnTo>
                <a:lnTo>
                  <a:pt x="0" y="449262"/>
                </a:lnTo>
                <a:lnTo>
                  <a:pt x="4464050" y="449262"/>
                </a:lnTo>
                <a:lnTo>
                  <a:pt x="446405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612775" y="4041775"/>
            <a:ext cx="2049780" cy="333375"/>
          </a:xfrm>
          <a:custGeom>
            <a:avLst/>
            <a:gdLst/>
            <a:ahLst/>
            <a:cxnLst/>
            <a:rect l="l" t="t" r="r" b="b"/>
            <a:pathLst>
              <a:path w="2049780" h="333375">
                <a:moveTo>
                  <a:pt x="2049462" y="0"/>
                </a:moveTo>
                <a:lnTo>
                  <a:pt x="0" y="0"/>
                </a:lnTo>
                <a:lnTo>
                  <a:pt x="0" y="333375"/>
                </a:lnTo>
                <a:lnTo>
                  <a:pt x="2049462" y="333375"/>
                </a:lnTo>
                <a:lnTo>
                  <a:pt x="2049462"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6207125" y="4041775"/>
            <a:ext cx="1892300" cy="333375"/>
          </a:xfrm>
          <a:custGeom>
            <a:avLst/>
            <a:gdLst/>
            <a:ahLst/>
            <a:cxnLst/>
            <a:rect l="l" t="t" r="r" b="b"/>
            <a:pathLst>
              <a:path w="1892300" h="333375">
                <a:moveTo>
                  <a:pt x="1892300" y="0"/>
                </a:moveTo>
                <a:lnTo>
                  <a:pt x="0" y="0"/>
                </a:lnTo>
                <a:lnTo>
                  <a:pt x="0" y="333375"/>
                </a:lnTo>
                <a:lnTo>
                  <a:pt x="1892300" y="333375"/>
                </a:lnTo>
                <a:lnTo>
                  <a:pt x="189230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6207125" y="5362575"/>
            <a:ext cx="1892300" cy="147955"/>
          </a:xfrm>
          <a:custGeom>
            <a:avLst/>
            <a:gdLst/>
            <a:ahLst/>
            <a:cxnLst/>
            <a:rect l="l" t="t" r="r" b="b"/>
            <a:pathLst>
              <a:path w="1892300" h="147954">
                <a:moveTo>
                  <a:pt x="1892300" y="0"/>
                </a:moveTo>
                <a:lnTo>
                  <a:pt x="0" y="0"/>
                </a:lnTo>
                <a:lnTo>
                  <a:pt x="0" y="147637"/>
                </a:lnTo>
                <a:lnTo>
                  <a:pt x="1892300" y="147637"/>
                </a:lnTo>
                <a:lnTo>
                  <a:pt x="1892300"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8901112" y="5362575"/>
            <a:ext cx="2386330" cy="147955"/>
          </a:xfrm>
          <a:custGeom>
            <a:avLst/>
            <a:gdLst/>
            <a:ahLst/>
            <a:cxnLst/>
            <a:rect l="l" t="t" r="r" b="b"/>
            <a:pathLst>
              <a:path w="2386329" h="147954">
                <a:moveTo>
                  <a:pt x="2386012" y="0"/>
                </a:moveTo>
                <a:lnTo>
                  <a:pt x="0" y="0"/>
                </a:lnTo>
                <a:lnTo>
                  <a:pt x="0" y="147637"/>
                </a:lnTo>
                <a:lnTo>
                  <a:pt x="2386012" y="147637"/>
                </a:lnTo>
                <a:lnTo>
                  <a:pt x="2386012" y="0"/>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txBox="1"/>
          <p:nvPr/>
        </p:nvSpPr>
        <p:spPr>
          <a:xfrm>
            <a:off x="619125" y="494064"/>
            <a:ext cx="1391920" cy="483234"/>
          </a:xfrm>
          <a:prstGeom prst="rect">
            <a:avLst/>
          </a:prstGeom>
        </p:spPr>
        <p:txBody>
          <a:bodyPr vert="horz" wrap="square" lIns="0" tIns="52705" rIns="0" bIns="0" rtlCol="0">
            <a:spAutoFit/>
          </a:bodyPr>
          <a:lstStyle/>
          <a:p>
            <a:pPr marL="28575" marR="0" lvl="0" indent="0" defTabSz="914400" eaLnBrk="1" fontAlgn="auto" latinLnBrk="0" hangingPunct="1">
              <a:lnSpc>
                <a:spcPct val="100000"/>
              </a:lnSpc>
              <a:spcBef>
                <a:spcPts val="415"/>
              </a:spcBef>
              <a:spcAft>
                <a:spcPts val="0"/>
              </a:spcAft>
              <a:buClrTx/>
              <a:buSzTx/>
              <a:buFontTx/>
              <a:buNone/>
              <a:tabLst/>
              <a:defRPr/>
            </a:pPr>
            <a:r>
              <a:rPr kumimoji="0" sz="1700" b="1" i="0" u="none" strike="noStrike" kern="0" cap="none" spc="-10" normalizeH="0" baseline="0" noProof="0" dirty="0">
                <a:ln>
                  <a:noFill/>
                </a:ln>
                <a:solidFill>
                  <a:sysClr val="windowText" lastClr="000000"/>
                </a:solidFill>
                <a:effectLst/>
                <a:uLnTx/>
                <a:uFillTx/>
                <a:latin typeface="Calibri"/>
                <a:cs typeface="Calibri"/>
              </a:rPr>
              <a:t>CURRENT</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17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Calibri"/>
                <a:cs typeface="Calibri"/>
              </a:rPr>
              <a:t>Commodity</a:t>
            </a:r>
            <a:r>
              <a:rPr kumimoji="0" sz="900" b="1" i="0" u="none" strike="noStrike" kern="0" cap="none" spc="30" normalizeH="0" baseline="0" noProof="0" dirty="0">
                <a:ln>
                  <a:noFill/>
                </a:ln>
                <a:solidFill>
                  <a:sysClr val="windowText" lastClr="000000"/>
                </a:solidFill>
                <a:effectLst/>
                <a:uLnTx/>
                <a:uFillTx/>
                <a:latin typeface="Calibri"/>
                <a:cs typeface="Calibri"/>
              </a:rPr>
              <a:t> </a:t>
            </a:r>
            <a:r>
              <a:rPr kumimoji="0" sz="900" b="1" i="0" u="none" strike="noStrike" kern="0" cap="none" spc="-30" normalizeH="0" baseline="0" noProof="0" dirty="0">
                <a:ln>
                  <a:noFill/>
                </a:ln>
                <a:solidFill>
                  <a:sysClr val="windowText" lastClr="000000"/>
                </a:solidFill>
                <a:effectLst/>
                <a:uLnTx/>
                <a:uFillTx/>
                <a:latin typeface="Calibri"/>
                <a:cs typeface="Calibri"/>
              </a:rPr>
              <a:t>Charges</a:t>
            </a:r>
            <a:r>
              <a:rPr kumimoji="0" sz="900" b="0" i="0" u="none" strike="noStrike" kern="0" cap="none" spc="-30" normalizeH="0" baseline="0" noProof="0" dirty="0">
                <a:ln>
                  <a:noFill/>
                </a:ln>
                <a:solidFill>
                  <a:sysClr val="windowText" lastClr="000000"/>
                </a:solidFill>
                <a:effectLst/>
                <a:uLnTx/>
                <a:uFillTx/>
                <a:latin typeface="Calibri"/>
                <a:cs typeface="Calibri"/>
              </a:rPr>
              <a:t>(per</a:t>
            </a:r>
            <a:r>
              <a:rPr kumimoji="0" sz="900" b="0" i="0" u="none" strike="noStrike" kern="0" cap="none" spc="0" normalizeH="0" baseline="0" noProof="0" dirty="0">
                <a:ln>
                  <a:noFill/>
                </a:ln>
                <a:solidFill>
                  <a:sysClr val="windowText" lastClr="000000"/>
                </a:solidFill>
                <a:effectLst/>
                <a:uLnTx/>
                <a:uFillTx/>
                <a:latin typeface="Calibri"/>
                <a:cs typeface="Calibri"/>
              </a:rPr>
              <a:t> </a:t>
            </a:r>
            <a:r>
              <a:rPr kumimoji="0" sz="900" b="0" i="0" u="none" strike="noStrike" kern="0" cap="none" spc="-20" normalizeH="0" baseline="0" noProof="0" dirty="0">
                <a:ln>
                  <a:noFill/>
                </a:ln>
                <a:solidFill>
                  <a:sysClr val="windowText" lastClr="000000"/>
                </a:solidFill>
                <a:effectLst/>
                <a:uLnTx/>
                <a:uFillTx/>
                <a:latin typeface="Calibri"/>
                <a:cs typeface="Calibri"/>
              </a:rPr>
              <a:t>HCF)</a:t>
            </a:r>
            <a:endParaRPr kumimoji="0" sz="900" b="0" i="0" u="none" strike="noStrike" kern="0" cap="none" spc="0" normalizeH="0" baseline="0" noProof="0">
              <a:ln>
                <a:noFill/>
              </a:ln>
              <a:solidFill>
                <a:sysClr val="windowText" lastClr="000000"/>
              </a:solidFill>
              <a:effectLst/>
              <a:uLnTx/>
              <a:uFillTx/>
              <a:latin typeface="Calibri"/>
              <a:cs typeface="Calibri"/>
            </a:endParaRPr>
          </a:p>
        </p:txBody>
      </p:sp>
      <p:sp>
        <p:nvSpPr>
          <p:cNvPr id="11" name="object 11"/>
          <p:cNvSpPr txBox="1"/>
          <p:nvPr/>
        </p:nvSpPr>
        <p:spPr>
          <a:xfrm>
            <a:off x="6213424" y="494064"/>
            <a:ext cx="2131060" cy="483234"/>
          </a:xfrm>
          <a:prstGeom prst="rect">
            <a:avLst/>
          </a:prstGeom>
        </p:spPr>
        <p:txBody>
          <a:bodyPr vert="horz" wrap="square" lIns="0" tIns="52705" rIns="0" bIns="0" rtlCol="0">
            <a:spAutoFit/>
          </a:bodyPr>
          <a:lstStyle/>
          <a:p>
            <a:pPr marL="26670" marR="0" lvl="0" indent="0" defTabSz="914400" eaLnBrk="1" fontAlgn="auto" latinLnBrk="0" hangingPunct="1">
              <a:lnSpc>
                <a:spcPct val="100000"/>
              </a:lnSpc>
              <a:spcBef>
                <a:spcPts val="415"/>
              </a:spcBef>
              <a:spcAft>
                <a:spcPts val="0"/>
              </a:spcAft>
              <a:buClrTx/>
              <a:buSzTx/>
              <a:buFontTx/>
              <a:buNone/>
              <a:tabLst/>
              <a:defRPr/>
            </a:pPr>
            <a:r>
              <a:rPr kumimoji="0" sz="1700" b="1" i="0" u="none" strike="noStrike" kern="0" cap="none" spc="-10" normalizeH="0" baseline="0" noProof="0" dirty="0">
                <a:ln>
                  <a:noFill/>
                </a:ln>
                <a:solidFill>
                  <a:sysClr val="windowText" lastClr="000000"/>
                </a:solidFill>
                <a:effectLst/>
                <a:uLnTx/>
                <a:uFillTx/>
                <a:latin typeface="Calibri"/>
                <a:cs typeface="Calibri"/>
              </a:rPr>
              <a:t>Effective</a:t>
            </a:r>
            <a:r>
              <a:rPr kumimoji="0" sz="1700" b="1" i="0" u="none" strike="noStrike" kern="0" cap="none" spc="-55" normalizeH="0" baseline="0" noProof="0" dirty="0">
                <a:ln>
                  <a:noFill/>
                </a:ln>
                <a:solidFill>
                  <a:sysClr val="windowText" lastClr="000000"/>
                </a:solidFill>
                <a:effectLst/>
                <a:uLnTx/>
                <a:uFillTx/>
                <a:latin typeface="Calibri"/>
                <a:cs typeface="Calibri"/>
              </a:rPr>
              <a:t> </a:t>
            </a:r>
            <a:r>
              <a:rPr kumimoji="0" sz="1700" b="1" i="0" u="none" strike="noStrike" kern="0" cap="none" spc="0" normalizeH="0" baseline="0" noProof="0" dirty="0">
                <a:ln>
                  <a:noFill/>
                </a:ln>
                <a:solidFill>
                  <a:sysClr val="windowText" lastClr="000000"/>
                </a:solidFill>
                <a:effectLst/>
                <a:uLnTx/>
                <a:uFillTx/>
                <a:latin typeface="Calibri"/>
                <a:cs typeface="Calibri"/>
              </a:rPr>
              <a:t>March</a:t>
            </a:r>
            <a:r>
              <a:rPr kumimoji="0" sz="1700" b="1" i="0" u="none" strike="noStrike" kern="0" cap="none" spc="-25" normalizeH="0" baseline="0" noProof="0" dirty="0">
                <a:ln>
                  <a:noFill/>
                </a:ln>
                <a:solidFill>
                  <a:sysClr val="windowText" lastClr="000000"/>
                </a:solidFill>
                <a:effectLst/>
                <a:uLnTx/>
                <a:uFillTx/>
                <a:latin typeface="Calibri"/>
                <a:cs typeface="Calibri"/>
              </a:rPr>
              <a:t> </a:t>
            </a:r>
            <a:r>
              <a:rPr kumimoji="0" sz="1700" b="1" i="0" u="none" strike="noStrike" kern="0" cap="none" spc="0" normalizeH="0" baseline="0" noProof="0" dirty="0">
                <a:ln>
                  <a:noFill/>
                </a:ln>
                <a:solidFill>
                  <a:sysClr val="windowText" lastClr="000000"/>
                </a:solidFill>
                <a:effectLst/>
                <a:uLnTx/>
                <a:uFillTx/>
                <a:latin typeface="Calibri"/>
                <a:cs typeface="Calibri"/>
              </a:rPr>
              <a:t>1,</a:t>
            </a:r>
            <a:r>
              <a:rPr kumimoji="0" sz="1700" b="1" i="0" u="none" strike="noStrike" kern="0" cap="none" spc="-25" normalizeH="0" baseline="0" noProof="0" dirty="0">
                <a:ln>
                  <a:noFill/>
                </a:ln>
                <a:solidFill>
                  <a:sysClr val="windowText" lastClr="000000"/>
                </a:solidFill>
                <a:effectLst/>
                <a:uLnTx/>
                <a:uFillTx/>
                <a:latin typeface="Calibri"/>
                <a:cs typeface="Calibri"/>
              </a:rPr>
              <a:t> </a:t>
            </a:r>
            <a:r>
              <a:rPr kumimoji="0" sz="1700" b="1" i="0" u="none" strike="noStrike" kern="0" cap="none" spc="-20" normalizeH="0" baseline="0" noProof="0" dirty="0">
                <a:ln>
                  <a:noFill/>
                </a:ln>
                <a:solidFill>
                  <a:sysClr val="windowText" lastClr="000000"/>
                </a:solidFill>
                <a:effectLst/>
                <a:uLnTx/>
                <a:uFillTx/>
                <a:latin typeface="Calibri"/>
                <a:cs typeface="Calibri"/>
              </a:rPr>
              <a:t>2025</a:t>
            </a:r>
            <a:endParaRPr kumimoji="0" sz="17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17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Calibri"/>
                <a:cs typeface="Calibri"/>
              </a:rPr>
              <a:t>Commodity</a:t>
            </a:r>
            <a:r>
              <a:rPr kumimoji="0" sz="900" b="1" i="0" u="none" strike="noStrike" kern="0" cap="none" spc="30" normalizeH="0" baseline="0" noProof="0" dirty="0">
                <a:ln>
                  <a:noFill/>
                </a:ln>
                <a:solidFill>
                  <a:sysClr val="windowText" lastClr="000000"/>
                </a:solidFill>
                <a:effectLst/>
                <a:uLnTx/>
                <a:uFillTx/>
                <a:latin typeface="Calibri"/>
                <a:cs typeface="Calibri"/>
              </a:rPr>
              <a:t> </a:t>
            </a:r>
            <a:r>
              <a:rPr kumimoji="0" sz="900" b="1" i="0" u="none" strike="noStrike" kern="0" cap="none" spc="-30" normalizeH="0" baseline="0" noProof="0" dirty="0">
                <a:ln>
                  <a:noFill/>
                </a:ln>
                <a:solidFill>
                  <a:sysClr val="windowText" lastClr="000000"/>
                </a:solidFill>
                <a:effectLst/>
                <a:uLnTx/>
                <a:uFillTx/>
                <a:latin typeface="Calibri"/>
                <a:cs typeface="Calibri"/>
              </a:rPr>
              <a:t>Charges</a:t>
            </a:r>
            <a:r>
              <a:rPr kumimoji="0" sz="900" b="0" i="0" u="none" strike="noStrike" kern="0" cap="none" spc="-30" normalizeH="0" baseline="0" noProof="0" dirty="0">
                <a:ln>
                  <a:noFill/>
                </a:ln>
                <a:solidFill>
                  <a:sysClr val="windowText" lastClr="000000"/>
                </a:solidFill>
                <a:effectLst/>
                <a:uLnTx/>
                <a:uFillTx/>
                <a:latin typeface="Calibri"/>
                <a:cs typeface="Calibri"/>
              </a:rPr>
              <a:t>(per</a:t>
            </a:r>
            <a:r>
              <a:rPr kumimoji="0" sz="900" b="0" i="0" u="none" strike="noStrike" kern="0" cap="none" spc="0" normalizeH="0" baseline="0" noProof="0" dirty="0">
                <a:ln>
                  <a:noFill/>
                </a:ln>
                <a:solidFill>
                  <a:sysClr val="windowText" lastClr="000000"/>
                </a:solidFill>
                <a:effectLst/>
                <a:uLnTx/>
                <a:uFillTx/>
                <a:latin typeface="Calibri"/>
                <a:cs typeface="Calibri"/>
              </a:rPr>
              <a:t> </a:t>
            </a:r>
            <a:r>
              <a:rPr kumimoji="0" sz="900" b="0" i="0" u="none" strike="noStrike" kern="0" cap="none" spc="-20" normalizeH="0" baseline="0" noProof="0" dirty="0">
                <a:ln>
                  <a:noFill/>
                </a:ln>
                <a:solidFill>
                  <a:sysClr val="windowText" lastClr="000000"/>
                </a:solidFill>
                <a:effectLst/>
                <a:uLnTx/>
                <a:uFillTx/>
                <a:latin typeface="Calibri"/>
                <a:cs typeface="Calibri"/>
              </a:rPr>
              <a:t>HCF)</a:t>
            </a:r>
            <a:endParaRPr kumimoji="0" sz="900" b="0" i="0" u="none" strike="noStrike" kern="0" cap="none" spc="0" normalizeH="0" baseline="0" noProof="0">
              <a:ln>
                <a:noFill/>
              </a:ln>
              <a:solidFill>
                <a:sysClr val="windowText" lastClr="000000"/>
              </a:solidFill>
              <a:effectLst/>
              <a:uLnTx/>
              <a:uFillTx/>
              <a:latin typeface="Calibri"/>
              <a:cs typeface="Calibri"/>
            </a:endParaRPr>
          </a:p>
        </p:txBody>
      </p:sp>
      <p:sp>
        <p:nvSpPr>
          <p:cNvPr id="12" name="object 12"/>
          <p:cNvSpPr txBox="1"/>
          <p:nvPr/>
        </p:nvSpPr>
        <p:spPr>
          <a:xfrm>
            <a:off x="1742935" y="1111364"/>
            <a:ext cx="708025" cy="16256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rgbClr val="FFFFFF"/>
                </a:solidFill>
                <a:effectLst/>
                <a:uLnTx/>
                <a:uFillTx/>
                <a:latin typeface="Century Gothic"/>
                <a:cs typeface="Century Gothic"/>
              </a:rPr>
              <a:t>District</a:t>
            </a:r>
            <a:r>
              <a:rPr kumimoji="0" sz="900" b="1" i="0" u="none" strike="noStrike" kern="0" cap="none" spc="-40" normalizeH="0" baseline="0" noProof="0" dirty="0">
                <a:ln>
                  <a:noFill/>
                </a:ln>
                <a:solidFill>
                  <a:srgbClr val="FFFFFF"/>
                </a:solidFill>
                <a:effectLst/>
                <a:uLnTx/>
                <a:uFillTx/>
                <a:latin typeface="Century Gothic"/>
                <a:cs typeface="Century Gothic"/>
              </a:rPr>
              <a:t> </a:t>
            </a:r>
            <a:r>
              <a:rPr kumimoji="0" sz="900" b="1" i="0" u="none" strike="noStrike" kern="0" cap="none" spc="-10" normalizeH="0" baseline="0" noProof="0" dirty="0">
                <a:ln>
                  <a:noFill/>
                </a:ln>
                <a:solidFill>
                  <a:srgbClr val="FFFFFF"/>
                </a:solidFill>
                <a:effectLst/>
                <a:uLnTx/>
                <a:uFillTx/>
                <a:latin typeface="Century Gothic"/>
                <a:cs typeface="Century Gothic"/>
              </a:rPr>
              <a:t>Rates</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3" name="object 13"/>
          <p:cNvSpPr txBox="1"/>
          <p:nvPr/>
        </p:nvSpPr>
        <p:spPr>
          <a:xfrm>
            <a:off x="2779522" y="1043127"/>
            <a:ext cx="828675" cy="299085"/>
          </a:xfrm>
          <a:prstGeom prst="rect">
            <a:avLst/>
          </a:prstGeom>
        </p:spPr>
        <p:txBody>
          <a:bodyPr vert="horz" wrap="square" lIns="0" tIns="12700" rIns="0" bIns="0" rtlCol="0">
            <a:spAutoFit/>
          </a:bodyPr>
          <a:lstStyle/>
          <a:p>
            <a:pPr marL="287020" marR="5080" lvl="0" indent="-287655"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rgbClr val="FFFFFF"/>
                </a:solidFill>
                <a:effectLst/>
                <a:uLnTx/>
                <a:uFillTx/>
                <a:latin typeface="Century Gothic"/>
                <a:cs typeface="Century Gothic"/>
              </a:rPr>
              <a:t>GSA</a:t>
            </a:r>
            <a:r>
              <a:rPr kumimoji="0" sz="900" b="1" i="0" u="none" strike="noStrike" kern="0" cap="none" spc="-20" normalizeH="0" baseline="0" noProof="0" dirty="0">
                <a:ln>
                  <a:noFill/>
                </a:ln>
                <a:solidFill>
                  <a:srgbClr val="FFFFFF"/>
                </a:solidFill>
                <a:effectLst/>
                <a:uLnTx/>
                <a:uFillTx/>
                <a:latin typeface="Century Gothic"/>
                <a:cs typeface="Century Gothic"/>
              </a:rPr>
              <a:t> </a:t>
            </a:r>
            <a:r>
              <a:rPr kumimoji="0" sz="900" b="1" i="0" u="none" strike="noStrike" kern="0" cap="none" spc="-10" normalizeH="0" baseline="0" noProof="0" dirty="0">
                <a:ln>
                  <a:noFill/>
                </a:ln>
                <a:solidFill>
                  <a:srgbClr val="FFFFFF"/>
                </a:solidFill>
                <a:effectLst/>
                <a:uLnTx/>
                <a:uFillTx/>
                <a:latin typeface="Century Gothic"/>
                <a:cs typeface="Century Gothic"/>
              </a:rPr>
              <a:t>Extraction </a:t>
            </a:r>
            <a:r>
              <a:rPr kumimoji="0" sz="900" b="1" i="0" u="none" strike="noStrike" kern="0" cap="none" spc="-25" normalizeH="0" baseline="0" noProof="0" dirty="0">
                <a:ln>
                  <a:noFill/>
                </a:ln>
                <a:solidFill>
                  <a:srgbClr val="FFFFFF"/>
                </a:solidFill>
                <a:effectLst/>
                <a:uLnTx/>
                <a:uFillTx/>
                <a:latin typeface="Century Gothic"/>
                <a:cs typeface="Century Gothic"/>
              </a:rPr>
              <a:t>Fee</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4" name="object 14"/>
          <p:cNvSpPr txBox="1"/>
          <p:nvPr/>
        </p:nvSpPr>
        <p:spPr>
          <a:xfrm>
            <a:off x="3736784" y="1111364"/>
            <a:ext cx="1099185" cy="16256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rgbClr val="FFFFFF"/>
                </a:solidFill>
                <a:effectLst/>
                <a:uLnTx/>
                <a:uFillTx/>
                <a:latin typeface="Century Gothic"/>
                <a:cs typeface="Century Gothic"/>
              </a:rPr>
              <a:t>GSA</a:t>
            </a:r>
            <a:r>
              <a:rPr kumimoji="0" sz="900" b="1" i="0" u="none" strike="noStrike" kern="0" cap="none" spc="-20" normalizeH="0" baseline="0" noProof="0" dirty="0">
                <a:ln>
                  <a:noFill/>
                </a:ln>
                <a:solidFill>
                  <a:srgbClr val="FFFFFF"/>
                </a:solidFill>
                <a:effectLst/>
                <a:uLnTx/>
                <a:uFillTx/>
                <a:latin typeface="Century Gothic"/>
                <a:cs typeface="Century Gothic"/>
              </a:rPr>
              <a:t> </a:t>
            </a:r>
            <a:r>
              <a:rPr kumimoji="0" sz="900" b="1" i="0" u="none" strike="noStrike" kern="0" cap="none" spc="-10" normalizeH="0" baseline="0" noProof="0" dirty="0">
                <a:ln>
                  <a:noFill/>
                </a:ln>
                <a:solidFill>
                  <a:srgbClr val="FFFFFF"/>
                </a:solidFill>
                <a:effectLst/>
                <a:uLnTx/>
                <a:uFillTx/>
                <a:latin typeface="Century Gothic"/>
                <a:cs typeface="Century Gothic"/>
              </a:rPr>
              <a:t>Replenishment</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5" name="object 15"/>
          <p:cNvSpPr txBox="1"/>
          <p:nvPr/>
        </p:nvSpPr>
        <p:spPr>
          <a:xfrm>
            <a:off x="5008371" y="1111364"/>
            <a:ext cx="273050" cy="16256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Century Gothic"/>
                <a:cs typeface="Century Gothic"/>
              </a:rPr>
              <a:t>Total</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6" name="object 16"/>
          <p:cNvSpPr txBox="1"/>
          <p:nvPr/>
        </p:nvSpPr>
        <p:spPr>
          <a:xfrm>
            <a:off x="7394384" y="1179601"/>
            <a:ext cx="1226820" cy="16256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tab pos="1012190" algn="l"/>
              </a:tabLst>
              <a:defRPr/>
            </a:pPr>
            <a:r>
              <a:rPr kumimoji="0" sz="900" b="1" i="0" u="none" strike="noStrike" kern="0" cap="none" spc="-20" normalizeH="0" baseline="0" noProof="0" dirty="0">
                <a:ln>
                  <a:noFill/>
                </a:ln>
                <a:solidFill>
                  <a:srgbClr val="FFFFFF"/>
                </a:solidFill>
                <a:effectLst/>
                <a:uLnTx/>
                <a:uFillTx/>
                <a:latin typeface="Century Gothic"/>
                <a:cs typeface="Century Gothic"/>
              </a:rPr>
              <a:t>Rate</a:t>
            </a:r>
            <a:r>
              <a:rPr kumimoji="0" sz="900" b="1" i="0" u="none" strike="noStrike" kern="0" cap="none" spc="0" normalizeH="0" baseline="0" noProof="0" dirty="0">
                <a:ln>
                  <a:noFill/>
                </a:ln>
                <a:solidFill>
                  <a:srgbClr val="FFFFFF"/>
                </a:solidFill>
                <a:effectLst/>
                <a:uLnTx/>
                <a:uFillTx/>
                <a:latin typeface="Century Gothic"/>
                <a:cs typeface="Century Gothic"/>
              </a:rPr>
              <a:t>	</a:t>
            </a:r>
            <a:r>
              <a:rPr kumimoji="0" sz="900" b="1" i="0" u="none" strike="noStrike" kern="0" cap="none" spc="-25" normalizeH="0" baseline="0" noProof="0" dirty="0">
                <a:ln>
                  <a:noFill/>
                </a:ln>
                <a:solidFill>
                  <a:srgbClr val="FFFFFF"/>
                </a:solidFill>
                <a:effectLst/>
                <a:uLnTx/>
                <a:uFillTx/>
                <a:latin typeface="Century Gothic"/>
                <a:cs typeface="Century Gothic"/>
              </a:rPr>
              <a:t>Fee</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7" name="object 17"/>
          <p:cNvSpPr txBox="1"/>
          <p:nvPr/>
        </p:nvSpPr>
        <p:spPr>
          <a:xfrm>
            <a:off x="6992708" y="1043127"/>
            <a:ext cx="2558415" cy="162560"/>
          </a:xfrm>
          <a:prstGeom prst="rect">
            <a:avLst/>
          </a:prstGeom>
        </p:spPr>
        <p:txBody>
          <a:bodyPr vert="horz" wrap="square" lIns="0" tIns="12700" rIns="0" bIns="0" rtlCol="0">
            <a:spAutoFit/>
          </a:bodyPr>
          <a:lstStyle/>
          <a:p>
            <a:pPr marL="254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rgbClr val="FFFFFF"/>
                </a:solidFill>
                <a:effectLst/>
                <a:uLnTx/>
                <a:uFillTx/>
                <a:latin typeface="Century Gothic"/>
                <a:cs typeface="Century Gothic"/>
              </a:rPr>
              <a:t>District</a:t>
            </a:r>
            <a:r>
              <a:rPr kumimoji="0" sz="900" b="1" i="0" u="none" strike="noStrike" kern="0" cap="none" spc="-30" normalizeH="0" baseline="0" noProof="0" dirty="0">
                <a:ln>
                  <a:noFill/>
                </a:ln>
                <a:solidFill>
                  <a:srgbClr val="FFFFFF"/>
                </a:solidFill>
                <a:effectLst/>
                <a:uLnTx/>
                <a:uFillTx/>
                <a:latin typeface="Century Gothic"/>
                <a:cs typeface="Century Gothic"/>
              </a:rPr>
              <a:t> </a:t>
            </a:r>
            <a:r>
              <a:rPr kumimoji="0" sz="900" b="1" i="0" u="none" strike="noStrike" kern="0" cap="none" spc="0" normalizeH="0" baseline="0" noProof="0" dirty="0">
                <a:ln>
                  <a:noFill/>
                </a:ln>
                <a:solidFill>
                  <a:srgbClr val="FFFFFF"/>
                </a:solidFill>
                <a:effectLst/>
                <a:uLnTx/>
                <a:uFillTx/>
                <a:latin typeface="Century Gothic"/>
                <a:cs typeface="Century Gothic"/>
              </a:rPr>
              <a:t>Commodity</a:t>
            </a:r>
            <a:r>
              <a:rPr kumimoji="0" sz="900" b="1" i="0" u="none" strike="noStrike" kern="0" cap="none" spc="110" normalizeH="0" baseline="0" noProof="0" dirty="0">
                <a:ln>
                  <a:noFill/>
                </a:ln>
                <a:solidFill>
                  <a:srgbClr val="FFFFFF"/>
                </a:solidFill>
                <a:effectLst/>
                <a:uLnTx/>
                <a:uFillTx/>
                <a:latin typeface="Century Gothic"/>
                <a:cs typeface="Century Gothic"/>
              </a:rPr>
              <a:t> </a:t>
            </a:r>
            <a:r>
              <a:rPr kumimoji="0" sz="900" b="1" i="0" u="none" strike="noStrike" kern="0" cap="none" spc="0" normalizeH="0" baseline="0" noProof="0" dirty="0">
                <a:ln>
                  <a:noFill/>
                </a:ln>
                <a:solidFill>
                  <a:srgbClr val="FFFFFF"/>
                </a:solidFill>
                <a:effectLst/>
                <a:uLnTx/>
                <a:uFillTx/>
                <a:latin typeface="Century Gothic"/>
                <a:cs typeface="Century Gothic"/>
              </a:rPr>
              <a:t>GSA</a:t>
            </a:r>
            <a:r>
              <a:rPr kumimoji="0" sz="900" b="1" i="0" u="none" strike="noStrike" kern="0" cap="none" spc="-35" normalizeH="0" baseline="0" noProof="0" dirty="0">
                <a:ln>
                  <a:noFill/>
                </a:ln>
                <a:solidFill>
                  <a:srgbClr val="FFFFFF"/>
                </a:solidFill>
                <a:effectLst/>
                <a:uLnTx/>
                <a:uFillTx/>
                <a:latin typeface="Century Gothic"/>
                <a:cs typeface="Century Gothic"/>
              </a:rPr>
              <a:t> </a:t>
            </a:r>
            <a:r>
              <a:rPr kumimoji="0" sz="900" b="1" i="0" u="none" strike="noStrike" kern="0" cap="none" spc="0" normalizeH="0" baseline="0" noProof="0" dirty="0">
                <a:ln>
                  <a:noFill/>
                </a:ln>
                <a:solidFill>
                  <a:srgbClr val="FFFFFF"/>
                </a:solidFill>
                <a:effectLst/>
                <a:uLnTx/>
                <a:uFillTx/>
                <a:latin typeface="Century Gothic"/>
                <a:cs typeface="Century Gothic"/>
              </a:rPr>
              <a:t>Extraction</a:t>
            </a:r>
            <a:r>
              <a:rPr kumimoji="0" sz="900" b="1" i="0" u="none" strike="noStrike" kern="0" cap="none" spc="210" normalizeH="0" baseline="0" noProof="0" dirty="0">
                <a:ln>
                  <a:noFill/>
                </a:ln>
                <a:solidFill>
                  <a:srgbClr val="FFFFFF"/>
                </a:solidFill>
                <a:effectLst/>
                <a:uLnTx/>
                <a:uFillTx/>
                <a:latin typeface="Century Gothic"/>
                <a:cs typeface="Century Gothic"/>
              </a:rPr>
              <a:t> </a:t>
            </a:r>
            <a:r>
              <a:rPr kumimoji="0" sz="1350" b="1" i="0" u="none" strike="noStrike" kern="0" cap="none" spc="0" normalizeH="0" baseline="-33950" noProof="0" dirty="0">
                <a:ln>
                  <a:noFill/>
                </a:ln>
                <a:solidFill>
                  <a:srgbClr val="FFFFFF"/>
                </a:solidFill>
                <a:effectLst/>
                <a:uLnTx/>
                <a:uFillTx/>
                <a:latin typeface="Century Gothic"/>
                <a:cs typeface="Century Gothic"/>
              </a:rPr>
              <a:t>Rep</a:t>
            </a:r>
            <a:r>
              <a:rPr kumimoji="0" sz="1350" b="1" i="0" u="none" strike="noStrike" kern="0" cap="none" spc="254" normalizeH="0" baseline="-33950" noProof="0" dirty="0">
                <a:ln>
                  <a:noFill/>
                </a:ln>
                <a:solidFill>
                  <a:srgbClr val="FFFFFF"/>
                </a:solidFill>
                <a:effectLst/>
                <a:uLnTx/>
                <a:uFillTx/>
                <a:latin typeface="Century Gothic"/>
                <a:cs typeface="Century Gothic"/>
              </a:rPr>
              <a:t> </a:t>
            </a:r>
            <a:r>
              <a:rPr kumimoji="0" sz="1350" b="1" i="0" u="none" strike="noStrike" kern="0" cap="none" spc="-37" normalizeH="0" baseline="33950" noProof="0" dirty="0">
                <a:ln>
                  <a:noFill/>
                </a:ln>
                <a:solidFill>
                  <a:srgbClr val="FFFFFF"/>
                </a:solidFill>
                <a:effectLst/>
                <a:uLnTx/>
                <a:uFillTx/>
                <a:latin typeface="Century Gothic"/>
                <a:cs typeface="Century Gothic"/>
              </a:rPr>
              <a:t>GSA</a:t>
            </a:r>
            <a:endParaRPr kumimoji="0" sz="1350" b="0" i="0" u="none" strike="noStrike" kern="0" cap="none" spc="0" normalizeH="0" baseline="33950" noProof="0">
              <a:ln>
                <a:noFill/>
              </a:ln>
              <a:solidFill>
                <a:sysClr val="windowText" lastClr="000000"/>
              </a:solidFill>
              <a:effectLst/>
              <a:uLnTx/>
              <a:uFillTx/>
              <a:latin typeface="Century Gothic"/>
              <a:cs typeface="Century Gothic"/>
            </a:endParaRPr>
          </a:p>
        </p:txBody>
      </p:sp>
      <p:sp>
        <p:nvSpPr>
          <p:cNvPr id="18" name="object 18"/>
          <p:cNvSpPr txBox="1"/>
          <p:nvPr/>
        </p:nvSpPr>
        <p:spPr>
          <a:xfrm>
            <a:off x="9214072" y="1111250"/>
            <a:ext cx="612775" cy="16256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Century Gothic"/>
                <a:cs typeface="Century Gothic"/>
              </a:rPr>
              <a:t>lenishment</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9" name="object 19"/>
          <p:cNvSpPr txBox="1"/>
          <p:nvPr/>
        </p:nvSpPr>
        <p:spPr>
          <a:xfrm>
            <a:off x="9286620" y="1247724"/>
            <a:ext cx="213995" cy="16256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25" normalizeH="0" baseline="0" noProof="0" dirty="0">
                <a:ln>
                  <a:noFill/>
                </a:ln>
                <a:solidFill>
                  <a:srgbClr val="FFFFFF"/>
                </a:solidFill>
                <a:effectLst/>
                <a:uLnTx/>
                <a:uFillTx/>
                <a:latin typeface="Century Gothic"/>
                <a:cs typeface="Century Gothic"/>
              </a:rPr>
              <a:t>Fee</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0" name="object 20"/>
          <p:cNvSpPr txBox="1"/>
          <p:nvPr/>
        </p:nvSpPr>
        <p:spPr>
          <a:xfrm>
            <a:off x="10142270" y="1111250"/>
            <a:ext cx="273050" cy="16256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Century Gothic"/>
                <a:cs typeface="Century Gothic"/>
              </a:rPr>
              <a:t>Total</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1" name="object 21"/>
          <p:cNvSpPr txBox="1"/>
          <p:nvPr/>
        </p:nvSpPr>
        <p:spPr>
          <a:xfrm>
            <a:off x="600075" y="1409687"/>
            <a:ext cx="4851400" cy="304165"/>
          </a:xfrm>
          <a:prstGeom prst="rect">
            <a:avLst/>
          </a:prstGeom>
        </p:spPr>
        <p:txBody>
          <a:bodyPr vert="horz" wrap="square" lIns="0" tIns="12700" rIns="0" bIns="0" rtlCol="0">
            <a:spAutoFit/>
          </a:bodyPr>
          <a:lstStyle/>
          <a:p>
            <a:pPr marL="105410" marR="0" lvl="0" indent="0" defTabSz="914400" eaLnBrk="1" fontAlgn="auto" latinLnBrk="0" hangingPunct="1">
              <a:lnSpc>
                <a:spcPct val="100000"/>
              </a:lnSpc>
              <a:spcBef>
                <a:spcPts val="100"/>
              </a:spcBef>
              <a:spcAft>
                <a:spcPts val="0"/>
              </a:spcAft>
              <a:buClrTx/>
              <a:buSzTx/>
              <a:buFontTx/>
              <a:buNone/>
              <a:tabLst>
                <a:tab pos="1323340" algn="l"/>
                <a:tab pos="2412365" algn="l"/>
                <a:tab pos="3498215" algn="l"/>
                <a:tab pos="4384040"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Tier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1</a:t>
            </a:r>
            <a:r>
              <a:rPr kumimoji="0"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$1.97</a:t>
            </a:r>
            <a:r>
              <a:rPr kumimoji="0"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$0.24</a:t>
            </a:r>
            <a:r>
              <a:rPr kumimoji="0"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$0.00</a:t>
            </a:r>
            <a:r>
              <a:rPr kumimoji="0"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$2.21</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0"/>
              </a:spcBef>
              <a:spcAft>
                <a:spcPts val="0"/>
              </a:spcAft>
              <a:buClrTx/>
              <a:buSzTx/>
              <a:buFontTx/>
              <a:buNone/>
              <a:tabLst>
                <a:tab pos="1323340" algn="l"/>
                <a:tab pos="2412365" algn="l"/>
                <a:tab pos="3498215" algn="l"/>
                <a:tab pos="4384040" algn="l"/>
                <a:tab pos="4838065" algn="l"/>
              </a:tabLst>
              <a:defRPr/>
            </a:pPr>
            <a:r>
              <a:rPr kumimoji="0" sz="900" b="0" i="0" u="sng" strike="noStrike" kern="0" cap="none" spc="459"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Tier</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60" normalizeH="0" baseline="0" noProof="0" dirty="0">
                <a:ln>
                  <a:noFill/>
                </a:ln>
                <a:solidFill>
                  <a:sysClr val="windowText" lastClr="000000"/>
                </a:solidFill>
                <a:effectLst/>
                <a:uLnTx/>
                <a:uFill>
                  <a:solidFill>
                    <a:srgbClr val="000000"/>
                  </a:solidFill>
                </a:uFill>
                <a:latin typeface="Arial"/>
                <a:cs typeface="Arial"/>
              </a:rPr>
              <a:t>2</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20" normalizeH="0" baseline="0" noProof="0" dirty="0">
                <a:ln>
                  <a:noFill/>
                </a:ln>
                <a:solidFill>
                  <a:sysClr val="windowText" lastClr="000000"/>
                </a:solidFill>
                <a:effectLst/>
                <a:uLnTx/>
                <a:uFill>
                  <a:solidFill>
                    <a:srgbClr val="000000"/>
                  </a:solidFill>
                </a:uFill>
                <a:latin typeface="Arial"/>
                <a:cs typeface="Arial"/>
              </a:rPr>
              <a:t>$1.97</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$0.24</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$5.25</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$7.46</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p:nvPr/>
        </p:nvSpPr>
        <p:spPr>
          <a:xfrm>
            <a:off x="6194425" y="1409687"/>
            <a:ext cx="4489450" cy="304165"/>
          </a:xfrm>
          <a:prstGeom prst="rect">
            <a:avLst/>
          </a:prstGeom>
        </p:spPr>
        <p:txBody>
          <a:bodyPr vert="horz" wrap="square" lIns="0" tIns="12700" rIns="0" bIns="0" rtlCol="0">
            <a:spAutoFit/>
          </a:bodyPr>
          <a:lstStyle/>
          <a:p>
            <a:pPr marL="31115" marR="0" lvl="0" indent="0" defTabSz="914400" eaLnBrk="1" fontAlgn="auto" latinLnBrk="0" hangingPunct="1">
              <a:lnSpc>
                <a:spcPct val="100000"/>
              </a:lnSpc>
              <a:spcBef>
                <a:spcPts val="100"/>
              </a:spcBef>
              <a:spcAft>
                <a:spcPts val="0"/>
              </a:spcAft>
              <a:buClrTx/>
              <a:buSzTx/>
              <a:buFontTx/>
              <a:buNone/>
              <a:tabLst>
                <a:tab pos="1175385" algn="l"/>
                <a:tab pos="2158365" algn="l"/>
                <a:tab pos="3042285" algn="l"/>
                <a:tab pos="3923665" algn="l"/>
              </a:tabLst>
              <a:defRPr/>
            </a:pPr>
            <a:r>
              <a:rPr kumimoji="0" sz="900" b="0" i="0" u="none" strike="noStrike" kern="0" cap="none" spc="0" normalizeH="0" baseline="0" noProof="0" dirty="0">
                <a:ln>
                  <a:noFill/>
                </a:ln>
                <a:solidFill>
                  <a:sysClr val="windowText" lastClr="000000"/>
                </a:solidFill>
                <a:effectLst/>
                <a:uLnTx/>
                <a:uFillTx/>
                <a:latin typeface="Arial"/>
                <a:cs typeface="Arial"/>
              </a:rPr>
              <a:t>Tier</a:t>
            </a:r>
            <a:r>
              <a:rPr kumimoji="0" sz="900" b="0" i="0" u="none" strike="noStrike" kern="0" cap="none" spc="-3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1</a:t>
            </a:r>
            <a:r>
              <a:rPr kumimoji="0"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$2.21</a:t>
            </a:r>
            <a:r>
              <a:rPr kumimoji="0"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$0.24</a:t>
            </a:r>
            <a:r>
              <a:rPr kumimoji="0"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$0.00</a:t>
            </a:r>
            <a:r>
              <a:rPr kumimoji="0" sz="900" b="0" i="0" u="none" strike="noStrike" kern="0" cap="none" spc="0" normalizeH="0" baseline="0" noProof="0" dirty="0">
                <a:ln>
                  <a:noFill/>
                </a:ln>
                <a:solidFill>
                  <a:sysClr val="windowText" lastClr="000000"/>
                </a:solidFill>
                <a:effectLst/>
                <a:uLnTx/>
                <a:uFillTx/>
                <a:latin typeface="Arial"/>
                <a:cs typeface="Arial"/>
              </a:rPr>
              <a:t>	</a:t>
            </a:r>
            <a:r>
              <a:rPr kumimoji="0" sz="900" b="0" i="0" u="none" strike="noStrike" kern="0" cap="none" spc="-10" normalizeH="0" baseline="0" noProof="0" dirty="0">
                <a:ln>
                  <a:noFill/>
                </a:ln>
                <a:solidFill>
                  <a:sysClr val="windowText" lastClr="000000"/>
                </a:solidFill>
                <a:effectLst/>
                <a:uLnTx/>
                <a:uFillTx/>
                <a:latin typeface="Arial"/>
                <a:cs typeface="Arial"/>
              </a:rPr>
              <a:t>$2.45</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0"/>
              </a:spcBef>
              <a:spcAft>
                <a:spcPts val="0"/>
              </a:spcAft>
              <a:buClrTx/>
              <a:buSzTx/>
              <a:buFontTx/>
              <a:buNone/>
              <a:tabLst>
                <a:tab pos="1175385" algn="l"/>
                <a:tab pos="2158365" algn="l"/>
                <a:tab pos="3042285" algn="l"/>
                <a:tab pos="3923665" algn="l"/>
                <a:tab pos="4476115" algn="l"/>
              </a:tabLst>
              <a:defRPr/>
            </a:pPr>
            <a:r>
              <a:rPr kumimoji="0" sz="900" b="0" i="0" u="sng" strike="noStrike" kern="0" cap="none" spc="-105"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Tier</a:t>
            </a:r>
            <a:r>
              <a:rPr kumimoji="0" sz="900" b="0" i="0" u="sng" strike="noStrike" kern="0" cap="none" spc="-3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50" normalizeH="0" baseline="0" noProof="0" dirty="0">
                <a:ln>
                  <a:noFill/>
                </a:ln>
                <a:solidFill>
                  <a:sysClr val="windowText" lastClr="000000"/>
                </a:solidFill>
                <a:effectLst/>
                <a:uLnTx/>
                <a:uFill>
                  <a:solidFill>
                    <a:srgbClr val="000000"/>
                  </a:solidFill>
                </a:uFill>
                <a:latin typeface="Arial"/>
                <a:cs typeface="Arial"/>
              </a:rPr>
              <a:t>2</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20" normalizeH="0" baseline="0" noProof="0" dirty="0">
                <a:ln>
                  <a:noFill/>
                </a:ln>
                <a:solidFill>
                  <a:sysClr val="windowText" lastClr="000000"/>
                </a:solidFill>
                <a:effectLst/>
                <a:uLnTx/>
                <a:uFill>
                  <a:solidFill>
                    <a:srgbClr val="000000"/>
                  </a:solidFill>
                </a:uFill>
                <a:latin typeface="Arial"/>
                <a:cs typeface="Arial"/>
              </a:rPr>
              <a:t>$2.21</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$0.24</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$5.25</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$7.70</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3" name="object 23"/>
          <p:cNvSpPr txBox="1"/>
          <p:nvPr/>
        </p:nvSpPr>
        <p:spPr>
          <a:xfrm>
            <a:off x="618782" y="1968614"/>
            <a:ext cx="111506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Calibri"/>
                <a:cs typeface="Calibri"/>
              </a:rPr>
              <a:t>Fixed</a:t>
            </a:r>
            <a:r>
              <a:rPr kumimoji="0" sz="900" b="1" i="0" u="none" strike="noStrike" kern="0" cap="none" spc="-40" normalizeH="0" baseline="0" noProof="0" dirty="0">
                <a:ln>
                  <a:noFill/>
                </a:ln>
                <a:solidFill>
                  <a:sysClr val="windowText" lastClr="000000"/>
                </a:solidFill>
                <a:effectLst/>
                <a:uLnTx/>
                <a:uFillTx/>
                <a:latin typeface="Calibri"/>
                <a:cs typeface="Calibri"/>
              </a:rPr>
              <a:t> </a:t>
            </a:r>
            <a:r>
              <a:rPr kumimoji="0" sz="900" b="1" i="0" u="none" strike="noStrike" kern="0" cap="none" spc="0" normalizeH="0" baseline="0" noProof="0" dirty="0">
                <a:ln>
                  <a:noFill/>
                </a:ln>
                <a:solidFill>
                  <a:sysClr val="windowText" lastClr="000000"/>
                </a:solidFill>
                <a:effectLst/>
                <a:uLnTx/>
                <a:uFillTx/>
                <a:latin typeface="Calibri"/>
                <a:cs typeface="Calibri"/>
              </a:rPr>
              <a:t>Monthly</a:t>
            </a:r>
            <a:r>
              <a:rPr kumimoji="0" sz="900" b="1" i="0" u="none" strike="noStrike" kern="0" cap="none" spc="-15" normalizeH="0" baseline="0" noProof="0" dirty="0">
                <a:ln>
                  <a:noFill/>
                </a:ln>
                <a:solidFill>
                  <a:sysClr val="windowText" lastClr="000000"/>
                </a:solidFill>
                <a:effectLst/>
                <a:uLnTx/>
                <a:uFillTx/>
                <a:latin typeface="Calibri"/>
                <a:cs typeface="Calibri"/>
              </a:rPr>
              <a:t> </a:t>
            </a:r>
            <a:r>
              <a:rPr kumimoji="0" sz="900" b="1" i="0" u="none" strike="noStrike" kern="0" cap="none" spc="-10" normalizeH="0" baseline="0" noProof="0" dirty="0">
                <a:ln>
                  <a:noFill/>
                </a:ln>
                <a:solidFill>
                  <a:sysClr val="windowText" lastClr="000000"/>
                </a:solidFill>
                <a:effectLst/>
                <a:uLnTx/>
                <a:uFillTx/>
                <a:latin typeface="Calibri"/>
                <a:cs typeface="Calibri"/>
              </a:rPr>
              <a:t>Charges</a:t>
            </a:r>
            <a:endParaRPr kumimoji="0" sz="900" b="0" i="0" u="none" strike="noStrike" kern="0" cap="none" spc="0" normalizeH="0" baseline="0" noProof="0">
              <a:ln>
                <a:noFill/>
              </a:ln>
              <a:solidFill>
                <a:sysClr val="windowText" lastClr="000000"/>
              </a:solidFill>
              <a:effectLst/>
              <a:uLnTx/>
              <a:uFillTx/>
              <a:latin typeface="Calibri"/>
              <a:cs typeface="Calibri"/>
            </a:endParaRPr>
          </a:p>
        </p:txBody>
      </p:sp>
      <p:graphicFrame>
        <p:nvGraphicFramePr>
          <p:cNvPr id="24" name="object 24"/>
          <p:cNvGraphicFramePr>
            <a:graphicFrameLocks noGrp="1"/>
          </p:cNvGraphicFramePr>
          <p:nvPr/>
        </p:nvGraphicFramePr>
        <p:xfrm>
          <a:off x="612775" y="2119312"/>
          <a:ext cx="4215127" cy="1412875"/>
        </p:xfrm>
        <a:graphic>
          <a:graphicData uri="http://schemas.openxmlformats.org/drawingml/2006/table">
            <a:tbl>
              <a:tblPr firstRow="1" bandRow="1">
                <a:tableStyleId>{2D5ABB26-0587-4C30-8999-92F81FD0307C}</a:tableStyleId>
              </a:tblPr>
              <a:tblGrid>
                <a:gridCol w="893444">
                  <a:extLst>
                    <a:ext uri="{9D8B030D-6E8A-4147-A177-3AD203B41FA5}">
                      <a16:colId xmlns:a16="http://schemas.microsoft.com/office/drawing/2014/main" val="20000"/>
                    </a:ext>
                  </a:extLst>
                </a:gridCol>
                <a:gridCol w="1159509">
                  <a:extLst>
                    <a:ext uri="{9D8B030D-6E8A-4147-A177-3AD203B41FA5}">
                      <a16:colId xmlns:a16="http://schemas.microsoft.com/office/drawing/2014/main" val="20001"/>
                    </a:ext>
                  </a:extLst>
                </a:gridCol>
                <a:gridCol w="1205229">
                  <a:extLst>
                    <a:ext uri="{9D8B030D-6E8A-4147-A177-3AD203B41FA5}">
                      <a16:colId xmlns:a16="http://schemas.microsoft.com/office/drawing/2014/main" val="20002"/>
                    </a:ext>
                  </a:extLst>
                </a:gridCol>
                <a:gridCol w="956945">
                  <a:extLst>
                    <a:ext uri="{9D8B030D-6E8A-4147-A177-3AD203B41FA5}">
                      <a16:colId xmlns:a16="http://schemas.microsoft.com/office/drawing/2014/main" val="20003"/>
                    </a:ext>
                  </a:extLst>
                </a:gridCol>
              </a:tblGrid>
              <a:tr h="279400">
                <a:tc>
                  <a:txBody>
                    <a:bodyPr/>
                    <a:lstStyle/>
                    <a:p>
                      <a:pPr>
                        <a:lnSpc>
                          <a:spcPct val="100000"/>
                        </a:lnSpc>
                        <a:spcBef>
                          <a:spcPts val="15"/>
                        </a:spcBef>
                      </a:pPr>
                      <a:endParaRPr sz="900">
                        <a:latin typeface="Times New Roman"/>
                        <a:cs typeface="Times New Roman"/>
                      </a:endParaRPr>
                    </a:p>
                    <a:p>
                      <a:pPr marL="13970" algn="ctr">
                        <a:lnSpc>
                          <a:spcPts val="1050"/>
                        </a:lnSpc>
                      </a:pPr>
                      <a:r>
                        <a:rPr sz="900" b="1" dirty="0">
                          <a:solidFill>
                            <a:srgbClr val="FFFFFF"/>
                          </a:solidFill>
                          <a:latin typeface="Century Gothic"/>
                          <a:cs typeface="Century Gothic"/>
                        </a:rPr>
                        <a:t>Meter</a:t>
                      </a:r>
                      <a:r>
                        <a:rPr sz="900" b="1" spc="-25" dirty="0">
                          <a:solidFill>
                            <a:srgbClr val="FFFFFF"/>
                          </a:solidFill>
                          <a:latin typeface="Century Gothic"/>
                          <a:cs typeface="Century Gothic"/>
                        </a:rPr>
                        <a:t> </a:t>
                      </a:r>
                      <a:r>
                        <a:rPr sz="900" b="1" spc="-20" dirty="0">
                          <a:solidFill>
                            <a:srgbClr val="FFFFFF"/>
                          </a:solidFill>
                          <a:latin typeface="Century Gothic"/>
                          <a:cs typeface="Century Gothic"/>
                        </a:rPr>
                        <a:t>Size</a:t>
                      </a:r>
                      <a:endParaRPr sz="900">
                        <a:latin typeface="Century Gothic"/>
                        <a:cs typeface="Century Gothic"/>
                      </a:endParaRPr>
                    </a:p>
                  </a:txBody>
                  <a:tcPr marL="0" marR="0" marT="1905" marB="0">
                    <a:solidFill>
                      <a:srgbClr val="000000"/>
                    </a:solidFill>
                  </a:tcPr>
                </a:tc>
                <a:tc>
                  <a:txBody>
                    <a:bodyPr/>
                    <a:lstStyle/>
                    <a:p>
                      <a:pPr>
                        <a:lnSpc>
                          <a:spcPct val="100000"/>
                        </a:lnSpc>
                        <a:spcBef>
                          <a:spcPts val="15"/>
                        </a:spcBef>
                      </a:pPr>
                      <a:endParaRPr sz="900">
                        <a:latin typeface="Times New Roman"/>
                        <a:cs typeface="Times New Roman"/>
                      </a:endParaRPr>
                    </a:p>
                    <a:p>
                      <a:pPr marR="124460" algn="r">
                        <a:lnSpc>
                          <a:spcPts val="1050"/>
                        </a:lnSpc>
                      </a:pPr>
                      <a:r>
                        <a:rPr sz="900" b="1" spc="-10" dirty="0">
                          <a:solidFill>
                            <a:srgbClr val="FFFFFF"/>
                          </a:solidFill>
                          <a:latin typeface="Century Gothic"/>
                          <a:cs typeface="Century Gothic"/>
                        </a:rPr>
                        <a:t>Ready-to-Serve</a:t>
                      </a:r>
                      <a:endParaRPr sz="900">
                        <a:latin typeface="Century Gothic"/>
                        <a:cs typeface="Century Gothic"/>
                      </a:endParaRPr>
                    </a:p>
                  </a:txBody>
                  <a:tcPr marL="0" marR="0" marT="1905" marB="0">
                    <a:solidFill>
                      <a:srgbClr val="000000"/>
                    </a:solidFill>
                  </a:tcPr>
                </a:tc>
                <a:tc>
                  <a:txBody>
                    <a:bodyPr/>
                    <a:lstStyle/>
                    <a:p>
                      <a:pPr>
                        <a:lnSpc>
                          <a:spcPct val="100000"/>
                        </a:lnSpc>
                        <a:spcBef>
                          <a:spcPts val="15"/>
                        </a:spcBef>
                      </a:pPr>
                      <a:endParaRPr sz="900">
                        <a:latin typeface="Times New Roman"/>
                        <a:cs typeface="Times New Roman"/>
                      </a:endParaRPr>
                    </a:p>
                    <a:p>
                      <a:pPr marR="245110" algn="r">
                        <a:lnSpc>
                          <a:spcPts val="1050"/>
                        </a:lnSpc>
                      </a:pPr>
                      <a:r>
                        <a:rPr sz="900" b="1" dirty="0">
                          <a:solidFill>
                            <a:srgbClr val="FFFFFF"/>
                          </a:solidFill>
                          <a:latin typeface="Century Gothic"/>
                          <a:cs typeface="Century Gothic"/>
                        </a:rPr>
                        <a:t>Arsenic</a:t>
                      </a:r>
                      <a:r>
                        <a:rPr sz="900" b="1" spc="-45" dirty="0">
                          <a:solidFill>
                            <a:srgbClr val="FFFFFF"/>
                          </a:solidFill>
                          <a:latin typeface="Century Gothic"/>
                          <a:cs typeface="Century Gothic"/>
                        </a:rPr>
                        <a:t> </a:t>
                      </a:r>
                      <a:r>
                        <a:rPr sz="900" b="1" spc="-10" dirty="0">
                          <a:solidFill>
                            <a:srgbClr val="FFFFFF"/>
                          </a:solidFill>
                          <a:latin typeface="Century Gothic"/>
                          <a:cs typeface="Century Gothic"/>
                        </a:rPr>
                        <a:t>Charge</a:t>
                      </a:r>
                      <a:endParaRPr sz="900">
                        <a:latin typeface="Century Gothic"/>
                        <a:cs typeface="Century Gothic"/>
                      </a:endParaRPr>
                    </a:p>
                  </a:txBody>
                  <a:tcPr marL="0" marR="0" marT="1905" marB="0">
                    <a:solidFill>
                      <a:srgbClr val="000000"/>
                    </a:solidFill>
                  </a:tcPr>
                </a:tc>
                <a:tc>
                  <a:txBody>
                    <a:bodyPr/>
                    <a:lstStyle/>
                    <a:p>
                      <a:pPr>
                        <a:lnSpc>
                          <a:spcPct val="100000"/>
                        </a:lnSpc>
                        <a:spcBef>
                          <a:spcPts val="15"/>
                        </a:spcBef>
                      </a:pPr>
                      <a:endParaRPr sz="900">
                        <a:latin typeface="Times New Roman"/>
                        <a:cs typeface="Times New Roman"/>
                      </a:endParaRPr>
                    </a:p>
                    <a:p>
                      <a:pPr marL="252729">
                        <a:lnSpc>
                          <a:spcPts val="1050"/>
                        </a:lnSpc>
                      </a:pPr>
                      <a:r>
                        <a:rPr sz="900" b="1" spc="-10" dirty="0">
                          <a:solidFill>
                            <a:srgbClr val="FFFFFF"/>
                          </a:solidFill>
                          <a:latin typeface="Century Gothic"/>
                          <a:cs typeface="Century Gothic"/>
                        </a:rPr>
                        <a:t>Total</a:t>
                      </a:r>
                      <a:endParaRPr sz="900">
                        <a:latin typeface="Century Gothic"/>
                        <a:cs typeface="Century Gothic"/>
                      </a:endParaRPr>
                    </a:p>
                  </a:txBody>
                  <a:tcPr marL="0" marR="0" marT="1905" marB="0">
                    <a:solidFill>
                      <a:srgbClr val="000000"/>
                    </a:solidFill>
                  </a:tcPr>
                </a:tc>
                <a:extLst>
                  <a:ext uri="{0D108BD9-81ED-4DB2-BD59-A6C34878D82A}">
                    <a16:rowId xmlns:a16="http://schemas.microsoft.com/office/drawing/2014/main" val="10000"/>
                  </a:ext>
                </a:extLst>
              </a:tr>
              <a:tr h="151130">
                <a:tc>
                  <a:txBody>
                    <a:bodyPr/>
                    <a:lstStyle/>
                    <a:p>
                      <a:pPr marL="1270" algn="ctr">
                        <a:lnSpc>
                          <a:spcPts val="1045"/>
                        </a:lnSpc>
                        <a:spcBef>
                          <a:spcPts val="50"/>
                        </a:spcBef>
                      </a:pPr>
                      <a:r>
                        <a:rPr sz="900" spc="-20" dirty="0">
                          <a:latin typeface="Arial"/>
                          <a:cs typeface="Arial"/>
                        </a:rPr>
                        <a:t>3/4"</a:t>
                      </a:r>
                      <a:endParaRPr sz="900">
                        <a:latin typeface="Arial"/>
                        <a:cs typeface="Arial"/>
                      </a:endParaRPr>
                    </a:p>
                  </a:txBody>
                  <a:tcPr marL="0" marR="0" marT="6350" marB="0"/>
                </a:tc>
                <a:tc>
                  <a:txBody>
                    <a:bodyPr/>
                    <a:lstStyle/>
                    <a:p>
                      <a:pPr marR="94615" algn="r">
                        <a:lnSpc>
                          <a:spcPts val="1045"/>
                        </a:lnSpc>
                        <a:spcBef>
                          <a:spcPts val="50"/>
                        </a:spcBef>
                      </a:pPr>
                      <a:r>
                        <a:rPr sz="900" spc="-10" dirty="0">
                          <a:latin typeface="Arial"/>
                          <a:cs typeface="Arial"/>
                        </a:rPr>
                        <a:t>$38.56</a:t>
                      </a:r>
                      <a:endParaRPr sz="900">
                        <a:latin typeface="Arial"/>
                        <a:cs typeface="Arial"/>
                      </a:endParaRPr>
                    </a:p>
                  </a:txBody>
                  <a:tcPr marL="0" marR="0" marT="6350" marB="0"/>
                </a:tc>
                <a:tc>
                  <a:txBody>
                    <a:bodyPr/>
                    <a:lstStyle/>
                    <a:p>
                      <a:pPr marR="292100" algn="r">
                        <a:lnSpc>
                          <a:spcPts val="1045"/>
                        </a:lnSpc>
                        <a:spcBef>
                          <a:spcPts val="50"/>
                        </a:spcBef>
                      </a:pPr>
                      <a:r>
                        <a:rPr sz="900" spc="-10" dirty="0">
                          <a:latin typeface="Arial"/>
                          <a:cs typeface="Arial"/>
                        </a:rPr>
                        <a:t>$11.10</a:t>
                      </a:r>
                      <a:endParaRPr sz="900">
                        <a:latin typeface="Arial"/>
                        <a:cs typeface="Arial"/>
                      </a:endParaRPr>
                    </a:p>
                  </a:txBody>
                  <a:tcPr marL="0" marR="0" marT="6350" marB="0"/>
                </a:tc>
                <a:tc>
                  <a:txBody>
                    <a:bodyPr/>
                    <a:lstStyle/>
                    <a:p>
                      <a:pPr marR="89535" algn="r">
                        <a:lnSpc>
                          <a:spcPts val="1045"/>
                        </a:lnSpc>
                        <a:spcBef>
                          <a:spcPts val="50"/>
                        </a:spcBef>
                      </a:pPr>
                      <a:r>
                        <a:rPr sz="900" spc="-10" dirty="0">
                          <a:latin typeface="Arial"/>
                          <a:cs typeface="Arial"/>
                        </a:rPr>
                        <a:t>$49.66</a:t>
                      </a:r>
                      <a:endParaRPr sz="900">
                        <a:latin typeface="Arial"/>
                        <a:cs typeface="Arial"/>
                      </a:endParaRPr>
                    </a:p>
                  </a:txBody>
                  <a:tcPr marL="0" marR="0" marT="6350" marB="0"/>
                </a:tc>
                <a:extLst>
                  <a:ext uri="{0D108BD9-81ED-4DB2-BD59-A6C34878D82A}">
                    <a16:rowId xmlns:a16="http://schemas.microsoft.com/office/drawing/2014/main" val="10001"/>
                  </a:ext>
                </a:extLst>
              </a:tr>
              <a:tr h="141605">
                <a:tc>
                  <a:txBody>
                    <a:bodyPr/>
                    <a:lstStyle/>
                    <a:p>
                      <a:pPr marR="635" algn="ctr">
                        <a:lnSpc>
                          <a:spcPts val="1019"/>
                        </a:lnSpc>
                      </a:pPr>
                      <a:r>
                        <a:rPr sz="900" spc="-25" dirty="0">
                          <a:latin typeface="Arial"/>
                          <a:cs typeface="Arial"/>
                        </a:rPr>
                        <a:t>1"</a:t>
                      </a:r>
                      <a:endParaRPr sz="900">
                        <a:latin typeface="Arial"/>
                        <a:cs typeface="Arial"/>
                      </a:endParaRPr>
                    </a:p>
                  </a:txBody>
                  <a:tcPr marL="0" marR="0" marT="0" marB="0"/>
                </a:tc>
                <a:tc>
                  <a:txBody>
                    <a:bodyPr/>
                    <a:lstStyle/>
                    <a:p>
                      <a:pPr marR="94615" algn="r">
                        <a:lnSpc>
                          <a:spcPts val="1019"/>
                        </a:lnSpc>
                      </a:pPr>
                      <a:r>
                        <a:rPr sz="900" spc="-10" dirty="0">
                          <a:latin typeface="Arial"/>
                          <a:cs typeface="Arial"/>
                        </a:rPr>
                        <a:t>$59.27</a:t>
                      </a:r>
                      <a:endParaRPr sz="900">
                        <a:latin typeface="Arial"/>
                        <a:cs typeface="Arial"/>
                      </a:endParaRPr>
                    </a:p>
                  </a:txBody>
                  <a:tcPr marL="0" marR="0" marT="0" marB="0"/>
                </a:tc>
                <a:tc>
                  <a:txBody>
                    <a:bodyPr/>
                    <a:lstStyle/>
                    <a:p>
                      <a:pPr marR="292100" algn="r">
                        <a:lnSpc>
                          <a:spcPts val="1019"/>
                        </a:lnSpc>
                      </a:pPr>
                      <a:r>
                        <a:rPr sz="900" spc="-10" dirty="0">
                          <a:latin typeface="Arial"/>
                          <a:cs typeface="Arial"/>
                        </a:rPr>
                        <a:t>$18.50</a:t>
                      </a:r>
                      <a:endParaRPr sz="900">
                        <a:latin typeface="Arial"/>
                        <a:cs typeface="Arial"/>
                      </a:endParaRPr>
                    </a:p>
                  </a:txBody>
                  <a:tcPr marL="0" marR="0" marT="0" marB="0"/>
                </a:tc>
                <a:tc>
                  <a:txBody>
                    <a:bodyPr/>
                    <a:lstStyle/>
                    <a:p>
                      <a:pPr marR="89535" algn="r">
                        <a:lnSpc>
                          <a:spcPts val="1019"/>
                        </a:lnSpc>
                      </a:pPr>
                      <a:r>
                        <a:rPr sz="900" spc="-10" dirty="0">
                          <a:latin typeface="Arial"/>
                          <a:cs typeface="Arial"/>
                        </a:rPr>
                        <a:t>$77.77</a:t>
                      </a:r>
                      <a:endParaRPr sz="900">
                        <a:latin typeface="Arial"/>
                        <a:cs typeface="Arial"/>
                      </a:endParaRPr>
                    </a:p>
                  </a:txBody>
                  <a:tcPr marL="0" marR="0" marT="0" marB="0"/>
                </a:tc>
                <a:extLst>
                  <a:ext uri="{0D108BD9-81ED-4DB2-BD59-A6C34878D82A}">
                    <a16:rowId xmlns:a16="http://schemas.microsoft.com/office/drawing/2014/main" val="10002"/>
                  </a:ext>
                </a:extLst>
              </a:tr>
              <a:tr h="141605">
                <a:tc>
                  <a:txBody>
                    <a:bodyPr/>
                    <a:lstStyle/>
                    <a:p>
                      <a:pPr marL="6985" algn="ctr">
                        <a:lnSpc>
                          <a:spcPts val="1019"/>
                        </a:lnSpc>
                      </a:pPr>
                      <a:r>
                        <a:rPr sz="900" dirty="0">
                          <a:latin typeface="Arial"/>
                          <a:cs typeface="Arial"/>
                        </a:rPr>
                        <a:t>1</a:t>
                      </a:r>
                      <a:r>
                        <a:rPr sz="900" spc="-10" dirty="0">
                          <a:latin typeface="Arial"/>
                          <a:cs typeface="Arial"/>
                        </a:rPr>
                        <a:t> </a:t>
                      </a:r>
                      <a:r>
                        <a:rPr sz="900" spc="-20" dirty="0">
                          <a:latin typeface="Arial"/>
                          <a:cs typeface="Arial"/>
                        </a:rPr>
                        <a:t>1/2"</a:t>
                      </a:r>
                      <a:endParaRPr sz="900">
                        <a:latin typeface="Arial"/>
                        <a:cs typeface="Arial"/>
                      </a:endParaRPr>
                    </a:p>
                  </a:txBody>
                  <a:tcPr marL="0" marR="0" marT="0" marB="0"/>
                </a:tc>
                <a:tc>
                  <a:txBody>
                    <a:bodyPr/>
                    <a:lstStyle/>
                    <a:p>
                      <a:pPr marR="89535" algn="r">
                        <a:lnSpc>
                          <a:spcPts val="1019"/>
                        </a:lnSpc>
                      </a:pPr>
                      <a:r>
                        <a:rPr sz="900" spc="-10" dirty="0">
                          <a:latin typeface="Arial"/>
                          <a:cs typeface="Arial"/>
                        </a:rPr>
                        <a:t>$111.03</a:t>
                      </a:r>
                      <a:endParaRPr sz="900">
                        <a:latin typeface="Arial"/>
                        <a:cs typeface="Arial"/>
                      </a:endParaRPr>
                    </a:p>
                  </a:txBody>
                  <a:tcPr marL="0" marR="0" marT="0" marB="0"/>
                </a:tc>
                <a:tc>
                  <a:txBody>
                    <a:bodyPr/>
                    <a:lstStyle/>
                    <a:p>
                      <a:pPr marR="292100" algn="r">
                        <a:lnSpc>
                          <a:spcPts val="1019"/>
                        </a:lnSpc>
                      </a:pPr>
                      <a:r>
                        <a:rPr sz="900" spc="-10" dirty="0">
                          <a:latin typeface="Arial"/>
                          <a:cs typeface="Arial"/>
                        </a:rPr>
                        <a:t>$37.01</a:t>
                      </a:r>
                      <a:endParaRPr sz="900">
                        <a:latin typeface="Arial"/>
                        <a:cs typeface="Arial"/>
                      </a:endParaRPr>
                    </a:p>
                  </a:txBody>
                  <a:tcPr marL="0" marR="0" marT="0" marB="0"/>
                </a:tc>
                <a:tc>
                  <a:txBody>
                    <a:bodyPr/>
                    <a:lstStyle/>
                    <a:p>
                      <a:pPr marR="84455" algn="r">
                        <a:lnSpc>
                          <a:spcPts val="1019"/>
                        </a:lnSpc>
                      </a:pPr>
                      <a:r>
                        <a:rPr sz="900" spc="-10" dirty="0">
                          <a:latin typeface="Arial"/>
                          <a:cs typeface="Arial"/>
                        </a:rPr>
                        <a:t>$148.04</a:t>
                      </a:r>
                      <a:endParaRPr sz="900">
                        <a:latin typeface="Arial"/>
                        <a:cs typeface="Arial"/>
                      </a:endParaRPr>
                    </a:p>
                  </a:txBody>
                  <a:tcPr marL="0" marR="0" marT="0" marB="0"/>
                </a:tc>
                <a:extLst>
                  <a:ext uri="{0D108BD9-81ED-4DB2-BD59-A6C34878D82A}">
                    <a16:rowId xmlns:a16="http://schemas.microsoft.com/office/drawing/2014/main" val="10003"/>
                  </a:ext>
                </a:extLst>
              </a:tr>
              <a:tr h="140970">
                <a:tc>
                  <a:txBody>
                    <a:bodyPr/>
                    <a:lstStyle/>
                    <a:p>
                      <a:pPr marR="635" algn="ctr">
                        <a:lnSpc>
                          <a:spcPts val="1010"/>
                        </a:lnSpc>
                      </a:pPr>
                      <a:r>
                        <a:rPr sz="900" spc="-25" dirty="0">
                          <a:latin typeface="Arial"/>
                          <a:cs typeface="Arial"/>
                        </a:rPr>
                        <a:t>2"</a:t>
                      </a:r>
                      <a:endParaRPr sz="900">
                        <a:latin typeface="Arial"/>
                        <a:cs typeface="Arial"/>
                      </a:endParaRPr>
                    </a:p>
                  </a:txBody>
                  <a:tcPr marL="0" marR="0" marT="0" marB="0"/>
                </a:tc>
                <a:tc>
                  <a:txBody>
                    <a:bodyPr/>
                    <a:lstStyle/>
                    <a:p>
                      <a:pPr marR="89535" algn="r">
                        <a:lnSpc>
                          <a:spcPts val="1010"/>
                        </a:lnSpc>
                      </a:pPr>
                      <a:r>
                        <a:rPr sz="900" spc="-10" dirty="0">
                          <a:latin typeface="Arial"/>
                          <a:cs typeface="Arial"/>
                        </a:rPr>
                        <a:t>$173.14</a:t>
                      </a:r>
                      <a:endParaRPr sz="900">
                        <a:latin typeface="Arial"/>
                        <a:cs typeface="Arial"/>
                      </a:endParaRPr>
                    </a:p>
                  </a:txBody>
                  <a:tcPr marL="0" marR="0" marT="0" marB="0"/>
                </a:tc>
                <a:tc>
                  <a:txBody>
                    <a:bodyPr/>
                    <a:lstStyle/>
                    <a:p>
                      <a:pPr marR="292100" algn="r">
                        <a:lnSpc>
                          <a:spcPts val="1010"/>
                        </a:lnSpc>
                      </a:pPr>
                      <a:r>
                        <a:rPr sz="900" spc="-10" dirty="0">
                          <a:latin typeface="Arial"/>
                          <a:cs typeface="Arial"/>
                        </a:rPr>
                        <a:t>$59.22</a:t>
                      </a:r>
                      <a:endParaRPr sz="900">
                        <a:latin typeface="Arial"/>
                        <a:cs typeface="Arial"/>
                      </a:endParaRPr>
                    </a:p>
                  </a:txBody>
                  <a:tcPr marL="0" marR="0" marT="0" marB="0"/>
                </a:tc>
                <a:tc>
                  <a:txBody>
                    <a:bodyPr/>
                    <a:lstStyle/>
                    <a:p>
                      <a:pPr marR="84455" algn="r">
                        <a:lnSpc>
                          <a:spcPts val="1010"/>
                        </a:lnSpc>
                      </a:pPr>
                      <a:r>
                        <a:rPr sz="900" spc="-10" dirty="0">
                          <a:latin typeface="Arial"/>
                          <a:cs typeface="Arial"/>
                        </a:rPr>
                        <a:t>$232.36</a:t>
                      </a:r>
                      <a:endParaRPr sz="900">
                        <a:latin typeface="Arial"/>
                        <a:cs typeface="Arial"/>
                      </a:endParaRPr>
                    </a:p>
                  </a:txBody>
                  <a:tcPr marL="0" marR="0" marT="0" marB="0"/>
                </a:tc>
                <a:extLst>
                  <a:ext uri="{0D108BD9-81ED-4DB2-BD59-A6C34878D82A}">
                    <a16:rowId xmlns:a16="http://schemas.microsoft.com/office/drawing/2014/main" val="10004"/>
                  </a:ext>
                </a:extLst>
              </a:tr>
              <a:tr h="141605">
                <a:tc>
                  <a:txBody>
                    <a:bodyPr/>
                    <a:lstStyle/>
                    <a:p>
                      <a:pPr marR="635" algn="ctr">
                        <a:lnSpc>
                          <a:spcPts val="1019"/>
                        </a:lnSpc>
                      </a:pPr>
                      <a:r>
                        <a:rPr sz="900" spc="-25" dirty="0">
                          <a:latin typeface="Arial"/>
                          <a:cs typeface="Arial"/>
                        </a:rPr>
                        <a:t>3"</a:t>
                      </a:r>
                      <a:endParaRPr sz="900">
                        <a:latin typeface="Arial"/>
                        <a:cs typeface="Arial"/>
                      </a:endParaRPr>
                    </a:p>
                  </a:txBody>
                  <a:tcPr marL="0" marR="0" marT="0" marB="0"/>
                </a:tc>
                <a:tc>
                  <a:txBody>
                    <a:bodyPr/>
                    <a:lstStyle/>
                    <a:p>
                      <a:pPr marR="89535" algn="r">
                        <a:lnSpc>
                          <a:spcPts val="1019"/>
                        </a:lnSpc>
                      </a:pPr>
                      <a:r>
                        <a:rPr sz="900" spc="-10" dirty="0">
                          <a:latin typeface="Arial"/>
                          <a:cs typeface="Arial"/>
                        </a:rPr>
                        <a:t>$338.82</a:t>
                      </a:r>
                      <a:endParaRPr sz="900">
                        <a:latin typeface="Arial"/>
                        <a:cs typeface="Arial"/>
                      </a:endParaRPr>
                    </a:p>
                  </a:txBody>
                  <a:tcPr marL="0" marR="0" marT="0" marB="0"/>
                </a:tc>
                <a:tc>
                  <a:txBody>
                    <a:bodyPr/>
                    <a:lstStyle/>
                    <a:p>
                      <a:pPr marR="286385" algn="r">
                        <a:lnSpc>
                          <a:spcPts val="1019"/>
                        </a:lnSpc>
                      </a:pPr>
                      <a:r>
                        <a:rPr sz="900" spc="-10" dirty="0">
                          <a:latin typeface="Arial"/>
                          <a:cs typeface="Arial"/>
                        </a:rPr>
                        <a:t>$118.42</a:t>
                      </a:r>
                      <a:endParaRPr sz="900">
                        <a:latin typeface="Arial"/>
                        <a:cs typeface="Arial"/>
                      </a:endParaRPr>
                    </a:p>
                  </a:txBody>
                  <a:tcPr marL="0" marR="0" marT="0" marB="0"/>
                </a:tc>
                <a:tc>
                  <a:txBody>
                    <a:bodyPr/>
                    <a:lstStyle/>
                    <a:p>
                      <a:pPr marR="84455" algn="r">
                        <a:lnSpc>
                          <a:spcPts val="1019"/>
                        </a:lnSpc>
                      </a:pPr>
                      <a:r>
                        <a:rPr sz="900" spc="-10" dirty="0">
                          <a:latin typeface="Arial"/>
                          <a:cs typeface="Arial"/>
                        </a:rPr>
                        <a:t>$457.24</a:t>
                      </a:r>
                      <a:endParaRPr sz="900">
                        <a:latin typeface="Arial"/>
                        <a:cs typeface="Arial"/>
                      </a:endParaRPr>
                    </a:p>
                  </a:txBody>
                  <a:tcPr marL="0" marR="0" marT="0" marB="0"/>
                </a:tc>
                <a:extLst>
                  <a:ext uri="{0D108BD9-81ED-4DB2-BD59-A6C34878D82A}">
                    <a16:rowId xmlns:a16="http://schemas.microsoft.com/office/drawing/2014/main" val="10005"/>
                  </a:ext>
                </a:extLst>
              </a:tr>
              <a:tr h="141605">
                <a:tc>
                  <a:txBody>
                    <a:bodyPr/>
                    <a:lstStyle/>
                    <a:p>
                      <a:pPr algn="ctr">
                        <a:lnSpc>
                          <a:spcPts val="1019"/>
                        </a:lnSpc>
                      </a:pPr>
                      <a:r>
                        <a:rPr sz="900" spc="-25" dirty="0">
                          <a:latin typeface="Arial"/>
                          <a:cs typeface="Arial"/>
                        </a:rPr>
                        <a:t>4"</a:t>
                      </a:r>
                      <a:endParaRPr sz="900">
                        <a:latin typeface="Arial"/>
                        <a:cs typeface="Arial"/>
                      </a:endParaRPr>
                    </a:p>
                  </a:txBody>
                  <a:tcPr marL="0" marR="0" marT="0" marB="0"/>
                </a:tc>
                <a:tc>
                  <a:txBody>
                    <a:bodyPr/>
                    <a:lstStyle/>
                    <a:p>
                      <a:pPr marR="88900" algn="r">
                        <a:lnSpc>
                          <a:spcPts val="1019"/>
                        </a:lnSpc>
                      </a:pPr>
                      <a:r>
                        <a:rPr sz="900" spc="-10" dirty="0">
                          <a:latin typeface="Arial"/>
                          <a:cs typeface="Arial"/>
                        </a:rPr>
                        <a:t>$525.18</a:t>
                      </a:r>
                      <a:endParaRPr sz="900">
                        <a:latin typeface="Arial"/>
                        <a:cs typeface="Arial"/>
                      </a:endParaRPr>
                    </a:p>
                  </a:txBody>
                  <a:tcPr marL="0" marR="0" marT="0" marB="0"/>
                </a:tc>
                <a:tc>
                  <a:txBody>
                    <a:bodyPr/>
                    <a:lstStyle/>
                    <a:p>
                      <a:pPr marR="286385" algn="r">
                        <a:lnSpc>
                          <a:spcPts val="1019"/>
                        </a:lnSpc>
                      </a:pPr>
                      <a:r>
                        <a:rPr sz="900" spc="-10" dirty="0">
                          <a:latin typeface="Arial"/>
                          <a:cs typeface="Arial"/>
                        </a:rPr>
                        <a:t>$185.04</a:t>
                      </a:r>
                      <a:endParaRPr sz="900">
                        <a:latin typeface="Arial"/>
                        <a:cs typeface="Arial"/>
                      </a:endParaRPr>
                    </a:p>
                  </a:txBody>
                  <a:tcPr marL="0" marR="0" marT="0" marB="0"/>
                </a:tc>
                <a:tc>
                  <a:txBody>
                    <a:bodyPr/>
                    <a:lstStyle/>
                    <a:p>
                      <a:pPr marR="84455" algn="r">
                        <a:lnSpc>
                          <a:spcPts val="1019"/>
                        </a:lnSpc>
                      </a:pPr>
                      <a:r>
                        <a:rPr sz="900" spc="-10" dirty="0">
                          <a:latin typeface="Arial"/>
                          <a:cs typeface="Arial"/>
                        </a:rPr>
                        <a:t>$710.22</a:t>
                      </a:r>
                      <a:endParaRPr sz="900">
                        <a:latin typeface="Arial"/>
                        <a:cs typeface="Arial"/>
                      </a:endParaRPr>
                    </a:p>
                  </a:txBody>
                  <a:tcPr marL="0" marR="0" marT="0" marB="0"/>
                </a:tc>
                <a:extLst>
                  <a:ext uri="{0D108BD9-81ED-4DB2-BD59-A6C34878D82A}">
                    <a16:rowId xmlns:a16="http://schemas.microsoft.com/office/drawing/2014/main" val="10006"/>
                  </a:ext>
                </a:extLst>
              </a:tr>
              <a:tr h="140970">
                <a:tc>
                  <a:txBody>
                    <a:bodyPr/>
                    <a:lstStyle/>
                    <a:p>
                      <a:pPr algn="ctr">
                        <a:lnSpc>
                          <a:spcPts val="1010"/>
                        </a:lnSpc>
                      </a:pPr>
                      <a:r>
                        <a:rPr sz="900" spc="-25" dirty="0">
                          <a:latin typeface="Arial"/>
                          <a:cs typeface="Arial"/>
                        </a:rPr>
                        <a:t>6"</a:t>
                      </a:r>
                      <a:endParaRPr sz="900">
                        <a:latin typeface="Arial"/>
                        <a:cs typeface="Arial"/>
                      </a:endParaRPr>
                    </a:p>
                  </a:txBody>
                  <a:tcPr marL="0" marR="0" marT="0" marB="0"/>
                </a:tc>
                <a:tc>
                  <a:txBody>
                    <a:bodyPr/>
                    <a:lstStyle/>
                    <a:p>
                      <a:pPr marR="80010" algn="r">
                        <a:lnSpc>
                          <a:spcPts val="1010"/>
                        </a:lnSpc>
                      </a:pPr>
                      <a:r>
                        <a:rPr sz="900" spc="-10" dirty="0">
                          <a:latin typeface="Arial"/>
                          <a:cs typeface="Arial"/>
                        </a:rPr>
                        <a:t>$1,042.86</a:t>
                      </a:r>
                      <a:endParaRPr sz="900">
                        <a:latin typeface="Arial"/>
                        <a:cs typeface="Arial"/>
                      </a:endParaRPr>
                    </a:p>
                  </a:txBody>
                  <a:tcPr marL="0" marR="0" marT="0" marB="0"/>
                </a:tc>
                <a:tc>
                  <a:txBody>
                    <a:bodyPr/>
                    <a:lstStyle/>
                    <a:p>
                      <a:pPr marR="285750" algn="r">
                        <a:lnSpc>
                          <a:spcPts val="1010"/>
                        </a:lnSpc>
                      </a:pPr>
                      <a:r>
                        <a:rPr sz="900" spc="-10" dirty="0">
                          <a:latin typeface="Arial"/>
                          <a:cs typeface="Arial"/>
                        </a:rPr>
                        <a:t>$370.08</a:t>
                      </a:r>
                      <a:endParaRPr sz="900">
                        <a:latin typeface="Arial"/>
                        <a:cs typeface="Arial"/>
                      </a:endParaRPr>
                    </a:p>
                  </a:txBody>
                  <a:tcPr marL="0" marR="0" marT="0" marB="0"/>
                </a:tc>
                <a:tc>
                  <a:txBody>
                    <a:bodyPr/>
                    <a:lstStyle/>
                    <a:p>
                      <a:pPr marR="76835" algn="r">
                        <a:lnSpc>
                          <a:spcPts val="1010"/>
                        </a:lnSpc>
                      </a:pPr>
                      <a:r>
                        <a:rPr sz="900" spc="-10" dirty="0">
                          <a:latin typeface="Arial"/>
                          <a:cs typeface="Arial"/>
                        </a:rPr>
                        <a:t>$1,412.94</a:t>
                      </a:r>
                      <a:endParaRPr sz="900">
                        <a:latin typeface="Arial"/>
                        <a:cs typeface="Arial"/>
                      </a:endParaRPr>
                    </a:p>
                  </a:txBody>
                  <a:tcPr marL="0" marR="0" marT="0" marB="0"/>
                </a:tc>
                <a:extLst>
                  <a:ext uri="{0D108BD9-81ED-4DB2-BD59-A6C34878D82A}">
                    <a16:rowId xmlns:a16="http://schemas.microsoft.com/office/drawing/2014/main" val="10007"/>
                  </a:ext>
                </a:extLst>
              </a:tr>
              <a:tr h="133985">
                <a:tc>
                  <a:txBody>
                    <a:bodyPr/>
                    <a:lstStyle/>
                    <a:p>
                      <a:pPr algn="ctr">
                        <a:lnSpc>
                          <a:spcPts val="960"/>
                        </a:lnSpc>
                      </a:pPr>
                      <a:r>
                        <a:rPr sz="900" spc="-25" dirty="0">
                          <a:latin typeface="Arial"/>
                          <a:cs typeface="Arial"/>
                        </a:rPr>
                        <a:t>8"</a:t>
                      </a:r>
                      <a:endParaRPr sz="900">
                        <a:latin typeface="Arial"/>
                        <a:cs typeface="Arial"/>
                      </a:endParaRPr>
                    </a:p>
                  </a:txBody>
                  <a:tcPr marL="0" marR="0" marT="0" marB="0"/>
                </a:tc>
                <a:tc>
                  <a:txBody>
                    <a:bodyPr/>
                    <a:lstStyle/>
                    <a:p>
                      <a:pPr marR="80010" algn="r">
                        <a:lnSpc>
                          <a:spcPts val="960"/>
                        </a:lnSpc>
                      </a:pPr>
                      <a:r>
                        <a:rPr sz="900" spc="-10" dirty="0">
                          <a:latin typeface="Arial"/>
                          <a:cs typeface="Arial"/>
                        </a:rPr>
                        <a:t>$1,664.07</a:t>
                      </a:r>
                      <a:endParaRPr sz="900">
                        <a:latin typeface="Arial"/>
                        <a:cs typeface="Arial"/>
                      </a:endParaRPr>
                    </a:p>
                  </a:txBody>
                  <a:tcPr marL="0" marR="0" marT="0" marB="0"/>
                </a:tc>
                <a:tc>
                  <a:txBody>
                    <a:bodyPr/>
                    <a:lstStyle/>
                    <a:p>
                      <a:pPr marR="285750" algn="r">
                        <a:lnSpc>
                          <a:spcPts val="960"/>
                        </a:lnSpc>
                      </a:pPr>
                      <a:r>
                        <a:rPr sz="900" spc="-10" dirty="0">
                          <a:latin typeface="Arial"/>
                          <a:cs typeface="Arial"/>
                        </a:rPr>
                        <a:t>$592.13</a:t>
                      </a:r>
                      <a:endParaRPr sz="900">
                        <a:latin typeface="Arial"/>
                        <a:cs typeface="Arial"/>
                      </a:endParaRPr>
                    </a:p>
                  </a:txBody>
                  <a:tcPr marL="0" marR="0" marT="0" marB="0"/>
                </a:tc>
                <a:tc>
                  <a:txBody>
                    <a:bodyPr/>
                    <a:lstStyle/>
                    <a:p>
                      <a:pPr marR="76835" algn="r">
                        <a:lnSpc>
                          <a:spcPts val="960"/>
                        </a:lnSpc>
                      </a:pPr>
                      <a:r>
                        <a:rPr sz="900" spc="-10" dirty="0">
                          <a:latin typeface="Arial"/>
                          <a:cs typeface="Arial"/>
                        </a:rPr>
                        <a:t>$2,256.20</a:t>
                      </a:r>
                      <a:endParaRPr sz="900">
                        <a:latin typeface="Arial"/>
                        <a:cs typeface="Arial"/>
                      </a:endParaRPr>
                    </a:p>
                  </a:txBody>
                  <a:tcPr marL="0" marR="0" marT="0" marB="0"/>
                </a:tc>
                <a:extLst>
                  <a:ext uri="{0D108BD9-81ED-4DB2-BD59-A6C34878D82A}">
                    <a16:rowId xmlns:a16="http://schemas.microsoft.com/office/drawing/2014/main" val="10008"/>
                  </a:ext>
                </a:extLst>
              </a:tr>
            </a:tbl>
          </a:graphicData>
        </a:graphic>
      </p:graphicFrame>
      <p:sp>
        <p:nvSpPr>
          <p:cNvPr id="25" name="object 25"/>
          <p:cNvSpPr txBox="1"/>
          <p:nvPr/>
        </p:nvSpPr>
        <p:spPr>
          <a:xfrm>
            <a:off x="6213081" y="1968614"/>
            <a:ext cx="111506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Calibri"/>
                <a:cs typeface="Calibri"/>
              </a:rPr>
              <a:t>Fixed</a:t>
            </a:r>
            <a:r>
              <a:rPr kumimoji="0" sz="900" b="1" i="0" u="none" strike="noStrike" kern="0" cap="none" spc="-40" normalizeH="0" baseline="0" noProof="0" dirty="0">
                <a:ln>
                  <a:noFill/>
                </a:ln>
                <a:solidFill>
                  <a:sysClr val="windowText" lastClr="000000"/>
                </a:solidFill>
                <a:effectLst/>
                <a:uLnTx/>
                <a:uFillTx/>
                <a:latin typeface="Calibri"/>
                <a:cs typeface="Calibri"/>
              </a:rPr>
              <a:t> </a:t>
            </a:r>
            <a:r>
              <a:rPr kumimoji="0" sz="900" b="1" i="0" u="none" strike="noStrike" kern="0" cap="none" spc="0" normalizeH="0" baseline="0" noProof="0" dirty="0">
                <a:ln>
                  <a:noFill/>
                </a:ln>
                <a:solidFill>
                  <a:sysClr val="windowText" lastClr="000000"/>
                </a:solidFill>
                <a:effectLst/>
                <a:uLnTx/>
                <a:uFillTx/>
                <a:latin typeface="Calibri"/>
                <a:cs typeface="Calibri"/>
              </a:rPr>
              <a:t>Monthly</a:t>
            </a:r>
            <a:r>
              <a:rPr kumimoji="0" sz="900" b="1" i="0" u="none" strike="noStrike" kern="0" cap="none" spc="-15" normalizeH="0" baseline="0" noProof="0" dirty="0">
                <a:ln>
                  <a:noFill/>
                </a:ln>
                <a:solidFill>
                  <a:sysClr val="windowText" lastClr="000000"/>
                </a:solidFill>
                <a:effectLst/>
                <a:uLnTx/>
                <a:uFillTx/>
                <a:latin typeface="Calibri"/>
                <a:cs typeface="Calibri"/>
              </a:rPr>
              <a:t> </a:t>
            </a:r>
            <a:r>
              <a:rPr kumimoji="0" sz="900" b="1" i="0" u="none" strike="noStrike" kern="0" cap="none" spc="-10" normalizeH="0" baseline="0" noProof="0" dirty="0">
                <a:ln>
                  <a:noFill/>
                </a:ln>
                <a:solidFill>
                  <a:sysClr val="windowText" lastClr="000000"/>
                </a:solidFill>
                <a:effectLst/>
                <a:uLnTx/>
                <a:uFillTx/>
                <a:latin typeface="Calibri"/>
                <a:cs typeface="Calibri"/>
              </a:rPr>
              <a:t>Charges</a:t>
            </a:r>
            <a:endParaRPr kumimoji="0" sz="900" b="0" i="0" u="none" strike="noStrike" kern="0" cap="none" spc="0" normalizeH="0" baseline="0" noProof="0">
              <a:ln>
                <a:noFill/>
              </a:ln>
              <a:solidFill>
                <a:sysClr val="windowText" lastClr="000000"/>
              </a:solidFill>
              <a:effectLst/>
              <a:uLnTx/>
              <a:uFillTx/>
              <a:latin typeface="Calibri"/>
              <a:cs typeface="Calibri"/>
            </a:endParaRPr>
          </a:p>
        </p:txBody>
      </p:sp>
      <p:graphicFrame>
        <p:nvGraphicFramePr>
          <p:cNvPr id="26" name="object 26"/>
          <p:cNvGraphicFramePr>
            <a:graphicFrameLocks noGrp="1"/>
          </p:cNvGraphicFramePr>
          <p:nvPr/>
        </p:nvGraphicFramePr>
        <p:xfrm>
          <a:off x="6118225" y="2119312"/>
          <a:ext cx="3750944" cy="1412875"/>
        </p:xfrm>
        <a:graphic>
          <a:graphicData uri="http://schemas.openxmlformats.org/drawingml/2006/table">
            <a:tbl>
              <a:tblPr firstRow="1" bandRow="1">
                <a:tableStyleId>{2D5ABB26-0587-4C30-8999-92F81FD0307C}</a:tableStyleId>
              </a:tblPr>
              <a:tblGrid>
                <a:gridCol w="88900">
                  <a:extLst>
                    <a:ext uri="{9D8B030D-6E8A-4147-A177-3AD203B41FA5}">
                      <a16:colId xmlns:a16="http://schemas.microsoft.com/office/drawing/2014/main" val="20000"/>
                    </a:ext>
                  </a:extLst>
                </a:gridCol>
                <a:gridCol w="873125">
                  <a:extLst>
                    <a:ext uri="{9D8B030D-6E8A-4147-A177-3AD203B41FA5}">
                      <a16:colId xmlns:a16="http://schemas.microsoft.com/office/drawing/2014/main" val="20001"/>
                    </a:ext>
                  </a:extLst>
                </a:gridCol>
                <a:gridCol w="1040130">
                  <a:extLst>
                    <a:ext uri="{9D8B030D-6E8A-4147-A177-3AD203B41FA5}">
                      <a16:colId xmlns:a16="http://schemas.microsoft.com/office/drawing/2014/main" val="20002"/>
                    </a:ext>
                  </a:extLst>
                </a:gridCol>
                <a:gridCol w="848994">
                  <a:extLst>
                    <a:ext uri="{9D8B030D-6E8A-4147-A177-3AD203B41FA5}">
                      <a16:colId xmlns:a16="http://schemas.microsoft.com/office/drawing/2014/main" val="20003"/>
                    </a:ext>
                  </a:extLst>
                </a:gridCol>
                <a:gridCol w="899795">
                  <a:extLst>
                    <a:ext uri="{9D8B030D-6E8A-4147-A177-3AD203B41FA5}">
                      <a16:colId xmlns:a16="http://schemas.microsoft.com/office/drawing/2014/main" val="20004"/>
                    </a:ext>
                  </a:extLst>
                </a:gridCol>
              </a:tblGrid>
              <a:tr h="283845">
                <a:tc rowSpan="8">
                  <a:txBody>
                    <a:bodyPr/>
                    <a:lstStyle/>
                    <a:p>
                      <a:pPr>
                        <a:lnSpc>
                          <a:spcPct val="100000"/>
                        </a:lnSpc>
                      </a:pPr>
                      <a:endParaRPr sz="900">
                        <a:latin typeface="Times New Roman"/>
                        <a:cs typeface="Times New Roman"/>
                      </a:endParaRPr>
                    </a:p>
                  </a:txBody>
                  <a:tcPr marL="0" marR="0" marT="0" marB="0"/>
                </a:tc>
                <a:tc>
                  <a:txBody>
                    <a:bodyPr/>
                    <a:lstStyle/>
                    <a:p>
                      <a:pPr marR="97155" algn="ctr">
                        <a:lnSpc>
                          <a:spcPct val="100000"/>
                        </a:lnSpc>
                        <a:spcBef>
                          <a:spcPts val="600"/>
                        </a:spcBef>
                      </a:pPr>
                      <a:r>
                        <a:rPr sz="900" b="1" dirty="0">
                          <a:solidFill>
                            <a:srgbClr val="FFFFFF"/>
                          </a:solidFill>
                          <a:latin typeface="Century Gothic"/>
                          <a:cs typeface="Century Gothic"/>
                        </a:rPr>
                        <a:t>Meter</a:t>
                      </a:r>
                      <a:r>
                        <a:rPr sz="900" b="1" spc="-25" dirty="0">
                          <a:solidFill>
                            <a:srgbClr val="FFFFFF"/>
                          </a:solidFill>
                          <a:latin typeface="Century Gothic"/>
                          <a:cs typeface="Century Gothic"/>
                        </a:rPr>
                        <a:t> </a:t>
                      </a:r>
                      <a:r>
                        <a:rPr sz="900" b="1" spc="-20" dirty="0">
                          <a:solidFill>
                            <a:srgbClr val="FFFFFF"/>
                          </a:solidFill>
                          <a:latin typeface="Century Gothic"/>
                          <a:cs typeface="Century Gothic"/>
                        </a:rPr>
                        <a:t>Size</a:t>
                      </a:r>
                      <a:endParaRPr sz="900">
                        <a:latin typeface="Century Gothic"/>
                        <a:cs typeface="Century Gothic"/>
                      </a:endParaRPr>
                    </a:p>
                  </a:txBody>
                  <a:tcPr marL="0" marR="0" marT="76200" marB="0">
                    <a:solidFill>
                      <a:srgbClr val="000000"/>
                    </a:solidFill>
                  </a:tcPr>
                </a:tc>
                <a:tc>
                  <a:txBody>
                    <a:bodyPr/>
                    <a:lstStyle/>
                    <a:p>
                      <a:pPr marR="137160" algn="r">
                        <a:lnSpc>
                          <a:spcPct val="100000"/>
                        </a:lnSpc>
                        <a:spcBef>
                          <a:spcPts val="600"/>
                        </a:spcBef>
                      </a:pPr>
                      <a:r>
                        <a:rPr sz="900" b="1" spc="-10" dirty="0">
                          <a:solidFill>
                            <a:srgbClr val="FFFFFF"/>
                          </a:solidFill>
                          <a:latin typeface="Century Gothic"/>
                          <a:cs typeface="Century Gothic"/>
                        </a:rPr>
                        <a:t>Ready-to-Serve</a:t>
                      </a:r>
                      <a:endParaRPr sz="900">
                        <a:latin typeface="Century Gothic"/>
                        <a:cs typeface="Century Gothic"/>
                      </a:endParaRPr>
                    </a:p>
                  </a:txBody>
                  <a:tcPr marL="0" marR="0" marT="76200" marB="0">
                    <a:solidFill>
                      <a:srgbClr val="000000"/>
                    </a:solidFill>
                  </a:tcPr>
                </a:tc>
                <a:tc>
                  <a:txBody>
                    <a:bodyPr/>
                    <a:lstStyle/>
                    <a:p>
                      <a:pPr marL="178435" marR="243204" indent="4445">
                        <a:lnSpc>
                          <a:spcPct val="100000"/>
                        </a:lnSpc>
                      </a:pPr>
                      <a:r>
                        <a:rPr sz="900" b="1" spc="-10" dirty="0">
                          <a:solidFill>
                            <a:srgbClr val="FFFFFF"/>
                          </a:solidFill>
                          <a:latin typeface="Century Gothic"/>
                          <a:cs typeface="Century Gothic"/>
                        </a:rPr>
                        <a:t>Arsenic Charge</a:t>
                      </a:r>
                      <a:endParaRPr sz="900">
                        <a:latin typeface="Century Gothic"/>
                        <a:cs typeface="Century Gothic"/>
                      </a:endParaRPr>
                    </a:p>
                  </a:txBody>
                  <a:tcPr marL="0" marR="0" marT="0" marB="0">
                    <a:solidFill>
                      <a:srgbClr val="000000"/>
                    </a:solidFill>
                  </a:tcPr>
                </a:tc>
                <a:tc>
                  <a:txBody>
                    <a:bodyPr/>
                    <a:lstStyle/>
                    <a:p>
                      <a:pPr marL="292735">
                        <a:lnSpc>
                          <a:spcPct val="100000"/>
                        </a:lnSpc>
                        <a:spcBef>
                          <a:spcPts val="600"/>
                        </a:spcBef>
                      </a:pPr>
                      <a:r>
                        <a:rPr sz="900" b="1" spc="-10" dirty="0">
                          <a:solidFill>
                            <a:srgbClr val="FFFFFF"/>
                          </a:solidFill>
                          <a:latin typeface="Century Gothic"/>
                          <a:cs typeface="Century Gothic"/>
                        </a:rPr>
                        <a:t>Total</a:t>
                      </a:r>
                      <a:endParaRPr sz="900">
                        <a:latin typeface="Century Gothic"/>
                        <a:cs typeface="Century Gothic"/>
                      </a:endParaRPr>
                    </a:p>
                  </a:txBody>
                  <a:tcPr marL="0" marR="0" marT="76200" marB="0">
                    <a:solidFill>
                      <a:srgbClr val="000000"/>
                    </a:solidFill>
                  </a:tcPr>
                </a:tc>
                <a:extLst>
                  <a:ext uri="{0D108BD9-81ED-4DB2-BD59-A6C34878D82A}">
                    <a16:rowId xmlns:a16="http://schemas.microsoft.com/office/drawing/2014/main" val="10000"/>
                  </a:ext>
                </a:extLst>
              </a:tr>
              <a:tr h="146685">
                <a:tc vMerge="1">
                  <a:txBody>
                    <a:bodyPr/>
                    <a:lstStyle/>
                    <a:p>
                      <a:endParaRPr/>
                    </a:p>
                  </a:txBody>
                  <a:tcPr marL="0" marR="0" marT="0" marB="0"/>
                </a:tc>
                <a:tc>
                  <a:txBody>
                    <a:bodyPr/>
                    <a:lstStyle/>
                    <a:p>
                      <a:pPr marR="118745" algn="ctr">
                        <a:lnSpc>
                          <a:spcPts val="1045"/>
                        </a:lnSpc>
                        <a:spcBef>
                          <a:spcPts val="50"/>
                        </a:spcBef>
                      </a:pPr>
                      <a:r>
                        <a:rPr sz="900" spc="-20" dirty="0">
                          <a:latin typeface="Arial"/>
                          <a:cs typeface="Arial"/>
                        </a:rPr>
                        <a:t>3/4"</a:t>
                      </a:r>
                      <a:endParaRPr sz="900">
                        <a:latin typeface="Arial"/>
                        <a:cs typeface="Arial"/>
                      </a:endParaRPr>
                    </a:p>
                  </a:txBody>
                  <a:tcPr marL="0" marR="0" marT="6350" marB="0"/>
                </a:tc>
                <a:tc>
                  <a:txBody>
                    <a:bodyPr/>
                    <a:lstStyle/>
                    <a:p>
                      <a:pPr marR="185420" algn="r">
                        <a:lnSpc>
                          <a:spcPts val="1045"/>
                        </a:lnSpc>
                        <a:spcBef>
                          <a:spcPts val="50"/>
                        </a:spcBef>
                      </a:pPr>
                      <a:r>
                        <a:rPr sz="900" spc="-10" dirty="0">
                          <a:latin typeface="Arial"/>
                          <a:cs typeface="Arial"/>
                        </a:rPr>
                        <a:t>$43.19</a:t>
                      </a:r>
                      <a:endParaRPr sz="900">
                        <a:latin typeface="Arial"/>
                        <a:cs typeface="Arial"/>
                      </a:endParaRPr>
                    </a:p>
                  </a:txBody>
                  <a:tcPr marL="0" marR="0" marT="6350" marB="0"/>
                </a:tc>
                <a:tc>
                  <a:txBody>
                    <a:bodyPr/>
                    <a:lstStyle/>
                    <a:p>
                      <a:pPr marL="24765" algn="ctr">
                        <a:lnSpc>
                          <a:spcPts val="1045"/>
                        </a:lnSpc>
                        <a:spcBef>
                          <a:spcPts val="50"/>
                        </a:spcBef>
                      </a:pPr>
                      <a:r>
                        <a:rPr sz="900" spc="-10" dirty="0">
                          <a:latin typeface="Arial"/>
                          <a:cs typeface="Arial"/>
                        </a:rPr>
                        <a:t>$12.43</a:t>
                      </a:r>
                      <a:endParaRPr sz="900">
                        <a:latin typeface="Arial"/>
                        <a:cs typeface="Arial"/>
                      </a:endParaRPr>
                    </a:p>
                  </a:txBody>
                  <a:tcPr marL="0" marR="0" marT="6350" marB="0"/>
                </a:tc>
                <a:tc>
                  <a:txBody>
                    <a:bodyPr/>
                    <a:lstStyle/>
                    <a:p>
                      <a:pPr marR="164465" algn="r">
                        <a:lnSpc>
                          <a:spcPts val="1045"/>
                        </a:lnSpc>
                        <a:spcBef>
                          <a:spcPts val="50"/>
                        </a:spcBef>
                      </a:pPr>
                      <a:r>
                        <a:rPr sz="900" spc="-10" dirty="0">
                          <a:latin typeface="Arial"/>
                          <a:cs typeface="Arial"/>
                        </a:rPr>
                        <a:t>$55.62</a:t>
                      </a:r>
                      <a:endParaRPr sz="900">
                        <a:latin typeface="Arial"/>
                        <a:cs typeface="Arial"/>
                      </a:endParaRPr>
                    </a:p>
                  </a:txBody>
                  <a:tcPr marL="0" marR="0" marT="6350" marB="0"/>
                </a:tc>
                <a:extLst>
                  <a:ext uri="{0D108BD9-81ED-4DB2-BD59-A6C34878D82A}">
                    <a16:rowId xmlns:a16="http://schemas.microsoft.com/office/drawing/2014/main" val="10001"/>
                  </a:ext>
                </a:extLst>
              </a:tr>
              <a:tr h="141605">
                <a:tc vMerge="1">
                  <a:txBody>
                    <a:bodyPr/>
                    <a:lstStyle/>
                    <a:p>
                      <a:endParaRPr/>
                    </a:p>
                  </a:txBody>
                  <a:tcPr marL="0" marR="0" marT="0" marB="0"/>
                </a:tc>
                <a:tc>
                  <a:txBody>
                    <a:bodyPr/>
                    <a:lstStyle/>
                    <a:p>
                      <a:pPr marR="126364" algn="ctr">
                        <a:lnSpc>
                          <a:spcPts val="1019"/>
                        </a:lnSpc>
                      </a:pPr>
                      <a:r>
                        <a:rPr sz="900" spc="-25" dirty="0">
                          <a:latin typeface="Arial"/>
                          <a:cs typeface="Arial"/>
                        </a:rPr>
                        <a:t>1"</a:t>
                      </a:r>
                      <a:endParaRPr sz="900">
                        <a:latin typeface="Arial"/>
                        <a:cs typeface="Arial"/>
                      </a:endParaRPr>
                    </a:p>
                  </a:txBody>
                  <a:tcPr marL="0" marR="0" marT="0" marB="0"/>
                </a:tc>
                <a:tc>
                  <a:txBody>
                    <a:bodyPr/>
                    <a:lstStyle/>
                    <a:p>
                      <a:pPr marR="185420" algn="r">
                        <a:lnSpc>
                          <a:spcPts val="1019"/>
                        </a:lnSpc>
                      </a:pPr>
                      <a:r>
                        <a:rPr sz="900" spc="-10" dirty="0">
                          <a:latin typeface="Arial"/>
                          <a:cs typeface="Arial"/>
                        </a:rPr>
                        <a:t>$66.38</a:t>
                      </a:r>
                      <a:endParaRPr sz="900">
                        <a:latin typeface="Arial"/>
                        <a:cs typeface="Arial"/>
                      </a:endParaRPr>
                    </a:p>
                  </a:txBody>
                  <a:tcPr marL="0" marR="0" marT="0" marB="0"/>
                </a:tc>
                <a:tc>
                  <a:txBody>
                    <a:bodyPr/>
                    <a:lstStyle/>
                    <a:p>
                      <a:pPr marL="24765" algn="ctr">
                        <a:lnSpc>
                          <a:spcPts val="1019"/>
                        </a:lnSpc>
                      </a:pPr>
                      <a:r>
                        <a:rPr sz="900" spc="-10" dirty="0">
                          <a:latin typeface="Arial"/>
                          <a:cs typeface="Arial"/>
                        </a:rPr>
                        <a:t>$20.72</a:t>
                      </a:r>
                      <a:endParaRPr sz="900">
                        <a:latin typeface="Arial"/>
                        <a:cs typeface="Arial"/>
                      </a:endParaRPr>
                    </a:p>
                  </a:txBody>
                  <a:tcPr marL="0" marR="0" marT="0" marB="0"/>
                </a:tc>
                <a:tc>
                  <a:txBody>
                    <a:bodyPr/>
                    <a:lstStyle/>
                    <a:p>
                      <a:pPr marR="164465" algn="r">
                        <a:lnSpc>
                          <a:spcPts val="1019"/>
                        </a:lnSpc>
                      </a:pPr>
                      <a:r>
                        <a:rPr sz="900" spc="-10" dirty="0">
                          <a:latin typeface="Arial"/>
                          <a:cs typeface="Arial"/>
                        </a:rPr>
                        <a:t>$87.10</a:t>
                      </a:r>
                      <a:endParaRPr sz="900">
                        <a:latin typeface="Arial"/>
                        <a:cs typeface="Arial"/>
                      </a:endParaRPr>
                    </a:p>
                  </a:txBody>
                  <a:tcPr marL="0" marR="0" marT="0" marB="0"/>
                </a:tc>
                <a:extLst>
                  <a:ext uri="{0D108BD9-81ED-4DB2-BD59-A6C34878D82A}">
                    <a16:rowId xmlns:a16="http://schemas.microsoft.com/office/drawing/2014/main" val="10002"/>
                  </a:ext>
                </a:extLst>
              </a:tr>
              <a:tr h="141605">
                <a:tc vMerge="1">
                  <a:txBody>
                    <a:bodyPr/>
                    <a:lstStyle/>
                    <a:p>
                      <a:endParaRPr/>
                    </a:p>
                  </a:txBody>
                  <a:tcPr marL="0" marR="0" marT="0" marB="0"/>
                </a:tc>
                <a:tc>
                  <a:txBody>
                    <a:bodyPr/>
                    <a:lstStyle/>
                    <a:p>
                      <a:pPr marR="113664" algn="ctr">
                        <a:lnSpc>
                          <a:spcPts val="1019"/>
                        </a:lnSpc>
                      </a:pPr>
                      <a:r>
                        <a:rPr sz="900" dirty="0">
                          <a:latin typeface="Arial"/>
                          <a:cs typeface="Arial"/>
                        </a:rPr>
                        <a:t>1</a:t>
                      </a:r>
                      <a:r>
                        <a:rPr sz="900" spc="-10" dirty="0">
                          <a:latin typeface="Arial"/>
                          <a:cs typeface="Arial"/>
                        </a:rPr>
                        <a:t> </a:t>
                      </a:r>
                      <a:r>
                        <a:rPr sz="900" spc="-20" dirty="0">
                          <a:latin typeface="Arial"/>
                          <a:cs typeface="Arial"/>
                        </a:rPr>
                        <a:t>1/2"</a:t>
                      </a:r>
                      <a:endParaRPr sz="900">
                        <a:latin typeface="Arial"/>
                        <a:cs typeface="Arial"/>
                      </a:endParaRPr>
                    </a:p>
                  </a:txBody>
                  <a:tcPr marL="0" marR="0" marT="0" marB="0"/>
                </a:tc>
                <a:tc>
                  <a:txBody>
                    <a:bodyPr/>
                    <a:lstStyle/>
                    <a:p>
                      <a:pPr marR="179705" algn="r">
                        <a:lnSpc>
                          <a:spcPts val="1019"/>
                        </a:lnSpc>
                      </a:pPr>
                      <a:r>
                        <a:rPr sz="900" spc="-10" dirty="0">
                          <a:latin typeface="Arial"/>
                          <a:cs typeface="Arial"/>
                        </a:rPr>
                        <a:t>$124.35</a:t>
                      </a:r>
                      <a:endParaRPr sz="900">
                        <a:latin typeface="Arial"/>
                        <a:cs typeface="Arial"/>
                      </a:endParaRPr>
                    </a:p>
                  </a:txBody>
                  <a:tcPr marL="0" marR="0" marT="0" marB="0"/>
                </a:tc>
                <a:tc>
                  <a:txBody>
                    <a:bodyPr/>
                    <a:lstStyle/>
                    <a:p>
                      <a:pPr marL="24765" algn="ctr">
                        <a:lnSpc>
                          <a:spcPts val="1019"/>
                        </a:lnSpc>
                      </a:pPr>
                      <a:r>
                        <a:rPr sz="900" spc="-10" dirty="0">
                          <a:latin typeface="Arial"/>
                          <a:cs typeface="Arial"/>
                        </a:rPr>
                        <a:t>$41.45</a:t>
                      </a:r>
                      <a:endParaRPr sz="900">
                        <a:latin typeface="Arial"/>
                        <a:cs typeface="Arial"/>
                      </a:endParaRPr>
                    </a:p>
                  </a:txBody>
                  <a:tcPr marL="0" marR="0" marT="0" marB="0"/>
                </a:tc>
                <a:tc>
                  <a:txBody>
                    <a:bodyPr/>
                    <a:lstStyle/>
                    <a:p>
                      <a:pPr marR="159385" algn="r">
                        <a:lnSpc>
                          <a:spcPts val="1019"/>
                        </a:lnSpc>
                      </a:pPr>
                      <a:r>
                        <a:rPr sz="900" spc="-10" dirty="0">
                          <a:latin typeface="Arial"/>
                          <a:cs typeface="Arial"/>
                        </a:rPr>
                        <a:t>$165.80</a:t>
                      </a:r>
                      <a:endParaRPr sz="900">
                        <a:latin typeface="Arial"/>
                        <a:cs typeface="Arial"/>
                      </a:endParaRPr>
                    </a:p>
                  </a:txBody>
                  <a:tcPr marL="0" marR="0" marT="0" marB="0"/>
                </a:tc>
                <a:extLst>
                  <a:ext uri="{0D108BD9-81ED-4DB2-BD59-A6C34878D82A}">
                    <a16:rowId xmlns:a16="http://schemas.microsoft.com/office/drawing/2014/main" val="10003"/>
                  </a:ext>
                </a:extLst>
              </a:tr>
              <a:tr h="140970">
                <a:tc vMerge="1">
                  <a:txBody>
                    <a:bodyPr/>
                    <a:lstStyle/>
                    <a:p>
                      <a:endParaRPr/>
                    </a:p>
                  </a:txBody>
                  <a:tcPr marL="0" marR="0" marT="0" marB="0"/>
                </a:tc>
                <a:tc>
                  <a:txBody>
                    <a:bodyPr/>
                    <a:lstStyle/>
                    <a:p>
                      <a:pPr marR="126364" algn="ctr">
                        <a:lnSpc>
                          <a:spcPts val="1010"/>
                        </a:lnSpc>
                      </a:pPr>
                      <a:r>
                        <a:rPr sz="900" spc="-25" dirty="0">
                          <a:latin typeface="Arial"/>
                          <a:cs typeface="Arial"/>
                        </a:rPr>
                        <a:t>2"</a:t>
                      </a:r>
                      <a:endParaRPr sz="900">
                        <a:latin typeface="Arial"/>
                        <a:cs typeface="Arial"/>
                      </a:endParaRPr>
                    </a:p>
                  </a:txBody>
                  <a:tcPr marL="0" marR="0" marT="0" marB="0"/>
                </a:tc>
                <a:tc>
                  <a:txBody>
                    <a:bodyPr/>
                    <a:lstStyle/>
                    <a:p>
                      <a:pPr marR="179705" algn="r">
                        <a:lnSpc>
                          <a:spcPts val="1010"/>
                        </a:lnSpc>
                      </a:pPr>
                      <a:r>
                        <a:rPr sz="900" spc="-10" dirty="0">
                          <a:latin typeface="Arial"/>
                          <a:cs typeface="Arial"/>
                        </a:rPr>
                        <a:t>$193.92</a:t>
                      </a:r>
                      <a:endParaRPr sz="900">
                        <a:latin typeface="Arial"/>
                        <a:cs typeface="Arial"/>
                      </a:endParaRPr>
                    </a:p>
                  </a:txBody>
                  <a:tcPr marL="0" marR="0" marT="0" marB="0"/>
                </a:tc>
                <a:tc>
                  <a:txBody>
                    <a:bodyPr/>
                    <a:lstStyle/>
                    <a:p>
                      <a:pPr marL="24765" algn="ctr">
                        <a:lnSpc>
                          <a:spcPts val="1010"/>
                        </a:lnSpc>
                      </a:pPr>
                      <a:r>
                        <a:rPr sz="900" spc="-10" dirty="0">
                          <a:latin typeface="Arial"/>
                          <a:cs typeface="Arial"/>
                        </a:rPr>
                        <a:t>$66.33</a:t>
                      </a:r>
                      <a:endParaRPr sz="900">
                        <a:latin typeface="Arial"/>
                        <a:cs typeface="Arial"/>
                      </a:endParaRPr>
                    </a:p>
                  </a:txBody>
                  <a:tcPr marL="0" marR="0" marT="0" marB="0"/>
                </a:tc>
                <a:tc>
                  <a:txBody>
                    <a:bodyPr/>
                    <a:lstStyle/>
                    <a:p>
                      <a:pPr marR="159385" algn="r">
                        <a:lnSpc>
                          <a:spcPts val="1010"/>
                        </a:lnSpc>
                      </a:pPr>
                      <a:r>
                        <a:rPr sz="900" spc="-10" dirty="0">
                          <a:latin typeface="Arial"/>
                          <a:cs typeface="Arial"/>
                        </a:rPr>
                        <a:t>$260.25</a:t>
                      </a:r>
                      <a:endParaRPr sz="900">
                        <a:latin typeface="Arial"/>
                        <a:cs typeface="Arial"/>
                      </a:endParaRPr>
                    </a:p>
                  </a:txBody>
                  <a:tcPr marL="0" marR="0" marT="0" marB="0"/>
                </a:tc>
                <a:extLst>
                  <a:ext uri="{0D108BD9-81ED-4DB2-BD59-A6C34878D82A}">
                    <a16:rowId xmlns:a16="http://schemas.microsoft.com/office/drawing/2014/main" val="10004"/>
                  </a:ext>
                </a:extLst>
              </a:tr>
              <a:tr h="141605">
                <a:tc vMerge="1">
                  <a:txBody>
                    <a:bodyPr/>
                    <a:lstStyle/>
                    <a:p>
                      <a:endParaRPr/>
                    </a:p>
                  </a:txBody>
                  <a:tcPr marL="0" marR="0" marT="0" marB="0"/>
                </a:tc>
                <a:tc>
                  <a:txBody>
                    <a:bodyPr/>
                    <a:lstStyle/>
                    <a:p>
                      <a:pPr marR="125730" algn="ctr">
                        <a:lnSpc>
                          <a:spcPts val="1019"/>
                        </a:lnSpc>
                      </a:pPr>
                      <a:r>
                        <a:rPr sz="900" spc="-25" dirty="0">
                          <a:latin typeface="Arial"/>
                          <a:cs typeface="Arial"/>
                        </a:rPr>
                        <a:t>3"</a:t>
                      </a:r>
                      <a:endParaRPr sz="900">
                        <a:latin typeface="Arial"/>
                        <a:cs typeface="Arial"/>
                      </a:endParaRPr>
                    </a:p>
                  </a:txBody>
                  <a:tcPr marL="0" marR="0" marT="0" marB="0"/>
                </a:tc>
                <a:tc>
                  <a:txBody>
                    <a:bodyPr/>
                    <a:lstStyle/>
                    <a:p>
                      <a:pPr marR="179705" algn="r">
                        <a:lnSpc>
                          <a:spcPts val="1019"/>
                        </a:lnSpc>
                      </a:pPr>
                      <a:r>
                        <a:rPr sz="900" spc="-10" dirty="0">
                          <a:latin typeface="Arial"/>
                          <a:cs typeface="Arial"/>
                        </a:rPr>
                        <a:t>$379.48</a:t>
                      </a:r>
                      <a:endParaRPr sz="900">
                        <a:latin typeface="Arial"/>
                        <a:cs typeface="Arial"/>
                      </a:endParaRPr>
                    </a:p>
                  </a:txBody>
                  <a:tcPr marL="0" marR="0" marT="0" marB="0"/>
                </a:tc>
                <a:tc>
                  <a:txBody>
                    <a:bodyPr/>
                    <a:lstStyle/>
                    <a:p>
                      <a:pPr marR="19685" algn="ctr">
                        <a:lnSpc>
                          <a:spcPts val="1019"/>
                        </a:lnSpc>
                      </a:pPr>
                      <a:r>
                        <a:rPr sz="900" spc="-10" dirty="0">
                          <a:latin typeface="Arial"/>
                          <a:cs typeface="Arial"/>
                        </a:rPr>
                        <a:t>$132.63</a:t>
                      </a:r>
                      <a:endParaRPr sz="900">
                        <a:latin typeface="Arial"/>
                        <a:cs typeface="Arial"/>
                      </a:endParaRPr>
                    </a:p>
                  </a:txBody>
                  <a:tcPr marL="0" marR="0" marT="0" marB="0"/>
                </a:tc>
                <a:tc>
                  <a:txBody>
                    <a:bodyPr/>
                    <a:lstStyle/>
                    <a:p>
                      <a:pPr marR="158750" algn="r">
                        <a:lnSpc>
                          <a:spcPts val="1019"/>
                        </a:lnSpc>
                      </a:pPr>
                      <a:r>
                        <a:rPr sz="900" spc="-10" dirty="0">
                          <a:latin typeface="Arial"/>
                          <a:cs typeface="Arial"/>
                        </a:rPr>
                        <a:t>$512.11</a:t>
                      </a:r>
                      <a:endParaRPr sz="900">
                        <a:latin typeface="Arial"/>
                        <a:cs typeface="Arial"/>
                      </a:endParaRPr>
                    </a:p>
                  </a:txBody>
                  <a:tcPr marL="0" marR="0" marT="0" marB="0"/>
                </a:tc>
                <a:extLst>
                  <a:ext uri="{0D108BD9-81ED-4DB2-BD59-A6C34878D82A}">
                    <a16:rowId xmlns:a16="http://schemas.microsoft.com/office/drawing/2014/main" val="10005"/>
                  </a:ext>
                </a:extLst>
              </a:tr>
              <a:tr h="141605">
                <a:tc vMerge="1">
                  <a:txBody>
                    <a:bodyPr/>
                    <a:lstStyle/>
                    <a:p>
                      <a:endParaRPr/>
                    </a:p>
                  </a:txBody>
                  <a:tcPr marL="0" marR="0" marT="0" marB="0"/>
                </a:tc>
                <a:tc>
                  <a:txBody>
                    <a:bodyPr/>
                    <a:lstStyle/>
                    <a:p>
                      <a:pPr marR="125730" algn="ctr">
                        <a:lnSpc>
                          <a:spcPts val="1019"/>
                        </a:lnSpc>
                      </a:pPr>
                      <a:r>
                        <a:rPr sz="900" spc="-25" dirty="0">
                          <a:latin typeface="Arial"/>
                          <a:cs typeface="Arial"/>
                        </a:rPr>
                        <a:t>4"</a:t>
                      </a:r>
                      <a:endParaRPr sz="900">
                        <a:latin typeface="Arial"/>
                        <a:cs typeface="Arial"/>
                      </a:endParaRPr>
                    </a:p>
                  </a:txBody>
                  <a:tcPr marL="0" marR="0" marT="0" marB="0"/>
                </a:tc>
                <a:tc>
                  <a:txBody>
                    <a:bodyPr/>
                    <a:lstStyle/>
                    <a:p>
                      <a:pPr marR="179705" algn="r">
                        <a:lnSpc>
                          <a:spcPts val="1019"/>
                        </a:lnSpc>
                      </a:pPr>
                      <a:r>
                        <a:rPr sz="900" spc="-10" dirty="0">
                          <a:latin typeface="Arial"/>
                          <a:cs typeface="Arial"/>
                        </a:rPr>
                        <a:t>$588.20</a:t>
                      </a:r>
                      <a:endParaRPr sz="900">
                        <a:latin typeface="Arial"/>
                        <a:cs typeface="Arial"/>
                      </a:endParaRPr>
                    </a:p>
                  </a:txBody>
                  <a:tcPr marL="0" marR="0" marT="0" marB="0"/>
                </a:tc>
                <a:tc>
                  <a:txBody>
                    <a:bodyPr/>
                    <a:lstStyle/>
                    <a:p>
                      <a:pPr marR="19050" algn="ctr">
                        <a:lnSpc>
                          <a:spcPts val="1019"/>
                        </a:lnSpc>
                      </a:pPr>
                      <a:r>
                        <a:rPr sz="900" spc="-10" dirty="0">
                          <a:latin typeface="Arial"/>
                          <a:cs typeface="Arial"/>
                        </a:rPr>
                        <a:t>$207.24</a:t>
                      </a:r>
                      <a:endParaRPr sz="900">
                        <a:latin typeface="Arial"/>
                        <a:cs typeface="Arial"/>
                      </a:endParaRPr>
                    </a:p>
                  </a:txBody>
                  <a:tcPr marL="0" marR="0" marT="0" marB="0"/>
                </a:tc>
                <a:tc>
                  <a:txBody>
                    <a:bodyPr/>
                    <a:lstStyle/>
                    <a:p>
                      <a:pPr marR="158750" algn="r">
                        <a:lnSpc>
                          <a:spcPts val="1019"/>
                        </a:lnSpc>
                      </a:pPr>
                      <a:r>
                        <a:rPr sz="900" spc="-10" dirty="0">
                          <a:latin typeface="Arial"/>
                          <a:cs typeface="Arial"/>
                        </a:rPr>
                        <a:t>$795.44</a:t>
                      </a:r>
                      <a:endParaRPr sz="900">
                        <a:latin typeface="Arial"/>
                        <a:cs typeface="Arial"/>
                      </a:endParaRPr>
                    </a:p>
                  </a:txBody>
                  <a:tcPr marL="0" marR="0" marT="0" marB="0"/>
                </a:tc>
                <a:extLst>
                  <a:ext uri="{0D108BD9-81ED-4DB2-BD59-A6C34878D82A}">
                    <a16:rowId xmlns:a16="http://schemas.microsoft.com/office/drawing/2014/main" val="10006"/>
                  </a:ext>
                </a:extLst>
              </a:tr>
              <a:tr h="140970">
                <a:tc vMerge="1">
                  <a:txBody>
                    <a:bodyPr/>
                    <a:lstStyle/>
                    <a:p>
                      <a:endParaRPr/>
                    </a:p>
                  </a:txBody>
                  <a:tcPr marL="0" marR="0" marT="0" marB="0"/>
                </a:tc>
                <a:tc>
                  <a:txBody>
                    <a:bodyPr/>
                    <a:lstStyle/>
                    <a:p>
                      <a:pPr marR="125095" algn="ctr">
                        <a:lnSpc>
                          <a:spcPts val="1010"/>
                        </a:lnSpc>
                      </a:pPr>
                      <a:r>
                        <a:rPr sz="900" spc="-25" dirty="0">
                          <a:latin typeface="Arial"/>
                          <a:cs typeface="Arial"/>
                        </a:rPr>
                        <a:t>6"</a:t>
                      </a:r>
                      <a:endParaRPr sz="900">
                        <a:latin typeface="Arial"/>
                        <a:cs typeface="Arial"/>
                      </a:endParaRPr>
                    </a:p>
                  </a:txBody>
                  <a:tcPr marL="0" marR="0" marT="0" marB="0"/>
                </a:tc>
                <a:tc>
                  <a:txBody>
                    <a:bodyPr/>
                    <a:lstStyle/>
                    <a:p>
                      <a:pPr marR="170815" algn="r">
                        <a:lnSpc>
                          <a:spcPts val="1010"/>
                        </a:lnSpc>
                      </a:pPr>
                      <a:r>
                        <a:rPr sz="900" spc="-10" dirty="0">
                          <a:latin typeface="Arial"/>
                          <a:cs typeface="Arial"/>
                        </a:rPr>
                        <a:t>$1,168.00</a:t>
                      </a:r>
                      <a:endParaRPr sz="900">
                        <a:latin typeface="Arial"/>
                        <a:cs typeface="Arial"/>
                      </a:endParaRPr>
                    </a:p>
                  </a:txBody>
                  <a:tcPr marL="0" marR="0" marT="0" marB="0"/>
                </a:tc>
                <a:tc>
                  <a:txBody>
                    <a:bodyPr/>
                    <a:lstStyle/>
                    <a:p>
                      <a:pPr marR="19050" algn="ctr">
                        <a:lnSpc>
                          <a:spcPts val="1010"/>
                        </a:lnSpc>
                      </a:pPr>
                      <a:r>
                        <a:rPr sz="900" spc="-10" dirty="0">
                          <a:latin typeface="Arial"/>
                          <a:cs typeface="Arial"/>
                        </a:rPr>
                        <a:t>$414.49</a:t>
                      </a:r>
                      <a:endParaRPr sz="900">
                        <a:latin typeface="Arial"/>
                        <a:cs typeface="Arial"/>
                      </a:endParaRPr>
                    </a:p>
                  </a:txBody>
                  <a:tcPr marL="0" marR="0" marT="0" marB="0"/>
                </a:tc>
                <a:tc>
                  <a:txBody>
                    <a:bodyPr/>
                    <a:lstStyle/>
                    <a:p>
                      <a:pPr marR="149860" algn="r">
                        <a:lnSpc>
                          <a:spcPts val="1010"/>
                        </a:lnSpc>
                      </a:pPr>
                      <a:r>
                        <a:rPr sz="900" spc="-10" dirty="0">
                          <a:latin typeface="Arial"/>
                          <a:cs typeface="Arial"/>
                        </a:rPr>
                        <a:t>$1,582.49</a:t>
                      </a:r>
                      <a:endParaRPr sz="900">
                        <a:latin typeface="Arial"/>
                        <a:cs typeface="Arial"/>
                      </a:endParaRPr>
                    </a:p>
                  </a:txBody>
                  <a:tcPr marL="0" marR="0" marT="0" marB="0"/>
                </a:tc>
                <a:extLst>
                  <a:ext uri="{0D108BD9-81ED-4DB2-BD59-A6C34878D82A}">
                    <a16:rowId xmlns:a16="http://schemas.microsoft.com/office/drawing/2014/main" val="10007"/>
                  </a:ext>
                </a:extLst>
              </a:tr>
              <a:tr h="133985">
                <a:tc>
                  <a:txBody>
                    <a:bodyPr/>
                    <a:lstStyle/>
                    <a:p>
                      <a:pPr>
                        <a:lnSpc>
                          <a:spcPct val="100000"/>
                        </a:lnSpc>
                      </a:pPr>
                      <a:endParaRPr sz="700">
                        <a:latin typeface="Times New Roman"/>
                        <a:cs typeface="Times New Roman"/>
                      </a:endParaRPr>
                    </a:p>
                  </a:txBody>
                  <a:tcPr marL="0" marR="0" marT="0" marB="0"/>
                </a:tc>
                <a:tc>
                  <a:txBody>
                    <a:bodyPr/>
                    <a:lstStyle/>
                    <a:p>
                      <a:pPr marR="125095" algn="ctr">
                        <a:lnSpc>
                          <a:spcPts val="960"/>
                        </a:lnSpc>
                      </a:pPr>
                      <a:r>
                        <a:rPr sz="900" spc="-25" dirty="0">
                          <a:latin typeface="Arial"/>
                          <a:cs typeface="Arial"/>
                        </a:rPr>
                        <a:t>8"</a:t>
                      </a:r>
                      <a:endParaRPr sz="900">
                        <a:latin typeface="Arial"/>
                        <a:cs typeface="Arial"/>
                      </a:endParaRPr>
                    </a:p>
                  </a:txBody>
                  <a:tcPr marL="0" marR="0" marT="0" marB="0"/>
                </a:tc>
                <a:tc>
                  <a:txBody>
                    <a:bodyPr/>
                    <a:lstStyle/>
                    <a:p>
                      <a:pPr marR="170815" algn="r">
                        <a:lnSpc>
                          <a:spcPts val="960"/>
                        </a:lnSpc>
                      </a:pPr>
                      <a:r>
                        <a:rPr sz="900" spc="-10" dirty="0">
                          <a:latin typeface="Arial"/>
                          <a:cs typeface="Arial"/>
                        </a:rPr>
                        <a:t>$1,863.76</a:t>
                      </a:r>
                      <a:endParaRPr sz="900">
                        <a:latin typeface="Arial"/>
                        <a:cs typeface="Arial"/>
                      </a:endParaRPr>
                    </a:p>
                  </a:txBody>
                  <a:tcPr marL="0" marR="0" marT="0" marB="0"/>
                </a:tc>
                <a:tc>
                  <a:txBody>
                    <a:bodyPr/>
                    <a:lstStyle/>
                    <a:p>
                      <a:pPr marR="19050" algn="ctr">
                        <a:lnSpc>
                          <a:spcPts val="960"/>
                        </a:lnSpc>
                      </a:pPr>
                      <a:r>
                        <a:rPr sz="900" spc="-10" dirty="0">
                          <a:latin typeface="Arial"/>
                          <a:cs typeface="Arial"/>
                        </a:rPr>
                        <a:t>$663.19</a:t>
                      </a:r>
                      <a:endParaRPr sz="900">
                        <a:latin typeface="Arial"/>
                        <a:cs typeface="Arial"/>
                      </a:endParaRPr>
                    </a:p>
                  </a:txBody>
                  <a:tcPr marL="0" marR="0" marT="0" marB="0"/>
                </a:tc>
                <a:tc>
                  <a:txBody>
                    <a:bodyPr/>
                    <a:lstStyle/>
                    <a:p>
                      <a:pPr marR="149860" algn="r">
                        <a:lnSpc>
                          <a:spcPts val="960"/>
                        </a:lnSpc>
                      </a:pPr>
                      <a:r>
                        <a:rPr sz="900" spc="-10" dirty="0">
                          <a:latin typeface="Arial"/>
                          <a:cs typeface="Arial"/>
                        </a:rPr>
                        <a:t>$2,526.95</a:t>
                      </a:r>
                      <a:endParaRPr sz="900">
                        <a:latin typeface="Arial"/>
                        <a:cs typeface="Arial"/>
                      </a:endParaRPr>
                    </a:p>
                  </a:txBody>
                  <a:tcPr marL="0" marR="0" marT="0" marB="0"/>
                </a:tc>
                <a:extLst>
                  <a:ext uri="{0D108BD9-81ED-4DB2-BD59-A6C34878D82A}">
                    <a16:rowId xmlns:a16="http://schemas.microsoft.com/office/drawing/2014/main" val="10008"/>
                  </a:ext>
                </a:extLst>
              </a:tr>
            </a:tbl>
          </a:graphicData>
        </a:graphic>
      </p:graphicFrame>
      <p:sp>
        <p:nvSpPr>
          <p:cNvPr id="27" name="object 27"/>
          <p:cNvSpPr txBox="1"/>
          <p:nvPr/>
        </p:nvSpPr>
        <p:spPr>
          <a:xfrm>
            <a:off x="600075" y="3527323"/>
            <a:ext cx="424053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374015" algn="l"/>
                <a:tab pos="1464945" algn="l"/>
                <a:tab pos="2560320" algn="l"/>
                <a:tab pos="3630295" algn="l"/>
              </a:tabLst>
              <a:defRPr/>
            </a:pP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10"</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$2,388.83</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$851.18</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$3,240.01</a:t>
            </a:r>
            <a:r>
              <a:rPr kumimoji="0" sz="900" b="0" i="0" u="sng" strike="noStrike" kern="0" cap="none" spc="500" normalizeH="0" baseline="0" noProof="0" dirty="0">
                <a:ln>
                  <a:noFill/>
                </a:ln>
                <a:solidFill>
                  <a:sysClr val="windowText" lastClr="000000"/>
                </a:solidFill>
                <a:effectLst/>
                <a:uLnTx/>
                <a:uFill>
                  <a:solidFill>
                    <a:srgbClr val="000000"/>
                  </a:solidFill>
                </a:uFill>
                <a:latin typeface="Arial"/>
                <a:cs typeface="Arial"/>
              </a:rPr>
              <a:t> </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8" name="object 28"/>
          <p:cNvSpPr txBox="1"/>
          <p:nvPr/>
        </p:nvSpPr>
        <p:spPr>
          <a:xfrm>
            <a:off x="6194425" y="3527323"/>
            <a:ext cx="3688079"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299720" algn="l"/>
                <a:tab pos="1234440" algn="l"/>
                <a:tab pos="2128520" algn="l"/>
                <a:tab pos="3004820" algn="l"/>
                <a:tab pos="3674745" algn="l"/>
              </a:tabLst>
              <a:defRPr/>
            </a:pP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10"</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$2,675.49</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$953.32</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$3,628.81</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29" name="object 29"/>
          <p:cNvSpPr txBox="1"/>
          <p:nvPr/>
        </p:nvSpPr>
        <p:spPr>
          <a:xfrm>
            <a:off x="619125" y="3891026"/>
            <a:ext cx="66421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Calibri"/>
                <a:cs typeface="Calibri"/>
              </a:rPr>
              <a:t>Zone</a:t>
            </a:r>
            <a:r>
              <a:rPr kumimoji="0" sz="900" b="1" i="0" u="none" strike="noStrike" kern="0" cap="none" spc="-20" normalizeH="0" baseline="0" noProof="0" dirty="0">
                <a:ln>
                  <a:noFill/>
                </a:ln>
                <a:solidFill>
                  <a:sysClr val="windowText" lastClr="000000"/>
                </a:solidFill>
                <a:effectLst/>
                <a:uLnTx/>
                <a:uFillTx/>
                <a:latin typeface="Calibri"/>
                <a:cs typeface="Calibri"/>
              </a:rPr>
              <a:t> </a:t>
            </a:r>
            <a:r>
              <a:rPr kumimoji="0" sz="900" b="1" i="0" u="none" strike="noStrike" kern="0" cap="none" spc="-10" normalizeH="0" baseline="0" noProof="0" dirty="0">
                <a:ln>
                  <a:noFill/>
                </a:ln>
                <a:solidFill>
                  <a:sysClr val="windowText" lastClr="000000"/>
                </a:solidFill>
                <a:effectLst/>
                <a:uLnTx/>
                <a:uFillTx/>
                <a:latin typeface="Calibri"/>
                <a:cs typeface="Calibri"/>
              </a:rPr>
              <a:t>Charges</a:t>
            </a:r>
            <a:endParaRPr kumimoji="0" sz="900" b="0" i="0" u="none" strike="noStrike" kern="0" cap="none" spc="0" normalizeH="0" baseline="0" noProof="0">
              <a:ln>
                <a:noFill/>
              </a:ln>
              <a:solidFill>
                <a:sysClr val="windowText" lastClr="000000"/>
              </a:solidFill>
              <a:effectLst/>
              <a:uLnTx/>
              <a:uFillTx/>
              <a:latin typeface="Calibri"/>
              <a:cs typeface="Calibri"/>
            </a:endParaRPr>
          </a:p>
        </p:txBody>
      </p:sp>
      <p:sp>
        <p:nvSpPr>
          <p:cNvPr id="30" name="object 30"/>
          <p:cNvSpPr txBox="1"/>
          <p:nvPr/>
        </p:nvSpPr>
        <p:spPr>
          <a:xfrm>
            <a:off x="3670249" y="3891026"/>
            <a:ext cx="1362075"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Calibri"/>
                <a:cs typeface="Calibri"/>
              </a:rPr>
              <a:t>Construction</a:t>
            </a:r>
            <a:r>
              <a:rPr kumimoji="0" sz="900" b="1" i="0" u="none" strike="noStrike" kern="0" cap="none" spc="-15" normalizeH="0" baseline="0" noProof="0" dirty="0">
                <a:ln>
                  <a:noFill/>
                </a:ln>
                <a:solidFill>
                  <a:sysClr val="windowText" lastClr="000000"/>
                </a:solidFill>
                <a:effectLst/>
                <a:uLnTx/>
                <a:uFillTx/>
                <a:latin typeface="Calibri"/>
                <a:cs typeface="Calibri"/>
              </a:rPr>
              <a:t> </a:t>
            </a:r>
            <a:r>
              <a:rPr kumimoji="0" sz="900" b="1" i="0" u="none" strike="noStrike" kern="0" cap="none" spc="0" normalizeH="0" baseline="0" noProof="0" dirty="0">
                <a:ln>
                  <a:noFill/>
                </a:ln>
                <a:solidFill>
                  <a:sysClr val="windowText" lastClr="000000"/>
                </a:solidFill>
                <a:effectLst/>
                <a:uLnTx/>
                <a:uFillTx/>
                <a:latin typeface="Calibri"/>
                <a:cs typeface="Calibri"/>
              </a:rPr>
              <a:t>Meter</a:t>
            </a:r>
            <a:r>
              <a:rPr kumimoji="0" sz="900" b="1" i="0" u="none" strike="noStrike" kern="0" cap="none" spc="-50" normalizeH="0" baseline="0" noProof="0" dirty="0">
                <a:ln>
                  <a:noFill/>
                </a:ln>
                <a:solidFill>
                  <a:sysClr val="windowText" lastClr="000000"/>
                </a:solidFill>
                <a:effectLst/>
                <a:uLnTx/>
                <a:uFillTx/>
                <a:latin typeface="Calibri"/>
                <a:cs typeface="Calibri"/>
              </a:rPr>
              <a:t> </a:t>
            </a:r>
            <a:r>
              <a:rPr kumimoji="0" sz="900" b="1" i="0" u="none" strike="noStrike" kern="0" cap="none" spc="-10" normalizeH="0" baseline="0" noProof="0" dirty="0">
                <a:ln>
                  <a:noFill/>
                </a:ln>
                <a:solidFill>
                  <a:sysClr val="windowText" lastClr="000000"/>
                </a:solidFill>
                <a:effectLst/>
                <a:uLnTx/>
                <a:uFillTx/>
                <a:latin typeface="Calibri"/>
                <a:cs typeface="Calibri"/>
              </a:rPr>
              <a:t>Charges</a:t>
            </a:r>
            <a:endParaRPr kumimoji="0" sz="900" b="0" i="0" u="none" strike="noStrike" kern="0" cap="none" spc="0" normalizeH="0" baseline="0" noProof="0">
              <a:ln>
                <a:noFill/>
              </a:ln>
              <a:solidFill>
                <a:sysClr val="windowText" lastClr="000000"/>
              </a:solidFill>
              <a:effectLst/>
              <a:uLnTx/>
              <a:uFillTx/>
              <a:latin typeface="Calibri"/>
              <a:cs typeface="Calibri"/>
            </a:endParaRPr>
          </a:p>
        </p:txBody>
      </p:sp>
      <p:sp>
        <p:nvSpPr>
          <p:cNvPr id="31" name="object 31"/>
          <p:cNvSpPr txBox="1"/>
          <p:nvPr/>
        </p:nvSpPr>
        <p:spPr>
          <a:xfrm>
            <a:off x="6213424" y="3891026"/>
            <a:ext cx="66421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Calibri"/>
                <a:cs typeface="Calibri"/>
              </a:rPr>
              <a:t>Zone</a:t>
            </a:r>
            <a:r>
              <a:rPr kumimoji="0" sz="900" b="1" i="0" u="none" strike="noStrike" kern="0" cap="none" spc="-20" normalizeH="0" baseline="0" noProof="0" dirty="0">
                <a:ln>
                  <a:noFill/>
                </a:ln>
                <a:solidFill>
                  <a:sysClr val="windowText" lastClr="000000"/>
                </a:solidFill>
                <a:effectLst/>
                <a:uLnTx/>
                <a:uFillTx/>
                <a:latin typeface="Calibri"/>
                <a:cs typeface="Calibri"/>
              </a:rPr>
              <a:t> </a:t>
            </a:r>
            <a:r>
              <a:rPr kumimoji="0" sz="900" b="1" i="0" u="none" strike="noStrike" kern="0" cap="none" spc="-10" normalizeH="0" baseline="0" noProof="0" dirty="0">
                <a:ln>
                  <a:noFill/>
                </a:ln>
                <a:solidFill>
                  <a:sysClr val="windowText" lastClr="000000"/>
                </a:solidFill>
                <a:effectLst/>
                <a:uLnTx/>
                <a:uFillTx/>
                <a:latin typeface="Calibri"/>
                <a:cs typeface="Calibri"/>
              </a:rPr>
              <a:t>Charges</a:t>
            </a:r>
            <a:endParaRPr kumimoji="0" sz="900" b="0" i="0" u="none" strike="noStrike" kern="0" cap="none" spc="0" normalizeH="0" baseline="0" noProof="0">
              <a:ln>
                <a:noFill/>
              </a:ln>
              <a:solidFill>
                <a:sysClr val="windowText" lastClr="000000"/>
              </a:solidFill>
              <a:effectLst/>
              <a:uLnTx/>
              <a:uFillTx/>
              <a:latin typeface="Calibri"/>
              <a:cs typeface="Calibri"/>
            </a:endParaRPr>
          </a:p>
        </p:txBody>
      </p:sp>
      <p:sp>
        <p:nvSpPr>
          <p:cNvPr id="32" name="object 32"/>
          <p:cNvSpPr txBox="1"/>
          <p:nvPr/>
        </p:nvSpPr>
        <p:spPr>
          <a:xfrm>
            <a:off x="8907360" y="3891026"/>
            <a:ext cx="1362075"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Calibri"/>
                <a:cs typeface="Calibri"/>
              </a:rPr>
              <a:t>Construction</a:t>
            </a:r>
            <a:r>
              <a:rPr kumimoji="0" sz="900" b="1" i="0" u="none" strike="noStrike" kern="0" cap="none" spc="-15" normalizeH="0" baseline="0" noProof="0" dirty="0">
                <a:ln>
                  <a:noFill/>
                </a:ln>
                <a:solidFill>
                  <a:sysClr val="windowText" lastClr="000000"/>
                </a:solidFill>
                <a:effectLst/>
                <a:uLnTx/>
                <a:uFillTx/>
                <a:latin typeface="Calibri"/>
                <a:cs typeface="Calibri"/>
              </a:rPr>
              <a:t> </a:t>
            </a:r>
            <a:r>
              <a:rPr kumimoji="0" sz="900" b="1" i="0" u="none" strike="noStrike" kern="0" cap="none" spc="0" normalizeH="0" baseline="0" noProof="0" dirty="0">
                <a:ln>
                  <a:noFill/>
                </a:ln>
                <a:solidFill>
                  <a:sysClr val="windowText" lastClr="000000"/>
                </a:solidFill>
                <a:effectLst/>
                <a:uLnTx/>
                <a:uFillTx/>
                <a:latin typeface="Calibri"/>
                <a:cs typeface="Calibri"/>
              </a:rPr>
              <a:t>Meter</a:t>
            </a:r>
            <a:r>
              <a:rPr kumimoji="0" sz="900" b="1" i="0" u="none" strike="noStrike" kern="0" cap="none" spc="-50" normalizeH="0" baseline="0" noProof="0" dirty="0">
                <a:ln>
                  <a:noFill/>
                </a:ln>
                <a:solidFill>
                  <a:sysClr val="windowText" lastClr="000000"/>
                </a:solidFill>
                <a:effectLst/>
                <a:uLnTx/>
                <a:uFillTx/>
                <a:latin typeface="Calibri"/>
                <a:cs typeface="Calibri"/>
              </a:rPr>
              <a:t> </a:t>
            </a:r>
            <a:r>
              <a:rPr kumimoji="0" sz="900" b="1" i="0" u="none" strike="noStrike" kern="0" cap="none" spc="-10" normalizeH="0" baseline="0" noProof="0" dirty="0">
                <a:ln>
                  <a:noFill/>
                </a:ln>
                <a:solidFill>
                  <a:sysClr val="windowText" lastClr="000000"/>
                </a:solidFill>
                <a:effectLst/>
                <a:uLnTx/>
                <a:uFillTx/>
                <a:latin typeface="Calibri"/>
                <a:cs typeface="Calibri"/>
              </a:rPr>
              <a:t>Charges</a:t>
            </a:r>
            <a:endParaRPr kumimoji="0" sz="900" b="0" i="0" u="none" strike="noStrike" kern="0" cap="none" spc="0" normalizeH="0" baseline="0" noProof="0">
              <a:ln>
                <a:noFill/>
              </a:ln>
              <a:solidFill>
                <a:sysClr val="windowText" lastClr="000000"/>
              </a:solidFill>
              <a:effectLst/>
              <a:uLnTx/>
              <a:uFillTx/>
              <a:latin typeface="Calibri"/>
              <a:cs typeface="Calibri"/>
            </a:endParaRPr>
          </a:p>
        </p:txBody>
      </p:sp>
      <p:sp>
        <p:nvSpPr>
          <p:cNvPr id="33" name="object 33"/>
          <p:cNvSpPr txBox="1"/>
          <p:nvPr/>
        </p:nvSpPr>
        <p:spPr>
          <a:xfrm>
            <a:off x="920661" y="4128998"/>
            <a:ext cx="285750" cy="16256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20" normalizeH="0" baseline="0" noProof="0" dirty="0">
                <a:ln>
                  <a:noFill/>
                </a:ln>
                <a:solidFill>
                  <a:srgbClr val="FFFFFF"/>
                </a:solidFill>
                <a:effectLst/>
                <a:uLnTx/>
                <a:uFillTx/>
                <a:latin typeface="Century Gothic"/>
                <a:cs typeface="Century Gothic"/>
              </a:rPr>
              <a:t>Zone</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4" name="object 34"/>
          <p:cNvSpPr txBox="1"/>
          <p:nvPr/>
        </p:nvSpPr>
        <p:spPr>
          <a:xfrm>
            <a:off x="1576285" y="4070248"/>
            <a:ext cx="1064260" cy="285115"/>
          </a:xfrm>
          <a:prstGeom prst="rect">
            <a:avLst/>
          </a:prstGeom>
        </p:spPr>
        <p:txBody>
          <a:bodyPr vert="horz" wrap="square" lIns="0" tIns="12700" rIns="0" bIns="0" rtlCol="0">
            <a:spAutoFit/>
          </a:bodyPr>
          <a:lstStyle/>
          <a:p>
            <a:pPr marL="0" marR="5080" lvl="0" indent="0" algn="ctr"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rgbClr val="FFFFFF"/>
                </a:solidFill>
                <a:effectLst/>
                <a:uLnTx/>
                <a:uFillTx/>
                <a:latin typeface="Century Gothic"/>
                <a:cs typeface="Century Gothic"/>
              </a:rPr>
              <a:t>Volumetric</a:t>
            </a:r>
            <a:r>
              <a:rPr kumimoji="0" sz="900" b="1" i="0" u="none" strike="noStrike" kern="0" cap="none" spc="-35" normalizeH="0" baseline="0" noProof="0" dirty="0">
                <a:ln>
                  <a:noFill/>
                </a:ln>
                <a:solidFill>
                  <a:srgbClr val="FFFFFF"/>
                </a:solidFill>
                <a:effectLst/>
                <a:uLnTx/>
                <a:uFillTx/>
                <a:latin typeface="Century Gothic"/>
                <a:cs typeface="Century Gothic"/>
              </a:rPr>
              <a:t> </a:t>
            </a:r>
            <a:r>
              <a:rPr kumimoji="0" sz="900" b="1" i="0" u="none" strike="noStrike" kern="0" cap="none" spc="-10" normalizeH="0" baseline="0" noProof="0" dirty="0">
                <a:ln>
                  <a:noFill/>
                </a:ln>
                <a:solidFill>
                  <a:srgbClr val="FFFFFF"/>
                </a:solidFill>
                <a:effectLst/>
                <a:uLnTx/>
                <a:uFillTx/>
                <a:latin typeface="Century Gothic"/>
                <a:cs typeface="Century Gothic"/>
              </a:rPr>
              <a:t>Charge</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a:p>
            <a:pPr marL="0" marR="47625" lvl="0" indent="0" algn="ctr" defTabSz="914400" eaLnBrk="1" fontAlgn="auto" latinLnBrk="0" hangingPunct="1">
              <a:lnSpc>
                <a:spcPct val="100000"/>
              </a:lnSpc>
              <a:spcBef>
                <a:spcPts val="0"/>
              </a:spcBef>
              <a:spcAft>
                <a:spcPts val="0"/>
              </a:spcAft>
              <a:buClrTx/>
              <a:buSzTx/>
              <a:buFontTx/>
              <a:buNone/>
              <a:tabLst/>
              <a:defRPr/>
            </a:pPr>
            <a:r>
              <a:rPr kumimoji="0" sz="800" b="0" i="0" u="none" strike="noStrike" kern="0" cap="none" spc="0" normalizeH="0" baseline="0" noProof="0" dirty="0">
                <a:ln>
                  <a:noFill/>
                </a:ln>
                <a:solidFill>
                  <a:srgbClr val="FFFFFF"/>
                </a:solidFill>
                <a:effectLst/>
                <a:uLnTx/>
                <a:uFillTx/>
                <a:latin typeface="Century Gothic"/>
                <a:cs typeface="Century Gothic"/>
              </a:rPr>
              <a:t>(per</a:t>
            </a:r>
            <a:r>
              <a:rPr kumimoji="0" sz="800" b="0" i="0" u="none" strike="noStrike" kern="0" cap="none" spc="-20" normalizeH="0" baseline="0" noProof="0" dirty="0">
                <a:ln>
                  <a:noFill/>
                </a:ln>
                <a:solidFill>
                  <a:srgbClr val="FFFFFF"/>
                </a:solidFill>
                <a:effectLst/>
                <a:uLnTx/>
                <a:uFillTx/>
                <a:latin typeface="Century Gothic"/>
                <a:cs typeface="Century Gothic"/>
              </a:rPr>
              <a:t> HCF)</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5" name="object 35"/>
          <p:cNvSpPr txBox="1"/>
          <p:nvPr/>
        </p:nvSpPr>
        <p:spPr>
          <a:xfrm>
            <a:off x="3663950" y="4041775"/>
            <a:ext cx="2317750" cy="333375"/>
          </a:xfrm>
          <a:prstGeom prst="rect">
            <a:avLst/>
          </a:prstGeom>
          <a:solidFill>
            <a:srgbClr val="000000"/>
          </a:solidFill>
        </p:spPr>
        <p:txBody>
          <a:bodyPr vert="horz" wrap="square" lIns="0" tIns="99695" rIns="0" bIns="0" rtlCol="0">
            <a:spAutoFit/>
          </a:bodyPr>
          <a:lstStyle/>
          <a:p>
            <a:pPr marL="0" marR="112395" lvl="0" indent="0" algn="r" defTabSz="914400" eaLnBrk="1" fontAlgn="auto" latinLnBrk="0" hangingPunct="1">
              <a:lnSpc>
                <a:spcPct val="100000"/>
              </a:lnSpc>
              <a:spcBef>
                <a:spcPts val="785"/>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Century Gothic"/>
                <a:cs typeface="Century Gothic"/>
              </a:rPr>
              <a:t>Rates</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6" name="object 36"/>
          <p:cNvSpPr txBox="1"/>
          <p:nvPr/>
        </p:nvSpPr>
        <p:spPr>
          <a:xfrm>
            <a:off x="6446837" y="4129213"/>
            <a:ext cx="285750" cy="162560"/>
          </a:xfrm>
          <a:prstGeom prst="rect">
            <a:avLst/>
          </a:prstGeom>
        </p:spPr>
        <p:txBody>
          <a:bodyPr vert="horz" wrap="square" lIns="0" tIns="12700" rIns="0" bIns="0" rtlCol="0">
            <a:spAutoFit/>
          </a:bodyPr>
          <a:lstStyle/>
          <a:p>
            <a:pPr marL="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20" normalizeH="0" baseline="0" noProof="0" dirty="0">
                <a:ln>
                  <a:noFill/>
                </a:ln>
                <a:solidFill>
                  <a:srgbClr val="FFFFFF"/>
                </a:solidFill>
                <a:effectLst/>
                <a:uLnTx/>
                <a:uFillTx/>
                <a:latin typeface="Century Gothic"/>
                <a:cs typeface="Century Gothic"/>
              </a:rPr>
              <a:t>Zone</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7" name="object 37"/>
          <p:cNvSpPr txBox="1"/>
          <p:nvPr/>
        </p:nvSpPr>
        <p:spPr>
          <a:xfrm>
            <a:off x="7023137" y="4070463"/>
            <a:ext cx="1064260" cy="284480"/>
          </a:xfrm>
          <a:prstGeom prst="rect">
            <a:avLst/>
          </a:prstGeom>
        </p:spPr>
        <p:txBody>
          <a:bodyPr vert="horz" wrap="square" lIns="0" tIns="12700" rIns="0" bIns="0" rtlCol="0">
            <a:spAutoFit/>
          </a:bodyPr>
          <a:lstStyle/>
          <a:p>
            <a:pPr marL="0" marR="5080" lvl="0" indent="0" algn="ctr"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rgbClr val="FFFFFF"/>
                </a:solidFill>
                <a:effectLst/>
                <a:uLnTx/>
                <a:uFillTx/>
                <a:latin typeface="Century Gothic"/>
                <a:cs typeface="Century Gothic"/>
              </a:rPr>
              <a:t>Volumetric</a:t>
            </a:r>
            <a:r>
              <a:rPr kumimoji="0" sz="900" b="1" i="0" u="none" strike="noStrike" kern="0" cap="none" spc="-35" normalizeH="0" baseline="0" noProof="0" dirty="0">
                <a:ln>
                  <a:noFill/>
                </a:ln>
                <a:solidFill>
                  <a:srgbClr val="FFFFFF"/>
                </a:solidFill>
                <a:effectLst/>
                <a:uLnTx/>
                <a:uFillTx/>
                <a:latin typeface="Century Gothic"/>
                <a:cs typeface="Century Gothic"/>
              </a:rPr>
              <a:t> </a:t>
            </a:r>
            <a:r>
              <a:rPr kumimoji="0" sz="900" b="1" i="0" u="none" strike="noStrike" kern="0" cap="none" spc="-10" normalizeH="0" baseline="0" noProof="0" dirty="0">
                <a:ln>
                  <a:noFill/>
                </a:ln>
                <a:solidFill>
                  <a:srgbClr val="FFFFFF"/>
                </a:solidFill>
                <a:effectLst/>
                <a:uLnTx/>
                <a:uFillTx/>
                <a:latin typeface="Century Gothic"/>
                <a:cs typeface="Century Gothic"/>
              </a:rPr>
              <a:t>Charge</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a:p>
            <a:pPr marL="0" marR="44450" lvl="0" indent="0" algn="ctr" defTabSz="914400" eaLnBrk="1" fontAlgn="auto" latinLnBrk="0" hangingPunct="1">
              <a:lnSpc>
                <a:spcPct val="100000"/>
              </a:lnSpc>
              <a:spcBef>
                <a:spcPts val="0"/>
              </a:spcBef>
              <a:spcAft>
                <a:spcPts val="0"/>
              </a:spcAft>
              <a:buClrTx/>
              <a:buSzTx/>
              <a:buFontTx/>
              <a:buNone/>
              <a:tabLst/>
              <a:defRPr/>
            </a:pPr>
            <a:r>
              <a:rPr kumimoji="0" sz="800" b="0" i="0" u="none" strike="noStrike" kern="0" cap="none" spc="0" normalizeH="0" baseline="0" noProof="0" dirty="0">
                <a:ln>
                  <a:noFill/>
                </a:ln>
                <a:solidFill>
                  <a:srgbClr val="FFFFFF"/>
                </a:solidFill>
                <a:effectLst/>
                <a:uLnTx/>
                <a:uFillTx/>
                <a:latin typeface="Century Gothic"/>
                <a:cs typeface="Century Gothic"/>
              </a:rPr>
              <a:t>(per</a:t>
            </a:r>
            <a:r>
              <a:rPr kumimoji="0" sz="800" b="0" i="0" u="none" strike="noStrike" kern="0" cap="none" spc="-20" normalizeH="0" baseline="0" noProof="0" dirty="0">
                <a:ln>
                  <a:noFill/>
                </a:ln>
                <a:solidFill>
                  <a:srgbClr val="FFFFFF"/>
                </a:solidFill>
                <a:effectLst/>
                <a:uLnTx/>
                <a:uFillTx/>
                <a:latin typeface="Century Gothic"/>
                <a:cs typeface="Century Gothic"/>
              </a:rPr>
              <a:t> HCF)</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8" name="object 38"/>
          <p:cNvSpPr txBox="1"/>
          <p:nvPr/>
        </p:nvSpPr>
        <p:spPr>
          <a:xfrm>
            <a:off x="8901112" y="4041775"/>
            <a:ext cx="2386330" cy="333375"/>
          </a:xfrm>
          <a:prstGeom prst="rect">
            <a:avLst/>
          </a:prstGeom>
          <a:solidFill>
            <a:srgbClr val="000000"/>
          </a:solidFill>
        </p:spPr>
        <p:txBody>
          <a:bodyPr vert="horz" wrap="square" lIns="0" tIns="99695" rIns="0" bIns="0" rtlCol="0">
            <a:spAutoFit/>
          </a:bodyPr>
          <a:lstStyle/>
          <a:p>
            <a:pPr marL="0" marR="145415" lvl="0" indent="0" algn="r" defTabSz="914400" eaLnBrk="1" fontAlgn="auto" latinLnBrk="0" hangingPunct="1">
              <a:lnSpc>
                <a:spcPct val="100000"/>
              </a:lnSpc>
              <a:spcBef>
                <a:spcPts val="785"/>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Century Gothic"/>
                <a:cs typeface="Century Gothic"/>
              </a:rPr>
              <a:t>Rates</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9" name="object 39"/>
          <p:cNvSpPr txBox="1"/>
          <p:nvPr/>
        </p:nvSpPr>
        <p:spPr>
          <a:xfrm>
            <a:off x="693762" y="4368900"/>
            <a:ext cx="401320" cy="447040"/>
          </a:xfrm>
          <a:prstGeom prst="rect">
            <a:avLst/>
          </a:prstGeom>
        </p:spPr>
        <p:txBody>
          <a:bodyPr vert="horz" wrap="square" lIns="0" tIns="7620" rIns="0" bIns="0" rtlCol="0">
            <a:spAutoFit/>
          </a:bodyPr>
          <a:lstStyle/>
          <a:p>
            <a:pPr marL="12700" marR="5080" lvl="0" indent="-635" algn="just" defTabSz="914400" eaLnBrk="1" fontAlgn="auto" latinLnBrk="0" hangingPunct="1">
              <a:lnSpc>
                <a:spcPct val="103600"/>
              </a:lnSpc>
              <a:spcBef>
                <a:spcPts val="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Zone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B</a:t>
            </a:r>
            <a:r>
              <a:rPr kumimoji="0" sz="900" b="0" i="0" u="none" strike="noStrike" kern="0" cap="none" spc="0" normalizeH="0" baseline="0" noProof="0" dirty="0">
                <a:ln>
                  <a:noFill/>
                </a:ln>
                <a:solidFill>
                  <a:sysClr val="windowText" lastClr="000000"/>
                </a:solidFill>
                <a:effectLst/>
                <a:uLnTx/>
                <a:uFillTx/>
                <a:latin typeface="Arial"/>
                <a:cs typeface="Arial"/>
              </a:rPr>
              <a:t> Zone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C</a:t>
            </a:r>
            <a:r>
              <a:rPr kumimoji="0" sz="900" b="0" i="0" u="none" strike="noStrike" kern="0" cap="none" spc="0" normalizeH="0" baseline="0" noProof="0" dirty="0">
                <a:ln>
                  <a:noFill/>
                </a:ln>
                <a:solidFill>
                  <a:sysClr val="windowText" lastClr="000000"/>
                </a:solidFill>
                <a:effectLst/>
                <a:uLnTx/>
                <a:uFillTx/>
                <a:latin typeface="Arial"/>
                <a:cs typeface="Arial"/>
              </a:rPr>
              <a:t> Zone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D</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40" name="object 40"/>
          <p:cNvSpPr txBox="1"/>
          <p:nvPr/>
        </p:nvSpPr>
        <p:spPr>
          <a:xfrm>
            <a:off x="1911400" y="4368900"/>
            <a:ext cx="314325" cy="4470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$0.29</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$0.54</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4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$0.83</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41" name="object 41"/>
          <p:cNvSpPr txBox="1"/>
          <p:nvPr/>
        </p:nvSpPr>
        <p:spPr>
          <a:xfrm>
            <a:off x="3651250" y="4368900"/>
            <a:ext cx="2343150" cy="437515"/>
          </a:xfrm>
          <a:prstGeom prst="rect">
            <a:avLst/>
          </a:prstGeom>
        </p:spPr>
        <p:txBody>
          <a:bodyPr vert="horz" wrap="square" lIns="0" tIns="12700" rIns="0" bIns="0" rtlCol="0">
            <a:spAutoFit/>
          </a:bodyPr>
          <a:lstStyle/>
          <a:p>
            <a:pPr marL="31750" marR="0" lvl="0" indent="0" defTabSz="914400" eaLnBrk="1" fontAlgn="auto" latinLnBrk="0" hangingPunct="1">
              <a:lnSpc>
                <a:spcPct val="100000"/>
              </a:lnSpc>
              <a:spcBef>
                <a:spcPts val="100"/>
              </a:spcBef>
              <a:spcAft>
                <a:spcPts val="0"/>
              </a:spcAft>
              <a:buClrTx/>
              <a:buSzTx/>
              <a:buFontTx/>
              <a:buNone/>
              <a:tabLst>
                <a:tab pos="1880870" algn="l"/>
              </a:tabLst>
              <a:defRPr/>
            </a:pPr>
            <a:r>
              <a:rPr kumimoji="0" sz="1350" b="0" i="0" u="none" strike="noStrike" kern="0" cap="none" spc="0" normalizeH="0" baseline="3086" noProof="0" dirty="0">
                <a:ln>
                  <a:noFill/>
                </a:ln>
                <a:solidFill>
                  <a:sysClr val="windowText" lastClr="000000"/>
                </a:solidFill>
                <a:effectLst/>
                <a:uLnTx/>
                <a:uFillTx/>
                <a:latin typeface="Calibri"/>
                <a:cs typeface="Calibri"/>
              </a:rPr>
              <a:t>Monthly</a:t>
            </a:r>
            <a:r>
              <a:rPr kumimoji="0" sz="1350" b="0" i="0" u="none" strike="noStrike" kern="0" cap="none" spc="-44" normalizeH="0" baseline="3086" noProof="0" dirty="0">
                <a:ln>
                  <a:noFill/>
                </a:ln>
                <a:solidFill>
                  <a:sysClr val="windowText" lastClr="000000"/>
                </a:solidFill>
                <a:effectLst/>
                <a:uLnTx/>
                <a:uFillTx/>
                <a:latin typeface="Calibri"/>
                <a:cs typeface="Calibri"/>
              </a:rPr>
              <a:t> </a:t>
            </a:r>
            <a:r>
              <a:rPr kumimoji="0" sz="1350" b="0" i="0" u="none" strike="noStrike" kern="0" cap="none" spc="0" normalizeH="0" baseline="3086" noProof="0" dirty="0">
                <a:ln>
                  <a:noFill/>
                </a:ln>
                <a:solidFill>
                  <a:sysClr val="windowText" lastClr="000000"/>
                </a:solidFill>
                <a:effectLst/>
                <a:uLnTx/>
                <a:uFillTx/>
                <a:latin typeface="Calibri"/>
                <a:cs typeface="Calibri"/>
              </a:rPr>
              <a:t>Meter</a:t>
            </a:r>
            <a:r>
              <a:rPr kumimoji="0" sz="1350" b="0" i="0" u="none" strike="noStrike" kern="0" cap="none" spc="-52" normalizeH="0" baseline="3086" noProof="0" dirty="0">
                <a:ln>
                  <a:noFill/>
                </a:ln>
                <a:solidFill>
                  <a:sysClr val="windowText" lastClr="000000"/>
                </a:solidFill>
                <a:effectLst/>
                <a:uLnTx/>
                <a:uFillTx/>
                <a:latin typeface="Calibri"/>
                <a:cs typeface="Calibri"/>
              </a:rPr>
              <a:t> </a:t>
            </a:r>
            <a:r>
              <a:rPr kumimoji="0" sz="1350" b="0" i="0" u="none" strike="noStrike" kern="0" cap="none" spc="-15" normalizeH="0" baseline="3086" noProof="0" dirty="0">
                <a:ln>
                  <a:noFill/>
                </a:ln>
                <a:solidFill>
                  <a:sysClr val="windowText" lastClr="000000"/>
                </a:solidFill>
                <a:effectLst/>
                <a:uLnTx/>
                <a:uFillTx/>
                <a:latin typeface="Calibri"/>
                <a:cs typeface="Calibri"/>
              </a:rPr>
              <a:t>Charge:*</a:t>
            </a:r>
            <a:r>
              <a:rPr kumimoji="0" sz="1350" b="0" i="0" u="none" strike="noStrike" kern="0" cap="none" spc="0" normalizeH="0" baseline="3086" noProof="0" dirty="0">
                <a:ln>
                  <a:noFill/>
                </a:ln>
                <a:solidFill>
                  <a:sysClr val="windowText" lastClr="000000"/>
                </a:solidFill>
                <a:effectLst/>
                <a:uLnTx/>
                <a:uFillTx/>
                <a:latin typeface="Calibri"/>
                <a:cs typeface="Calibri"/>
              </a:rPr>
              <a:t>	</a:t>
            </a:r>
            <a:r>
              <a:rPr kumimoji="0" sz="900" b="0" i="0" u="none" strike="noStrike" kern="0" cap="none" spc="-10" normalizeH="0" baseline="0" noProof="0" dirty="0">
                <a:ln>
                  <a:noFill/>
                </a:ln>
                <a:solidFill>
                  <a:sysClr val="windowText" lastClr="000000"/>
                </a:solidFill>
                <a:effectLst/>
                <a:uLnTx/>
                <a:uFillTx/>
                <a:latin typeface="Arial"/>
                <a:cs typeface="Arial"/>
              </a:rPr>
              <a:t>$62.66</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ts val="1065"/>
              </a:lnSpc>
              <a:spcBef>
                <a:spcPts val="30"/>
              </a:spcBef>
              <a:spcAft>
                <a:spcPts val="0"/>
              </a:spcAft>
              <a:buClrTx/>
              <a:buSzTx/>
              <a:buFontTx/>
              <a:buNone/>
              <a:tabLst>
                <a:tab pos="1909445" algn="l"/>
                <a:tab pos="2329815" algn="l"/>
              </a:tabLst>
              <a:defRPr/>
            </a:pPr>
            <a:r>
              <a:rPr kumimoji="0" sz="1350" b="0" i="0" u="sng" strike="noStrike" kern="0" cap="none" spc="-82"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Volumetric</a:t>
            </a:r>
            <a:r>
              <a:rPr kumimoji="0" sz="1350" b="0" i="0" u="sng" strike="noStrike" kern="0" cap="none" spc="-37"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Unit</a:t>
            </a:r>
            <a:r>
              <a:rPr kumimoji="0" sz="1350" b="0" i="0" u="sng" strike="noStrike" kern="0" cap="none" spc="-22"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Rate</a:t>
            </a:r>
            <a:r>
              <a:rPr kumimoji="0" sz="1350" b="0" i="0" u="sng" strike="noStrike" kern="0" cap="none" spc="-60"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(per</a:t>
            </a:r>
            <a:r>
              <a:rPr kumimoji="0" sz="1350" b="0" i="0" u="sng" strike="noStrike" kern="0" cap="none" spc="-22"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30" normalizeH="0" baseline="3086" noProof="0" dirty="0">
                <a:ln>
                  <a:noFill/>
                </a:ln>
                <a:solidFill>
                  <a:sysClr val="windowText" lastClr="000000"/>
                </a:solidFill>
                <a:effectLst/>
                <a:uLnTx/>
                <a:uFill>
                  <a:solidFill>
                    <a:srgbClr val="000000"/>
                  </a:solidFill>
                </a:uFill>
                <a:latin typeface="Calibri"/>
                <a:cs typeface="Calibri"/>
              </a:rPr>
              <a:t>HCF):</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$7.46</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900" b="0" i="0" u="none" strike="noStrike" kern="0" cap="none" spc="0" normalizeH="0" baseline="0" noProof="0">
              <a:ln>
                <a:noFill/>
              </a:ln>
              <a:solidFill>
                <a:sysClr val="windowText" lastClr="000000"/>
              </a:solidFill>
              <a:effectLst/>
              <a:uLnTx/>
              <a:uFillTx/>
              <a:latin typeface="Arial"/>
              <a:cs typeface="Arial"/>
            </a:endParaRPr>
          </a:p>
          <a:p>
            <a:pPr marL="31750" marR="0" lvl="0" indent="0" defTabSz="914400" eaLnBrk="1" fontAlgn="auto" latinLnBrk="0" hangingPunct="1">
              <a:lnSpc>
                <a:spcPts val="1065"/>
              </a:lnSpc>
              <a:spcBef>
                <a:spcPts val="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Calibri"/>
                <a:cs typeface="Calibri"/>
              </a:rPr>
              <a:t>*</a:t>
            </a:r>
            <a:r>
              <a:rPr kumimoji="0" sz="900" b="0" i="0" u="none" strike="noStrike" kern="0" cap="none" spc="-20" normalizeH="0" baseline="0" noProof="0" dirty="0">
                <a:ln>
                  <a:noFill/>
                </a:ln>
                <a:solidFill>
                  <a:sysClr val="windowText" lastClr="000000"/>
                </a:solidFill>
                <a:effectLst/>
                <a:uLnTx/>
                <a:uFillTx/>
                <a:latin typeface="Calibri"/>
                <a:cs typeface="Calibri"/>
              </a:rPr>
              <a:t> </a:t>
            </a:r>
            <a:r>
              <a:rPr kumimoji="0" sz="900" b="0" i="0" u="none" strike="noStrike" kern="0" cap="none" spc="0" normalizeH="0" baseline="0" noProof="0" dirty="0">
                <a:ln>
                  <a:noFill/>
                </a:ln>
                <a:solidFill>
                  <a:sysClr val="windowText" lastClr="000000"/>
                </a:solidFill>
                <a:effectLst/>
                <a:uLnTx/>
                <a:uFillTx/>
                <a:latin typeface="Calibri"/>
                <a:cs typeface="Calibri"/>
              </a:rPr>
              <a:t>May</a:t>
            </a:r>
            <a:r>
              <a:rPr kumimoji="0" sz="900" b="0" i="0" u="none" strike="noStrike" kern="0" cap="none" spc="-10" normalizeH="0" baseline="0" noProof="0" dirty="0">
                <a:ln>
                  <a:noFill/>
                </a:ln>
                <a:solidFill>
                  <a:sysClr val="windowText" lastClr="000000"/>
                </a:solidFill>
                <a:effectLst/>
                <a:uLnTx/>
                <a:uFillTx/>
                <a:latin typeface="Calibri"/>
                <a:cs typeface="Calibri"/>
              </a:rPr>
              <a:t> </a:t>
            </a:r>
            <a:r>
              <a:rPr kumimoji="0" sz="900" b="0" i="0" u="none" strike="noStrike" kern="0" cap="none" spc="0" normalizeH="0" baseline="0" noProof="0" dirty="0">
                <a:ln>
                  <a:noFill/>
                </a:ln>
                <a:solidFill>
                  <a:sysClr val="windowText" lastClr="000000"/>
                </a:solidFill>
                <a:effectLst/>
                <a:uLnTx/>
                <a:uFillTx/>
                <a:latin typeface="Calibri"/>
                <a:cs typeface="Calibri"/>
              </a:rPr>
              <a:t>be</a:t>
            </a:r>
            <a:r>
              <a:rPr kumimoji="0" sz="900" b="0" i="0" u="none" strike="noStrike" kern="0" cap="none" spc="-5" normalizeH="0" baseline="0" noProof="0" dirty="0">
                <a:ln>
                  <a:noFill/>
                </a:ln>
                <a:solidFill>
                  <a:sysClr val="windowText" lastClr="000000"/>
                </a:solidFill>
                <a:effectLst/>
                <a:uLnTx/>
                <a:uFillTx/>
                <a:latin typeface="Calibri"/>
                <a:cs typeface="Calibri"/>
              </a:rPr>
              <a:t> </a:t>
            </a:r>
            <a:r>
              <a:rPr kumimoji="0" sz="900" b="0" i="0" u="none" strike="noStrike" kern="0" cap="none" spc="-10" normalizeH="0" baseline="0" noProof="0" dirty="0">
                <a:ln>
                  <a:noFill/>
                </a:ln>
                <a:solidFill>
                  <a:sysClr val="windowText" lastClr="000000"/>
                </a:solidFill>
                <a:effectLst/>
                <a:uLnTx/>
                <a:uFillTx/>
                <a:latin typeface="Calibri"/>
                <a:cs typeface="Calibri"/>
              </a:rPr>
              <a:t>pro-</a:t>
            </a:r>
            <a:r>
              <a:rPr kumimoji="0" sz="900" b="0" i="0" u="none" strike="noStrike" kern="0" cap="none" spc="0" normalizeH="0" baseline="0" noProof="0" dirty="0">
                <a:ln>
                  <a:noFill/>
                </a:ln>
                <a:solidFill>
                  <a:sysClr val="windowText" lastClr="000000"/>
                </a:solidFill>
                <a:effectLst/>
                <a:uLnTx/>
                <a:uFillTx/>
                <a:latin typeface="Calibri"/>
                <a:cs typeface="Calibri"/>
              </a:rPr>
              <a:t>rated</a:t>
            </a:r>
            <a:r>
              <a:rPr kumimoji="0" sz="900" b="0" i="0" u="none" strike="noStrike" kern="0" cap="none" spc="-15" normalizeH="0" baseline="0" noProof="0" dirty="0">
                <a:ln>
                  <a:noFill/>
                </a:ln>
                <a:solidFill>
                  <a:sysClr val="windowText" lastClr="000000"/>
                </a:solidFill>
                <a:effectLst/>
                <a:uLnTx/>
                <a:uFillTx/>
                <a:latin typeface="Calibri"/>
                <a:cs typeface="Calibri"/>
              </a:rPr>
              <a:t> </a:t>
            </a:r>
            <a:r>
              <a:rPr kumimoji="0" sz="900" b="0" i="0" u="none" strike="noStrike" kern="0" cap="none" spc="0" normalizeH="0" baseline="0" noProof="0" dirty="0">
                <a:ln>
                  <a:noFill/>
                </a:ln>
                <a:solidFill>
                  <a:sysClr val="windowText" lastClr="000000"/>
                </a:solidFill>
                <a:effectLst/>
                <a:uLnTx/>
                <a:uFillTx/>
                <a:latin typeface="Calibri"/>
                <a:cs typeface="Calibri"/>
              </a:rPr>
              <a:t>for</a:t>
            </a:r>
            <a:r>
              <a:rPr kumimoji="0" sz="900" b="0" i="0" u="none" strike="noStrike" kern="0" cap="none" spc="-30" normalizeH="0" baseline="0" noProof="0" dirty="0">
                <a:ln>
                  <a:noFill/>
                </a:ln>
                <a:solidFill>
                  <a:sysClr val="windowText" lastClr="000000"/>
                </a:solidFill>
                <a:effectLst/>
                <a:uLnTx/>
                <a:uFillTx/>
                <a:latin typeface="Calibri"/>
                <a:cs typeface="Calibri"/>
              </a:rPr>
              <a:t> </a:t>
            </a:r>
            <a:r>
              <a:rPr kumimoji="0" sz="900" b="0" i="0" u="none" strike="noStrike" kern="0" cap="none" spc="0" normalizeH="0" baseline="0" noProof="0" dirty="0">
                <a:ln>
                  <a:noFill/>
                </a:ln>
                <a:solidFill>
                  <a:sysClr val="windowText" lastClr="000000"/>
                </a:solidFill>
                <a:effectLst/>
                <a:uLnTx/>
                <a:uFillTx/>
                <a:latin typeface="Calibri"/>
                <a:cs typeface="Calibri"/>
              </a:rPr>
              <a:t>partial </a:t>
            </a:r>
            <a:r>
              <a:rPr kumimoji="0" sz="900" b="0" i="0" u="none" strike="noStrike" kern="0" cap="none" spc="-10" normalizeH="0" baseline="0" noProof="0" dirty="0">
                <a:ln>
                  <a:noFill/>
                </a:ln>
                <a:solidFill>
                  <a:sysClr val="windowText" lastClr="000000"/>
                </a:solidFill>
                <a:effectLst/>
                <a:uLnTx/>
                <a:uFillTx/>
                <a:latin typeface="Calibri"/>
                <a:cs typeface="Calibri"/>
              </a:rPr>
              <a:t>months.</a:t>
            </a:r>
            <a:endParaRPr kumimoji="0" sz="900" b="0" i="0" u="none" strike="noStrike" kern="0" cap="none" spc="0" normalizeH="0" baseline="0" noProof="0">
              <a:ln>
                <a:noFill/>
              </a:ln>
              <a:solidFill>
                <a:sysClr val="windowText" lastClr="000000"/>
              </a:solidFill>
              <a:effectLst/>
              <a:uLnTx/>
              <a:uFillTx/>
              <a:latin typeface="Calibri"/>
              <a:cs typeface="Calibri"/>
            </a:endParaRPr>
          </a:p>
        </p:txBody>
      </p:sp>
      <p:sp>
        <p:nvSpPr>
          <p:cNvPr id="42" name="object 42"/>
          <p:cNvSpPr txBox="1"/>
          <p:nvPr/>
        </p:nvSpPr>
        <p:spPr>
          <a:xfrm>
            <a:off x="6389789" y="4368900"/>
            <a:ext cx="401320" cy="447040"/>
          </a:xfrm>
          <a:prstGeom prst="rect">
            <a:avLst/>
          </a:prstGeom>
        </p:spPr>
        <p:txBody>
          <a:bodyPr vert="horz" wrap="square" lIns="0" tIns="7620" rIns="0" bIns="0" rtlCol="0">
            <a:spAutoFit/>
          </a:bodyPr>
          <a:lstStyle/>
          <a:p>
            <a:pPr marL="12700" marR="5080" lvl="0" indent="-635" algn="just" defTabSz="914400" eaLnBrk="1" fontAlgn="auto" latinLnBrk="0" hangingPunct="1">
              <a:lnSpc>
                <a:spcPct val="103600"/>
              </a:lnSpc>
              <a:spcBef>
                <a:spcPts val="6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Arial"/>
                <a:cs typeface="Arial"/>
              </a:rPr>
              <a:t>Zone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B</a:t>
            </a:r>
            <a:r>
              <a:rPr kumimoji="0" sz="900" b="0" i="0" u="none" strike="noStrike" kern="0" cap="none" spc="0" normalizeH="0" baseline="0" noProof="0" dirty="0">
                <a:ln>
                  <a:noFill/>
                </a:ln>
                <a:solidFill>
                  <a:sysClr val="windowText" lastClr="000000"/>
                </a:solidFill>
                <a:effectLst/>
                <a:uLnTx/>
                <a:uFillTx/>
                <a:latin typeface="Arial"/>
                <a:cs typeface="Arial"/>
              </a:rPr>
              <a:t> Zone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C</a:t>
            </a:r>
            <a:r>
              <a:rPr kumimoji="0" sz="900" b="0" i="0" u="none" strike="noStrike" kern="0" cap="none" spc="0" normalizeH="0" baseline="0" noProof="0" dirty="0">
                <a:ln>
                  <a:noFill/>
                </a:ln>
                <a:solidFill>
                  <a:sysClr val="windowText" lastClr="000000"/>
                </a:solidFill>
                <a:effectLst/>
                <a:uLnTx/>
                <a:uFillTx/>
                <a:latin typeface="Arial"/>
                <a:cs typeface="Arial"/>
              </a:rPr>
              <a:t> Zone</a:t>
            </a:r>
            <a:r>
              <a:rPr kumimoji="0" sz="900" b="0" i="0" u="none" strike="noStrike" kern="0" cap="none" spc="-20" normalizeH="0" baseline="0" noProof="0" dirty="0">
                <a:ln>
                  <a:noFill/>
                </a:ln>
                <a:solidFill>
                  <a:sysClr val="windowText" lastClr="000000"/>
                </a:solidFill>
                <a:effectLst/>
                <a:uLnTx/>
                <a:uFillTx/>
                <a:latin typeface="Arial"/>
                <a:cs typeface="Arial"/>
              </a:rPr>
              <a:t> </a:t>
            </a:r>
            <a:r>
              <a:rPr kumimoji="0" sz="900" b="0" i="0" u="none" strike="noStrike" kern="0" cap="none" spc="-50" normalizeH="0" baseline="0" noProof="0" dirty="0">
                <a:ln>
                  <a:noFill/>
                </a:ln>
                <a:solidFill>
                  <a:sysClr val="windowText" lastClr="000000"/>
                </a:solidFill>
                <a:effectLst/>
                <a:uLnTx/>
                <a:uFillTx/>
                <a:latin typeface="Arial"/>
                <a:cs typeface="Arial"/>
              </a:rPr>
              <a:t>D</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43" name="object 43"/>
          <p:cNvSpPr txBox="1"/>
          <p:nvPr/>
        </p:nvSpPr>
        <p:spPr>
          <a:xfrm>
            <a:off x="7358138" y="4368900"/>
            <a:ext cx="314325" cy="44704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$0.32</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$0.60</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4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$0.93</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44" name="object 44"/>
          <p:cNvSpPr txBox="1"/>
          <p:nvPr/>
        </p:nvSpPr>
        <p:spPr>
          <a:xfrm>
            <a:off x="8888412" y="4368900"/>
            <a:ext cx="2411730" cy="437515"/>
          </a:xfrm>
          <a:prstGeom prst="rect">
            <a:avLst/>
          </a:prstGeom>
        </p:spPr>
        <p:txBody>
          <a:bodyPr vert="horz" wrap="square" lIns="0" tIns="12700" rIns="0" bIns="0" rtlCol="0">
            <a:spAutoFit/>
          </a:bodyPr>
          <a:lstStyle/>
          <a:p>
            <a:pPr marL="31750" marR="0" lvl="0" indent="0" defTabSz="914400" eaLnBrk="1" fontAlgn="auto" latinLnBrk="0" hangingPunct="1">
              <a:lnSpc>
                <a:spcPct val="100000"/>
              </a:lnSpc>
              <a:spcBef>
                <a:spcPts val="100"/>
              </a:spcBef>
              <a:spcAft>
                <a:spcPts val="0"/>
              </a:spcAft>
              <a:buClrTx/>
              <a:buSzTx/>
              <a:buFontTx/>
              <a:buNone/>
              <a:tabLst>
                <a:tab pos="1909445" algn="l"/>
              </a:tabLst>
              <a:defRPr/>
            </a:pPr>
            <a:r>
              <a:rPr kumimoji="0" sz="1350" b="0" i="0" u="none" strike="noStrike" kern="0" cap="none" spc="0" normalizeH="0" baseline="3086" noProof="0" dirty="0">
                <a:ln>
                  <a:noFill/>
                </a:ln>
                <a:solidFill>
                  <a:sysClr val="windowText" lastClr="000000"/>
                </a:solidFill>
                <a:effectLst/>
                <a:uLnTx/>
                <a:uFillTx/>
                <a:latin typeface="Calibri"/>
                <a:cs typeface="Calibri"/>
              </a:rPr>
              <a:t>Monthly</a:t>
            </a:r>
            <a:r>
              <a:rPr kumimoji="0" sz="1350" b="0" i="0" u="none" strike="noStrike" kern="0" cap="none" spc="-44" normalizeH="0" baseline="3086" noProof="0" dirty="0">
                <a:ln>
                  <a:noFill/>
                </a:ln>
                <a:solidFill>
                  <a:sysClr val="windowText" lastClr="000000"/>
                </a:solidFill>
                <a:effectLst/>
                <a:uLnTx/>
                <a:uFillTx/>
                <a:latin typeface="Calibri"/>
                <a:cs typeface="Calibri"/>
              </a:rPr>
              <a:t> </a:t>
            </a:r>
            <a:r>
              <a:rPr kumimoji="0" sz="1350" b="0" i="0" u="none" strike="noStrike" kern="0" cap="none" spc="0" normalizeH="0" baseline="3086" noProof="0" dirty="0">
                <a:ln>
                  <a:noFill/>
                </a:ln>
                <a:solidFill>
                  <a:sysClr val="windowText" lastClr="000000"/>
                </a:solidFill>
                <a:effectLst/>
                <a:uLnTx/>
                <a:uFillTx/>
                <a:latin typeface="Calibri"/>
                <a:cs typeface="Calibri"/>
              </a:rPr>
              <a:t>Meter</a:t>
            </a:r>
            <a:r>
              <a:rPr kumimoji="0" sz="1350" b="0" i="0" u="none" strike="noStrike" kern="0" cap="none" spc="-52" normalizeH="0" baseline="3086" noProof="0" dirty="0">
                <a:ln>
                  <a:noFill/>
                </a:ln>
                <a:solidFill>
                  <a:sysClr val="windowText" lastClr="000000"/>
                </a:solidFill>
                <a:effectLst/>
                <a:uLnTx/>
                <a:uFillTx/>
                <a:latin typeface="Calibri"/>
                <a:cs typeface="Calibri"/>
              </a:rPr>
              <a:t> </a:t>
            </a:r>
            <a:r>
              <a:rPr kumimoji="0" sz="1350" b="0" i="0" u="none" strike="noStrike" kern="0" cap="none" spc="-15" normalizeH="0" baseline="3086" noProof="0" dirty="0">
                <a:ln>
                  <a:noFill/>
                </a:ln>
                <a:solidFill>
                  <a:sysClr val="windowText" lastClr="000000"/>
                </a:solidFill>
                <a:effectLst/>
                <a:uLnTx/>
                <a:uFillTx/>
                <a:latin typeface="Calibri"/>
                <a:cs typeface="Calibri"/>
              </a:rPr>
              <a:t>Charge:*</a:t>
            </a:r>
            <a:r>
              <a:rPr kumimoji="0" sz="1350" b="0" i="0" u="none" strike="noStrike" kern="0" cap="none" spc="0" normalizeH="0" baseline="3086" noProof="0" dirty="0">
                <a:ln>
                  <a:noFill/>
                </a:ln>
                <a:solidFill>
                  <a:sysClr val="windowText" lastClr="000000"/>
                </a:solidFill>
                <a:effectLst/>
                <a:uLnTx/>
                <a:uFillTx/>
                <a:latin typeface="Calibri"/>
                <a:cs typeface="Calibri"/>
              </a:rPr>
              <a:t>	</a:t>
            </a:r>
            <a:r>
              <a:rPr kumimoji="0" sz="900" b="0" i="0" u="none" strike="noStrike" kern="0" cap="none" spc="-10" normalizeH="0" baseline="0" noProof="0" dirty="0">
                <a:ln>
                  <a:noFill/>
                </a:ln>
                <a:solidFill>
                  <a:sysClr val="windowText" lastClr="000000"/>
                </a:solidFill>
                <a:effectLst/>
                <a:uLnTx/>
                <a:uFillTx/>
                <a:latin typeface="Arial"/>
                <a:cs typeface="Arial"/>
              </a:rPr>
              <a:t>$70.18</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ts val="1065"/>
              </a:lnSpc>
              <a:spcBef>
                <a:spcPts val="30"/>
              </a:spcBef>
              <a:spcAft>
                <a:spcPts val="0"/>
              </a:spcAft>
              <a:buClrTx/>
              <a:buSzTx/>
              <a:buFontTx/>
              <a:buNone/>
              <a:tabLst>
                <a:tab pos="1938020" algn="l"/>
                <a:tab pos="2398395" algn="l"/>
              </a:tabLst>
              <a:defRPr/>
            </a:pPr>
            <a:r>
              <a:rPr kumimoji="0" sz="1350" b="0" i="0" u="sng" strike="noStrike" kern="0" cap="none" spc="-82"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Volumetric</a:t>
            </a:r>
            <a:r>
              <a:rPr kumimoji="0" sz="1350" b="0" i="0" u="sng" strike="noStrike" kern="0" cap="none" spc="-37"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Unit</a:t>
            </a:r>
            <a:r>
              <a:rPr kumimoji="0" sz="1350" b="0" i="0" u="sng" strike="noStrike" kern="0" cap="none" spc="-22"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Rate</a:t>
            </a:r>
            <a:r>
              <a:rPr kumimoji="0" sz="1350" b="0" i="0" u="sng" strike="noStrike" kern="0" cap="none" spc="-60"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(per</a:t>
            </a:r>
            <a:r>
              <a:rPr kumimoji="0" sz="1350" b="0" i="0" u="sng" strike="noStrike" kern="0" cap="none" spc="-22"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30" normalizeH="0" baseline="3086" noProof="0" dirty="0">
                <a:ln>
                  <a:noFill/>
                </a:ln>
                <a:solidFill>
                  <a:sysClr val="windowText" lastClr="000000"/>
                </a:solidFill>
                <a:effectLst/>
                <a:uLnTx/>
                <a:uFill>
                  <a:solidFill>
                    <a:srgbClr val="000000"/>
                  </a:solidFill>
                </a:uFill>
                <a:latin typeface="Calibri"/>
                <a:cs typeface="Calibri"/>
              </a:rPr>
              <a:t>HCF):</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$8.36</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900" b="0" i="0" u="none" strike="noStrike" kern="0" cap="none" spc="0" normalizeH="0" baseline="0" noProof="0">
              <a:ln>
                <a:noFill/>
              </a:ln>
              <a:solidFill>
                <a:sysClr val="windowText" lastClr="000000"/>
              </a:solidFill>
              <a:effectLst/>
              <a:uLnTx/>
              <a:uFillTx/>
              <a:latin typeface="Arial"/>
              <a:cs typeface="Arial"/>
            </a:endParaRPr>
          </a:p>
          <a:p>
            <a:pPr marL="31750" marR="0" lvl="0" indent="0" defTabSz="914400" eaLnBrk="1" fontAlgn="auto" latinLnBrk="0" hangingPunct="1">
              <a:lnSpc>
                <a:spcPts val="1065"/>
              </a:lnSpc>
              <a:spcBef>
                <a:spcPts val="0"/>
              </a:spcBef>
              <a:spcAft>
                <a:spcPts val="0"/>
              </a:spcAft>
              <a:buClrTx/>
              <a:buSzTx/>
              <a:buFontTx/>
              <a:buNone/>
              <a:tabLst/>
              <a:defRPr/>
            </a:pPr>
            <a:r>
              <a:rPr kumimoji="0" sz="900" b="0" i="0" u="none" strike="noStrike" kern="0" cap="none" spc="0" normalizeH="0" baseline="0" noProof="0" dirty="0">
                <a:ln>
                  <a:noFill/>
                </a:ln>
                <a:solidFill>
                  <a:sysClr val="windowText" lastClr="000000"/>
                </a:solidFill>
                <a:effectLst/>
                <a:uLnTx/>
                <a:uFillTx/>
                <a:latin typeface="Calibri"/>
                <a:cs typeface="Calibri"/>
              </a:rPr>
              <a:t>*</a:t>
            </a:r>
            <a:r>
              <a:rPr kumimoji="0" sz="900" b="0" i="0" u="none" strike="noStrike" kern="0" cap="none" spc="-20" normalizeH="0" baseline="0" noProof="0" dirty="0">
                <a:ln>
                  <a:noFill/>
                </a:ln>
                <a:solidFill>
                  <a:sysClr val="windowText" lastClr="000000"/>
                </a:solidFill>
                <a:effectLst/>
                <a:uLnTx/>
                <a:uFillTx/>
                <a:latin typeface="Calibri"/>
                <a:cs typeface="Calibri"/>
              </a:rPr>
              <a:t> </a:t>
            </a:r>
            <a:r>
              <a:rPr kumimoji="0" sz="900" b="0" i="0" u="none" strike="noStrike" kern="0" cap="none" spc="0" normalizeH="0" baseline="0" noProof="0" dirty="0">
                <a:ln>
                  <a:noFill/>
                </a:ln>
                <a:solidFill>
                  <a:sysClr val="windowText" lastClr="000000"/>
                </a:solidFill>
                <a:effectLst/>
                <a:uLnTx/>
                <a:uFillTx/>
                <a:latin typeface="Calibri"/>
                <a:cs typeface="Calibri"/>
              </a:rPr>
              <a:t>May</a:t>
            </a:r>
            <a:r>
              <a:rPr kumimoji="0" sz="900" b="0" i="0" u="none" strike="noStrike" kern="0" cap="none" spc="-10" normalizeH="0" baseline="0" noProof="0" dirty="0">
                <a:ln>
                  <a:noFill/>
                </a:ln>
                <a:solidFill>
                  <a:sysClr val="windowText" lastClr="000000"/>
                </a:solidFill>
                <a:effectLst/>
                <a:uLnTx/>
                <a:uFillTx/>
                <a:latin typeface="Calibri"/>
                <a:cs typeface="Calibri"/>
              </a:rPr>
              <a:t> </a:t>
            </a:r>
            <a:r>
              <a:rPr kumimoji="0" sz="900" b="0" i="0" u="none" strike="noStrike" kern="0" cap="none" spc="0" normalizeH="0" baseline="0" noProof="0" dirty="0">
                <a:ln>
                  <a:noFill/>
                </a:ln>
                <a:solidFill>
                  <a:sysClr val="windowText" lastClr="000000"/>
                </a:solidFill>
                <a:effectLst/>
                <a:uLnTx/>
                <a:uFillTx/>
                <a:latin typeface="Calibri"/>
                <a:cs typeface="Calibri"/>
              </a:rPr>
              <a:t>be</a:t>
            </a:r>
            <a:r>
              <a:rPr kumimoji="0" sz="900" b="0" i="0" u="none" strike="noStrike" kern="0" cap="none" spc="-5" normalizeH="0" baseline="0" noProof="0" dirty="0">
                <a:ln>
                  <a:noFill/>
                </a:ln>
                <a:solidFill>
                  <a:sysClr val="windowText" lastClr="000000"/>
                </a:solidFill>
                <a:effectLst/>
                <a:uLnTx/>
                <a:uFillTx/>
                <a:latin typeface="Calibri"/>
                <a:cs typeface="Calibri"/>
              </a:rPr>
              <a:t> </a:t>
            </a:r>
            <a:r>
              <a:rPr kumimoji="0" sz="900" b="0" i="0" u="none" strike="noStrike" kern="0" cap="none" spc="-10" normalizeH="0" baseline="0" noProof="0" dirty="0">
                <a:ln>
                  <a:noFill/>
                </a:ln>
                <a:solidFill>
                  <a:sysClr val="windowText" lastClr="000000"/>
                </a:solidFill>
                <a:effectLst/>
                <a:uLnTx/>
                <a:uFillTx/>
                <a:latin typeface="Calibri"/>
                <a:cs typeface="Calibri"/>
              </a:rPr>
              <a:t>pro-</a:t>
            </a:r>
            <a:r>
              <a:rPr kumimoji="0" sz="900" b="0" i="0" u="none" strike="noStrike" kern="0" cap="none" spc="0" normalizeH="0" baseline="0" noProof="0" dirty="0">
                <a:ln>
                  <a:noFill/>
                </a:ln>
                <a:solidFill>
                  <a:sysClr val="windowText" lastClr="000000"/>
                </a:solidFill>
                <a:effectLst/>
                <a:uLnTx/>
                <a:uFillTx/>
                <a:latin typeface="Calibri"/>
                <a:cs typeface="Calibri"/>
              </a:rPr>
              <a:t>rated</a:t>
            </a:r>
            <a:r>
              <a:rPr kumimoji="0" sz="900" b="0" i="0" u="none" strike="noStrike" kern="0" cap="none" spc="-15" normalizeH="0" baseline="0" noProof="0" dirty="0">
                <a:ln>
                  <a:noFill/>
                </a:ln>
                <a:solidFill>
                  <a:sysClr val="windowText" lastClr="000000"/>
                </a:solidFill>
                <a:effectLst/>
                <a:uLnTx/>
                <a:uFillTx/>
                <a:latin typeface="Calibri"/>
                <a:cs typeface="Calibri"/>
              </a:rPr>
              <a:t> </a:t>
            </a:r>
            <a:r>
              <a:rPr kumimoji="0" sz="900" b="0" i="0" u="none" strike="noStrike" kern="0" cap="none" spc="0" normalizeH="0" baseline="0" noProof="0" dirty="0">
                <a:ln>
                  <a:noFill/>
                </a:ln>
                <a:solidFill>
                  <a:sysClr val="windowText" lastClr="000000"/>
                </a:solidFill>
                <a:effectLst/>
                <a:uLnTx/>
                <a:uFillTx/>
                <a:latin typeface="Calibri"/>
                <a:cs typeface="Calibri"/>
              </a:rPr>
              <a:t>for</a:t>
            </a:r>
            <a:r>
              <a:rPr kumimoji="0" sz="900" b="0" i="0" u="none" strike="noStrike" kern="0" cap="none" spc="-30" normalizeH="0" baseline="0" noProof="0" dirty="0">
                <a:ln>
                  <a:noFill/>
                </a:ln>
                <a:solidFill>
                  <a:sysClr val="windowText" lastClr="000000"/>
                </a:solidFill>
                <a:effectLst/>
                <a:uLnTx/>
                <a:uFillTx/>
                <a:latin typeface="Calibri"/>
                <a:cs typeface="Calibri"/>
              </a:rPr>
              <a:t> </a:t>
            </a:r>
            <a:r>
              <a:rPr kumimoji="0" sz="900" b="0" i="0" u="none" strike="noStrike" kern="0" cap="none" spc="0" normalizeH="0" baseline="0" noProof="0" dirty="0">
                <a:ln>
                  <a:noFill/>
                </a:ln>
                <a:solidFill>
                  <a:sysClr val="windowText" lastClr="000000"/>
                </a:solidFill>
                <a:effectLst/>
                <a:uLnTx/>
                <a:uFillTx/>
                <a:latin typeface="Calibri"/>
                <a:cs typeface="Calibri"/>
              </a:rPr>
              <a:t>partial </a:t>
            </a:r>
            <a:r>
              <a:rPr kumimoji="0" sz="900" b="0" i="0" u="none" strike="noStrike" kern="0" cap="none" spc="-10" normalizeH="0" baseline="0" noProof="0" dirty="0">
                <a:ln>
                  <a:noFill/>
                </a:ln>
                <a:solidFill>
                  <a:sysClr val="windowText" lastClr="000000"/>
                </a:solidFill>
                <a:effectLst/>
                <a:uLnTx/>
                <a:uFillTx/>
                <a:latin typeface="Calibri"/>
                <a:cs typeface="Calibri"/>
              </a:rPr>
              <a:t>months.</a:t>
            </a:r>
            <a:endParaRPr kumimoji="0" sz="900" b="0" i="0" u="none" strike="noStrike" kern="0" cap="none" spc="0" normalizeH="0" baseline="0" noProof="0">
              <a:ln>
                <a:noFill/>
              </a:ln>
              <a:solidFill>
                <a:sysClr val="windowText" lastClr="000000"/>
              </a:solidFill>
              <a:effectLst/>
              <a:uLnTx/>
              <a:uFillTx/>
              <a:latin typeface="Calibri"/>
              <a:cs typeface="Calibri"/>
            </a:endParaRPr>
          </a:p>
        </p:txBody>
      </p:sp>
      <p:sp>
        <p:nvSpPr>
          <p:cNvPr id="45" name="object 45"/>
          <p:cNvSpPr txBox="1"/>
          <p:nvPr/>
        </p:nvSpPr>
        <p:spPr>
          <a:xfrm>
            <a:off x="600075" y="4794325"/>
            <a:ext cx="207518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1323975" algn="l"/>
                <a:tab pos="2061845" algn="l"/>
              </a:tabLst>
              <a:defRPr/>
            </a:pPr>
            <a:r>
              <a:rPr kumimoji="0" sz="900" b="0" i="0" u="sng" strike="noStrike" kern="0" cap="none" spc="484"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Zone</a:t>
            </a:r>
            <a:r>
              <a:rPr kumimoji="0" sz="9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60" normalizeH="0" baseline="0" noProof="0" dirty="0">
                <a:ln>
                  <a:noFill/>
                </a:ln>
                <a:solidFill>
                  <a:sysClr val="windowText" lastClr="000000"/>
                </a:solidFill>
                <a:effectLst/>
                <a:uLnTx/>
                <a:uFill>
                  <a:solidFill>
                    <a:srgbClr val="000000"/>
                  </a:solidFill>
                </a:uFill>
                <a:latin typeface="Arial"/>
                <a:cs typeface="Arial"/>
              </a:rPr>
              <a:t>E</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$1.12</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46" name="object 46"/>
          <p:cNvSpPr txBox="1"/>
          <p:nvPr/>
        </p:nvSpPr>
        <p:spPr>
          <a:xfrm>
            <a:off x="6194425" y="4794325"/>
            <a:ext cx="191770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208279" algn="l"/>
                <a:tab pos="1176655" algn="l"/>
                <a:tab pos="1904364" algn="l"/>
              </a:tabLst>
              <a:defRPr/>
            </a:pP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Zone</a:t>
            </a:r>
            <a:r>
              <a:rPr kumimoji="0" sz="900" b="0"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50" normalizeH="0" baseline="0" noProof="0" dirty="0">
                <a:ln>
                  <a:noFill/>
                </a:ln>
                <a:solidFill>
                  <a:sysClr val="windowText" lastClr="000000"/>
                </a:solidFill>
                <a:effectLst/>
                <a:uLnTx/>
                <a:uFill>
                  <a:solidFill>
                    <a:srgbClr val="000000"/>
                  </a:solidFill>
                </a:uFill>
                <a:latin typeface="Arial"/>
                <a:cs typeface="Arial"/>
              </a:rPr>
              <a:t>E</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$1.25</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47" name="object 47"/>
          <p:cNvSpPr txBox="1"/>
          <p:nvPr/>
        </p:nvSpPr>
        <p:spPr>
          <a:xfrm>
            <a:off x="619696" y="5211977"/>
            <a:ext cx="93218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Calibri"/>
                <a:cs typeface="Calibri"/>
              </a:rPr>
              <a:t>Private</a:t>
            </a:r>
            <a:r>
              <a:rPr kumimoji="0" sz="900" b="1" i="0" u="none" strike="noStrike" kern="0" cap="none" spc="-25" normalizeH="0" baseline="0" noProof="0" dirty="0">
                <a:ln>
                  <a:noFill/>
                </a:ln>
                <a:solidFill>
                  <a:sysClr val="windowText" lastClr="000000"/>
                </a:solidFill>
                <a:effectLst/>
                <a:uLnTx/>
                <a:uFillTx/>
                <a:latin typeface="Calibri"/>
                <a:cs typeface="Calibri"/>
              </a:rPr>
              <a:t> </a:t>
            </a:r>
            <a:r>
              <a:rPr kumimoji="0" sz="900" b="1" i="0" u="none" strike="noStrike" kern="0" cap="none" spc="0" normalizeH="0" baseline="0" noProof="0" dirty="0">
                <a:ln>
                  <a:noFill/>
                </a:ln>
                <a:solidFill>
                  <a:sysClr val="windowText" lastClr="000000"/>
                </a:solidFill>
                <a:effectLst/>
                <a:uLnTx/>
                <a:uFillTx/>
                <a:latin typeface="Calibri"/>
                <a:cs typeface="Calibri"/>
              </a:rPr>
              <a:t>Fire</a:t>
            </a:r>
            <a:r>
              <a:rPr kumimoji="0" sz="900" b="1" i="0" u="none" strike="noStrike" kern="0" cap="none" spc="-40" normalizeH="0" baseline="0" noProof="0" dirty="0">
                <a:ln>
                  <a:noFill/>
                </a:ln>
                <a:solidFill>
                  <a:sysClr val="windowText" lastClr="000000"/>
                </a:solidFill>
                <a:effectLst/>
                <a:uLnTx/>
                <a:uFillTx/>
                <a:latin typeface="Calibri"/>
                <a:cs typeface="Calibri"/>
              </a:rPr>
              <a:t> </a:t>
            </a:r>
            <a:r>
              <a:rPr kumimoji="0" sz="900" b="1" i="0" u="none" strike="noStrike" kern="0" cap="none" spc="-10" normalizeH="0" baseline="0" noProof="0" dirty="0">
                <a:ln>
                  <a:noFill/>
                </a:ln>
                <a:solidFill>
                  <a:sysClr val="windowText" lastClr="000000"/>
                </a:solidFill>
                <a:effectLst/>
                <a:uLnTx/>
                <a:uFillTx/>
                <a:latin typeface="Calibri"/>
                <a:cs typeface="Calibri"/>
              </a:rPr>
              <a:t>Service</a:t>
            </a:r>
            <a:endParaRPr kumimoji="0" sz="900" b="0" i="0" u="none" strike="noStrike" kern="0" cap="none" spc="0" normalizeH="0" baseline="0" noProof="0">
              <a:ln>
                <a:noFill/>
              </a:ln>
              <a:solidFill>
                <a:sysClr val="windowText" lastClr="000000"/>
              </a:solidFill>
              <a:effectLst/>
              <a:uLnTx/>
              <a:uFillTx/>
              <a:latin typeface="Calibri"/>
              <a:cs typeface="Calibri"/>
            </a:endParaRPr>
          </a:p>
        </p:txBody>
      </p:sp>
      <p:sp>
        <p:nvSpPr>
          <p:cNvPr id="48" name="object 48"/>
          <p:cNvSpPr txBox="1"/>
          <p:nvPr/>
        </p:nvSpPr>
        <p:spPr>
          <a:xfrm>
            <a:off x="3670820" y="5211977"/>
            <a:ext cx="84836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Calibri"/>
                <a:cs typeface="Calibri"/>
              </a:rPr>
              <a:t>Bulk</a:t>
            </a:r>
            <a:r>
              <a:rPr kumimoji="0" sz="900" b="1" i="0" u="none" strike="noStrike" kern="0" cap="none" spc="-20" normalizeH="0" baseline="0" noProof="0" dirty="0">
                <a:ln>
                  <a:noFill/>
                </a:ln>
                <a:solidFill>
                  <a:sysClr val="windowText" lastClr="000000"/>
                </a:solidFill>
                <a:effectLst/>
                <a:uLnTx/>
                <a:uFillTx/>
                <a:latin typeface="Calibri"/>
                <a:cs typeface="Calibri"/>
              </a:rPr>
              <a:t> </a:t>
            </a:r>
            <a:r>
              <a:rPr kumimoji="0" sz="900" b="1" i="0" u="none" strike="noStrike" kern="0" cap="none" spc="0" normalizeH="0" baseline="0" noProof="0" dirty="0">
                <a:ln>
                  <a:noFill/>
                </a:ln>
                <a:solidFill>
                  <a:sysClr val="windowText" lastClr="000000"/>
                </a:solidFill>
                <a:effectLst/>
                <a:uLnTx/>
                <a:uFillTx/>
                <a:latin typeface="Calibri"/>
                <a:cs typeface="Calibri"/>
              </a:rPr>
              <a:t>Water</a:t>
            </a:r>
            <a:r>
              <a:rPr kumimoji="0" sz="900" b="1" i="0" u="none" strike="noStrike" kern="0" cap="none" spc="-30" normalizeH="0" baseline="0" noProof="0" dirty="0">
                <a:ln>
                  <a:noFill/>
                </a:ln>
                <a:solidFill>
                  <a:sysClr val="windowText" lastClr="000000"/>
                </a:solidFill>
                <a:effectLst/>
                <a:uLnTx/>
                <a:uFillTx/>
                <a:latin typeface="Calibri"/>
                <a:cs typeface="Calibri"/>
              </a:rPr>
              <a:t> </a:t>
            </a:r>
            <a:r>
              <a:rPr kumimoji="0" sz="900" b="1" i="0" u="none" strike="noStrike" kern="0" cap="none" spc="-10" normalizeH="0" baseline="0" noProof="0" dirty="0">
                <a:ln>
                  <a:noFill/>
                </a:ln>
                <a:solidFill>
                  <a:sysClr val="windowText" lastClr="000000"/>
                </a:solidFill>
                <a:effectLst/>
                <a:uLnTx/>
                <a:uFillTx/>
                <a:latin typeface="Calibri"/>
                <a:cs typeface="Calibri"/>
              </a:rPr>
              <a:t>Rates</a:t>
            </a:r>
            <a:endParaRPr kumimoji="0" sz="900" b="0" i="0" u="none" strike="noStrike" kern="0" cap="none" spc="0" normalizeH="0" baseline="0" noProof="0">
              <a:ln>
                <a:noFill/>
              </a:ln>
              <a:solidFill>
                <a:sysClr val="windowText" lastClr="000000"/>
              </a:solidFill>
              <a:effectLst/>
              <a:uLnTx/>
              <a:uFillTx/>
              <a:latin typeface="Calibri"/>
              <a:cs typeface="Calibri"/>
            </a:endParaRPr>
          </a:p>
        </p:txBody>
      </p:sp>
      <p:sp>
        <p:nvSpPr>
          <p:cNvPr id="49" name="object 49"/>
          <p:cNvSpPr txBox="1"/>
          <p:nvPr/>
        </p:nvSpPr>
        <p:spPr>
          <a:xfrm>
            <a:off x="6213995" y="5204776"/>
            <a:ext cx="1786889" cy="314325"/>
          </a:xfrm>
          <a:prstGeom prst="rect">
            <a:avLst/>
          </a:prstGeom>
        </p:spPr>
        <p:txBody>
          <a:bodyPr vert="horz" wrap="square" lIns="0" tIns="19685" rIns="0" bIns="0" rtlCol="0">
            <a:spAutoFit/>
          </a:bodyPr>
          <a:lstStyle/>
          <a:p>
            <a:pPr marL="12700" marR="0" lvl="0" indent="0" defTabSz="914400" eaLnBrk="1" fontAlgn="auto" latinLnBrk="0" hangingPunct="1">
              <a:lnSpc>
                <a:spcPct val="100000"/>
              </a:lnSpc>
              <a:spcBef>
                <a:spcPts val="155"/>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Calibri"/>
                <a:cs typeface="Calibri"/>
              </a:rPr>
              <a:t>Private</a:t>
            </a:r>
            <a:r>
              <a:rPr kumimoji="0" sz="900" b="1" i="0" u="none" strike="noStrike" kern="0" cap="none" spc="-25" normalizeH="0" baseline="0" noProof="0" dirty="0">
                <a:ln>
                  <a:noFill/>
                </a:ln>
                <a:solidFill>
                  <a:sysClr val="windowText" lastClr="000000"/>
                </a:solidFill>
                <a:effectLst/>
                <a:uLnTx/>
                <a:uFillTx/>
                <a:latin typeface="Calibri"/>
                <a:cs typeface="Calibri"/>
              </a:rPr>
              <a:t> </a:t>
            </a:r>
            <a:r>
              <a:rPr kumimoji="0" sz="900" b="1" i="0" u="none" strike="noStrike" kern="0" cap="none" spc="0" normalizeH="0" baseline="0" noProof="0" dirty="0">
                <a:ln>
                  <a:noFill/>
                </a:ln>
                <a:solidFill>
                  <a:sysClr val="windowText" lastClr="000000"/>
                </a:solidFill>
                <a:effectLst/>
                <a:uLnTx/>
                <a:uFillTx/>
                <a:latin typeface="Calibri"/>
                <a:cs typeface="Calibri"/>
              </a:rPr>
              <a:t>Fire</a:t>
            </a:r>
            <a:r>
              <a:rPr kumimoji="0" sz="900" b="1" i="0" u="none" strike="noStrike" kern="0" cap="none" spc="-40" normalizeH="0" baseline="0" noProof="0" dirty="0">
                <a:ln>
                  <a:noFill/>
                </a:ln>
                <a:solidFill>
                  <a:sysClr val="windowText" lastClr="000000"/>
                </a:solidFill>
                <a:effectLst/>
                <a:uLnTx/>
                <a:uFillTx/>
                <a:latin typeface="Calibri"/>
                <a:cs typeface="Calibri"/>
              </a:rPr>
              <a:t> </a:t>
            </a:r>
            <a:r>
              <a:rPr kumimoji="0" sz="900" b="1" i="0" u="none" strike="noStrike" kern="0" cap="none" spc="-10" normalizeH="0" baseline="0" noProof="0" dirty="0">
                <a:ln>
                  <a:noFill/>
                </a:ln>
                <a:solidFill>
                  <a:sysClr val="windowText" lastClr="000000"/>
                </a:solidFill>
                <a:effectLst/>
                <a:uLnTx/>
                <a:uFillTx/>
                <a:latin typeface="Calibri"/>
                <a:cs typeface="Calibri"/>
              </a:rPr>
              <a:t>Service</a:t>
            </a:r>
            <a:endParaRPr kumimoji="0" sz="900" b="0" i="0" u="none" strike="noStrike" kern="0" cap="none" spc="0" normalizeH="0" baseline="0" noProof="0">
              <a:ln>
                <a:noFill/>
              </a:ln>
              <a:solidFill>
                <a:sysClr val="windowText" lastClr="000000"/>
              </a:solidFill>
              <a:effectLst/>
              <a:uLnTx/>
              <a:uFillTx/>
              <a:latin typeface="Calibri"/>
              <a:cs typeface="Calibri"/>
            </a:endParaRPr>
          </a:p>
          <a:p>
            <a:pPr marL="94615" marR="0" lvl="0" indent="0" defTabSz="914400" eaLnBrk="1" fontAlgn="auto" latinLnBrk="0" hangingPunct="1">
              <a:lnSpc>
                <a:spcPct val="100000"/>
              </a:lnSpc>
              <a:spcBef>
                <a:spcPts val="55"/>
              </a:spcBef>
              <a:spcAft>
                <a:spcPts val="0"/>
              </a:spcAft>
              <a:buClrTx/>
              <a:buSzTx/>
              <a:buFontTx/>
              <a:buNone/>
              <a:tabLst>
                <a:tab pos="882015" algn="l"/>
              </a:tabLst>
              <a:defRPr/>
            </a:pPr>
            <a:r>
              <a:rPr kumimoji="0" sz="900" b="1" i="0" u="none" strike="noStrike" kern="0" cap="none" spc="0" normalizeH="0" baseline="0" noProof="0" dirty="0">
                <a:ln>
                  <a:noFill/>
                </a:ln>
                <a:solidFill>
                  <a:srgbClr val="FFFFFF"/>
                </a:solidFill>
                <a:effectLst/>
                <a:uLnTx/>
                <a:uFillTx/>
                <a:latin typeface="Century Gothic"/>
                <a:cs typeface="Century Gothic"/>
              </a:rPr>
              <a:t>Meter</a:t>
            </a:r>
            <a:r>
              <a:rPr kumimoji="0" sz="900" b="1" i="0" u="none" strike="noStrike" kern="0" cap="none" spc="-25" normalizeH="0" baseline="0" noProof="0" dirty="0">
                <a:ln>
                  <a:noFill/>
                </a:ln>
                <a:solidFill>
                  <a:srgbClr val="FFFFFF"/>
                </a:solidFill>
                <a:effectLst/>
                <a:uLnTx/>
                <a:uFillTx/>
                <a:latin typeface="Century Gothic"/>
                <a:cs typeface="Century Gothic"/>
              </a:rPr>
              <a:t> </a:t>
            </a:r>
            <a:r>
              <a:rPr kumimoji="0" sz="900" b="1" i="0" u="none" strike="noStrike" kern="0" cap="none" spc="-20" normalizeH="0" baseline="0" noProof="0" dirty="0">
                <a:ln>
                  <a:noFill/>
                </a:ln>
                <a:solidFill>
                  <a:srgbClr val="FFFFFF"/>
                </a:solidFill>
                <a:effectLst/>
                <a:uLnTx/>
                <a:uFillTx/>
                <a:latin typeface="Century Gothic"/>
                <a:cs typeface="Century Gothic"/>
              </a:rPr>
              <a:t>Size</a:t>
            </a:r>
            <a:r>
              <a:rPr kumimoji="0" sz="900" b="1" i="0" u="none" strike="noStrike" kern="0" cap="none" spc="0" normalizeH="0" baseline="0" noProof="0" dirty="0">
                <a:ln>
                  <a:noFill/>
                </a:ln>
                <a:solidFill>
                  <a:srgbClr val="FFFFFF"/>
                </a:solidFill>
                <a:effectLst/>
                <a:uLnTx/>
                <a:uFillTx/>
                <a:latin typeface="Century Gothic"/>
                <a:cs typeface="Century Gothic"/>
              </a:rPr>
              <a:t>	Monthly</a:t>
            </a:r>
            <a:r>
              <a:rPr kumimoji="0" sz="900" b="1" i="0" u="none" strike="noStrike" kern="0" cap="none" spc="-50" normalizeH="0" baseline="0" noProof="0" dirty="0">
                <a:ln>
                  <a:noFill/>
                </a:ln>
                <a:solidFill>
                  <a:srgbClr val="FFFFFF"/>
                </a:solidFill>
                <a:effectLst/>
                <a:uLnTx/>
                <a:uFillTx/>
                <a:latin typeface="Century Gothic"/>
                <a:cs typeface="Century Gothic"/>
              </a:rPr>
              <a:t> </a:t>
            </a:r>
            <a:r>
              <a:rPr kumimoji="0" sz="900" b="1" i="0" u="none" strike="noStrike" kern="0" cap="none" spc="-10" normalizeH="0" baseline="0" noProof="0" dirty="0">
                <a:ln>
                  <a:noFill/>
                </a:ln>
                <a:solidFill>
                  <a:srgbClr val="FFFFFF"/>
                </a:solidFill>
                <a:effectLst/>
                <a:uLnTx/>
                <a:uFillTx/>
                <a:latin typeface="Century Gothic"/>
                <a:cs typeface="Century Gothic"/>
              </a:rPr>
              <a:t>Charge</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50" name="object 50"/>
          <p:cNvSpPr txBox="1"/>
          <p:nvPr/>
        </p:nvSpPr>
        <p:spPr>
          <a:xfrm>
            <a:off x="8907932" y="5211977"/>
            <a:ext cx="84836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0" normalizeH="0" baseline="0" noProof="0" dirty="0">
                <a:ln>
                  <a:noFill/>
                </a:ln>
                <a:solidFill>
                  <a:sysClr val="windowText" lastClr="000000"/>
                </a:solidFill>
                <a:effectLst/>
                <a:uLnTx/>
                <a:uFillTx/>
                <a:latin typeface="Calibri"/>
                <a:cs typeface="Calibri"/>
              </a:rPr>
              <a:t>Bulk</a:t>
            </a:r>
            <a:r>
              <a:rPr kumimoji="0" sz="900" b="1" i="0" u="none" strike="noStrike" kern="0" cap="none" spc="-20" normalizeH="0" baseline="0" noProof="0" dirty="0">
                <a:ln>
                  <a:noFill/>
                </a:ln>
                <a:solidFill>
                  <a:sysClr val="windowText" lastClr="000000"/>
                </a:solidFill>
                <a:effectLst/>
                <a:uLnTx/>
                <a:uFillTx/>
                <a:latin typeface="Calibri"/>
                <a:cs typeface="Calibri"/>
              </a:rPr>
              <a:t> </a:t>
            </a:r>
            <a:r>
              <a:rPr kumimoji="0" sz="900" b="1" i="0" u="none" strike="noStrike" kern="0" cap="none" spc="0" normalizeH="0" baseline="0" noProof="0" dirty="0">
                <a:ln>
                  <a:noFill/>
                </a:ln>
                <a:solidFill>
                  <a:sysClr val="windowText" lastClr="000000"/>
                </a:solidFill>
                <a:effectLst/>
                <a:uLnTx/>
                <a:uFillTx/>
                <a:latin typeface="Calibri"/>
                <a:cs typeface="Calibri"/>
              </a:rPr>
              <a:t>Water</a:t>
            </a:r>
            <a:r>
              <a:rPr kumimoji="0" sz="900" b="1" i="0" u="none" strike="noStrike" kern="0" cap="none" spc="-30" normalizeH="0" baseline="0" noProof="0" dirty="0">
                <a:ln>
                  <a:noFill/>
                </a:ln>
                <a:solidFill>
                  <a:sysClr val="windowText" lastClr="000000"/>
                </a:solidFill>
                <a:effectLst/>
                <a:uLnTx/>
                <a:uFillTx/>
                <a:latin typeface="Calibri"/>
                <a:cs typeface="Calibri"/>
              </a:rPr>
              <a:t> </a:t>
            </a:r>
            <a:r>
              <a:rPr kumimoji="0" sz="900" b="1" i="0" u="none" strike="noStrike" kern="0" cap="none" spc="-10" normalizeH="0" baseline="0" noProof="0" dirty="0">
                <a:ln>
                  <a:noFill/>
                </a:ln>
                <a:solidFill>
                  <a:sysClr val="windowText" lastClr="000000"/>
                </a:solidFill>
                <a:effectLst/>
                <a:uLnTx/>
                <a:uFillTx/>
                <a:latin typeface="Calibri"/>
                <a:cs typeface="Calibri"/>
              </a:rPr>
              <a:t>Rates</a:t>
            </a:r>
            <a:endParaRPr kumimoji="0" sz="900" b="0" i="0" u="none" strike="noStrike" kern="0" cap="none" spc="0" normalizeH="0" baseline="0" noProof="0">
              <a:ln>
                <a:noFill/>
              </a:ln>
              <a:solidFill>
                <a:sysClr val="windowText" lastClr="000000"/>
              </a:solidFill>
              <a:effectLst/>
              <a:uLnTx/>
              <a:uFillTx/>
              <a:latin typeface="Calibri"/>
              <a:cs typeface="Calibri"/>
            </a:endParaRPr>
          </a:p>
        </p:txBody>
      </p:sp>
      <p:sp>
        <p:nvSpPr>
          <p:cNvPr id="51" name="object 51"/>
          <p:cNvSpPr txBox="1"/>
          <p:nvPr/>
        </p:nvSpPr>
        <p:spPr>
          <a:xfrm>
            <a:off x="612775" y="5362575"/>
            <a:ext cx="2049780" cy="147955"/>
          </a:xfrm>
          <a:prstGeom prst="rect">
            <a:avLst/>
          </a:prstGeom>
          <a:solidFill>
            <a:srgbClr val="000000"/>
          </a:solidFill>
        </p:spPr>
        <p:txBody>
          <a:bodyPr vert="horz" wrap="square" lIns="0" tIns="6350" rIns="0" bIns="0" rtlCol="0">
            <a:spAutoFit/>
          </a:bodyPr>
          <a:lstStyle/>
          <a:p>
            <a:pPr marL="171450" marR="0" lvl="0" indent="0" defTabSz="914400" eaLnBrk="1" fontAlgn="auto" latinLnBrk="0" hangingPunct="1">
              <a:lnSpc>
                <a:spcPct val="100000"/>
              </a:lnSpc>
              <a:spcBef>
                <a:spcPts val="50"/>
              </a:spcBef>
              <a:spcAft>
                <a:spcPts val="0"/>
              </a:spcAft>
              <a:buClrTx/>
              <a:buSzTx/>
              <a:buFontTx/>
              <a:buNone/>
              <a:tabLst>
                <a:tab pos="1036319" algn="l"/>
              </a:tabLst>
              <a:defRPr/>
            </a:pPr>
            <a:r>
              <a:rPr kumimoji="0" sz="900" b="1" i="0" u="none" strike="noStrike" kern="0" cap="none" spc="0" normalizeH="0" baseline="0" noProof="0" dirty="0">
                <a:ln>
                  <a:noFill/>
                </a:ln>
                <a:solidFill>
                  <a:srgbClr val="FFFFFF"/>
                </a:solidFill>
                <a:effectLst/>
                <a:uLnTx/>
                <a:uFillTx/>
                <a:latin typeface="Century Gothic"/>
                <a:cs typeface="Century Gothic"/>
              </a:rPr>
              <a:t>Meter</a:t>
            </a:r>
            <a:r>
              <a:rPr kumimoji="0" sz="900" b="1" i="0" u="none" strike="noStrike" kern="0" cap="none" spc="-25" normalizeH="0" baseline="0" noProof="0" dirty="0">
                <a:ln>
                  <a:noFill/>
                </a:ln>
                <a:solidFill>
                  <a:srgbClr val="FFFFFF"/>
                </a:solidFill>
                <a:effectLst/>
                <a:uLnTx/>
                <a:uFillTx/>
                <a:latin typeface="Century Gothic"/>
                <a:cs typeface="Century Gothic"/>
              </a:rPr>
              <a:t> </a:t>
            </a:r>
            <a:r>
              <a:rPr kumimoji="0" sz="900" b="1" i="0" u="none" strike="noStrike" kern="0" cap="none" spc="-20" normalizeH="0" baseline="0" noProof="0" dirty="0">
                <a:ln>
                  <a:noFill/>
                </a:ln>
                <a:solidFill>
                  <a:srgbClr val="FFFFFF"/>
                </a:solidFill>
                <a:effectLst/>
                <a:uLnTx/>
                <a:uFillTx/>
                <a:latin typeface="Century Gothic"/>
                <a:cs typeface="Century Gothic"/>
              </a:rPr>
              <a:t>Size</a:t>
            </a:r>
            <a:r>
              <a:rPr kumimoji="0" sz="900" b="1" i="0" u="none" strike="noStrike" kern="0" cap="none" spc="0" normalizeH="0" baseline="0" noProof="0" dirty="0">
                <a:ln>
                  <a:noFill/>
                </a:ln>
                <a:solidFill>
                  <a:srgbClr val="FFFFFF"/>
                </a:solidFill>
                <a:effectLst/>
                <a:uLnTx/>
                <a:uFillTx/>
                <a:latin typeface="Century Gothic"/>
                <a:cs typeface="Century Gothic"/>
              </a:rPr>
              <a:t>	Monthly</a:t>
            </a:r>
            <a:r>
              <a:rPr kumimoji="0" sz="900" b="1" i="0" u="none" strike="noStrike" kern="0" cap="none" spc="-50" normalizeH="0" baseline="0" noProof="0" dirty="0">
                <a:ln>
                  <a:noFill/>
                </a:ln>
                <a:solidFill>
                  <a:srgbClr val="FFFFFF"/>
                </a:solidFill>
                <a:effectLst/>
                <a:uLnTx/>
                <a:uFillTx/>
                <a:latin typeface="Century Gothic"/>
                <a:cs typeface="Century Gothic"/>
              </a:rPr>
              <a:t> </a:t>
            </a:r>
            <a:r>
              <a:rPr kumimoji="0" sz="900" b="1" i="0" u="none" strike="noStrike" kern="0" cap="none" spc="-10" normalizeH="0" baseline="0" noProof="0" dirty="0">
                <a:ln>
                  <a:noFill/>
                </a:ln>
                <a:solidFill>
                  <a:srgbClr val="FFFFFF"/>
                </a:solidFill>
                <a:effectLst/>
                <a:uLnTx/>
                <a:uFillTx/>
                <a:latin typeface="Century Gothic"/>
                <a:cs typeface="Century Gothic"/>
              </a:rPr>
              <a:t>Charge</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52" name="object 52"/>
          <p:cNvSpPr txBox="1"/>
          <p:nvPr/>
        </p:nvSpPr>
        <p:spPr>
          <a:xfrm>
            <a:off x="3663950" y="5362575"/>
            <a:ext cx="2317750" cy="147955"/>
          </a:xfrm>
          <a:prstGeom prst="rect">
            <a:avLst/>
          </a:prstGeom>
          <a:solidFill>
            <a:srgbClr val="000000"/>
          </a:solidFill>
        </p:spPr>
        <p:txBody>
          <a:bodyPr vert="horz" wrap="square" lIns="0" tIns="6350" rIns="0" bIns="0" rtlCol="0">
            <a:spAutoFit/>
          </a:bodyPr>
          <a:lstStyle/>
          <a:p>
            <a:pPr marL="0" marR="111760" lvl="0" indent="0" algn="r" defTabSz="914400" eaLnBrk="1" fontAlgn="auto" latinLnBrk="0" hangingPunct="1">
              <a:lnSpc>
                <a:spcPct val="100000"/>
              </a:lnSpc>
              <a:spcBef>
                <a:spcPts val="5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Century Gothic"/>
                <a:cs typeface="Century Gothic"/>
              </a:rPr>
              <a:t>Rates</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53" name="object 53"/>
          <p:cNvSpPr txBox="1"/>
          <p:nvPr/>
        </p:nvSpPr>
        <p:spPr>
          <a:xfrm>
            <a:off x="10820742" y="5356338"/>
            <a:ext cx="32639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Century Gothic"/>
                <a:cs typeface="Century Gothic"/>
              </a:rPr>
              <a:t>Rates</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54" name="object 54"/>
          <p:cNvSpPr txBox="1"/>
          <p:nvPr/>
        </p:nvSpPr>
        <p:spPr>
          <a:xfrm>
            <a:off x="990828" y="5504013"/>
            <a:ext cx="130810" cy="87058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25" normalizeH="0" baseline="0" noProof="0" dirty="0">
                <a:ln>
                  <a:noFill/>
                </a:ln>
                <a:solidFill>
                  <a:sysClr val="windowText" lastClr="000000"/>
                </a:solidFill>
                <a:effectLst/>
                <a:uLnTx/>
                <a:uFillTx/>
                <a:latin typeface="Arial"/>
                <a:cs typeface="Arial"/>
              </a:rPr>
              <a:t>1"</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0"/>
              </a:spcBef>
              <a:spcAft>
                <a:spcPts val="0"/>
              </a:spcAft>
              <a:buClrTx/>
              <a:buSzTx/>
              <a:buFontTx/>
              <a:buNone/>
              <a:tabLst/>
              <a:defRPr/>
            </a:pPr>
            <a:r>
              <a:rPr kumimoji="0" sz="900" b="0" i="0" u="none" strike="noStrike" kern="0" cap="none" spc="-25" normalizeH="0" baseline="0" noProof="0" dirty="0">
                <a:ln>
                  <a:noFill/>
                </a:ln>
                <a:solidFill>
                  <a:sysClr val="windowText" lastClr="000000"/>
                </a:solidFill>
                <a:effectLst/>
                <a:uLnTx/>
                <a:uFillTx/>
                <a:latin typeface="Arial"/>
                <a:cs typeface="Arial"/>
              </a:rPr>
              <a:t>2"</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5"/>
              </a:spcBef>
              <a:spcAft>
                <a:spcPts val="0"/>
              </a:spcAft>
              <a:buClrTx/>
              <a:buSzTx/>
              <a:buFontTx/>
              <a:buNone/>
              <a:tabLst/>
              <a:defRPr/>
            </a:pPr>
            <a:r>
              <a:rPr kumimoji="0" sz="900" b="0" i="0" u="none" strike="noStrike" kern="0" cap="none" spc="-25" normalizeH="0" baseline="0" noProof="0" dirty="0">
                <a:ln>
                  <a:noFill/>
                </a:ln>
                <a:solidFill>
                  <a:sysClr val="windowText" lastClr="000000"/>
                </a:solidFill>
                <a:effectLst/>
                <a:uLnTx/>
                <a:uFillTx/>
                <a:latin typeface="Arial"/>
                <a:cs typeface="Arial"/>
              </a:rPr>
              <a:t>3"</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45"/>
              </a:spcBef>
              <a:spcAft>
                <a:spcPts val="0"/>
              </a:spcAft>
              <a:buClrTx/>
              <a:buSzTx/>
              <a:buFontTx/>
              <a:buNone/>
              <a:tabLst/>
              <a:defRPr/>
            </a:pPr>
            <a:r>
              <a:rPr kumimoji="0" sz="900" b="0" i="0" u="none" strike="noStrike" kern="0" cap="none" spc="-25" normalizeH="0" baseline="0" noProof="0" dirty="0">
                <a:ln>
                  <a:noFill/>
                </a:ln>
                <a:solidFill>
                  <a:sysClr val="windowText" lastClr="000000"/>
                </a:solidFill>
                <a:effectLst/>
                <a:uLnTx/>
                <a:uFillTx/>
                <a:latin typeface="Arial"/>
                <a:cs typeface="Arial"/>
              </a:rPr>
              <a:t>4"</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0"/>
              </a:spcBef>
              <a:spcAft>
                <a:spcPts val="0"/>
              </a:spcAft>
              <a:buClrTx/>
              <a:buSzTx/>
              <a:buFontTx/>
              <a:buNone/>
              <a:tabLst/>
              <a:defRPr/>
            </a:pPr>
            <a:r>
              <a:rPr kumimoji="0" sz="900" b="0" i="0" u="none" strike="noStrike" kern="0" cap="none" spc="-25" normalizeH="0" baseline="0" noProof="0" dirty="0">
                <a:ln>
                  <a:noFill/>
                </a:ln>
                <a:solidFill>
                  <a:sysClr val="windowText" lastClr="000000"/>
                </a:solidFill>
                <a:effectLst/>
                <a:uLnTx/>
                <a:uFillTx/>
                <a:latin typeface="Arial"/>
                <a:cs typeface="Arial"/>
              </a:rPr>
              <a:t>6"</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5"/>
              </a:spcBef>
              <a:spcAft>
                <a:spcPts val="0"/>
              </a:spcAft>
              <a:buClrTx/>
              <a:buSzTx/>
              <a:buFontTx/>
              <a:buNone/>
              <a:tabLst/>
              <a:defRPr/>
            </a:pPr>
            <a:r>
              <a:rPr kumimoji="0" sz="900" b="0" i="0" u="none" strike="noStrike" kern="0" cap="none" spc="-25" normalizeH="0" baseline="0" noProof="0" dirty="0">
                <a:ln>
                  <a:noFill/>
                </a:ln>
                <a:solidFill>
                  <a:sysClr val="windowText" lastClr="000000"/>
                </a:solidFill>
                <a:effectLst/>
                <a:uLnTx/>
                <a:uFillTx/>
                <a:latin typeface="Arial"/>
                <a:cs typeface="Arial"/>
              </a:rPr>
              <a:t>8"</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55" name="object 55"/>
          <p:cNvSpPr txBox="1"/>
          <p:nvPr/>
        </p:nvSpPr>
        <p:spPr>
          <a:xfrm>
            <a:off x="2067305" y="5504013"/>
            <a:ext cx="441959" cy="870585"/>
          </a:xfrm>
          <a:prstGeom prst="rect">
            <a:avLst/>
          </a:prstGeom>
        </p:spPr>
        <p:txBody>
          <a:bodyPr vert="horz" wrap="square" lIns="0" tIns="12700" rIns="0" bIns="0" rtlCol="0">
            <a:spAutoFit/>
          </a:bodyPr>
          <a:lstStyle/>
          <a:p>
            <a:pPr marL="0" marR="15875" lvl="0" indent="0" algn="r"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$2.04</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10160" lvl="0" indent="0" algn="r" defTabSz="914400" eaLnBrk="1" fontAlgn="auto" latinLnBrk="0" hangingPunct="1">
              <a:lnSpc>
                <a:spcPct val="100000"/>
              </a:lnSpc>
              <a:spcBef>
                <a:spcPts val="3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$12.65</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10160" lvl="0" indent="0" algn="r" defTabSz="914400" eaLnBrk="1" fontAlgn="auto" latinLnBrk="0" hangingPunct="1">
              <a:lnSpc>
                <a:spcPct val="100000"/>
              </a:lnSpc>
              <a:spcBef>
                <a:spcPts val="3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$36.71</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10160" lvl="0" indent="0" algn="r" defTabSz="914400" eaLnBrk="1" fontAlgn="auto" latinLnBrk="0" hangingPunct="1">
              <a:lnSpc>
                <a:spcPct val="100000"/>
              </a:lnSpc>
              <a:spcBef>
                <a:spcPts val="4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$78.20</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5080" lvl="0" indent="0" algn="r" defTabSz="914400" eaLnBrk="1" fontAlgn="auto" latinLnBrk="0" hangingPunct="1">
              <a:lnSpc>
                <a:spcPct val="100000"/>
              </a:lnSpc>
              <a:spcBef>
                <a:spcPts val="3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$227.18</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5080" lvl="0" indent="0" algn="r" defTabSz="914400" eaLnBrk="1" fontAlgn="auto" latinLnBrk="0" hangingPunct="1">
              <a:lnSpc>
                <a:spcPct val="100000"/>
              </a:lnSpc>
              <a:spcBef>
                <a:spcPts val="3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$484.14</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56" name="object 56"/>
          <p:cNvSpPr txBox="1"/>
          <p:nvPr/>
        </p:nvSpPr>
        <p:spPr>
          <a:xfrm>
            <a:off x="3651250" y="5504013"/>
            <a:ext cx="2319655" cy="304165"/>
          </a:xfrm>
          <a:prstGeom prst="rect">
            <a:avLst/>
          </a:prstGeom>
        </p:spPr>
        <p:txBody>
          <a:bodyPr vert="horz" wrap="square" lIns="0" tIns="12700" rIns="0" bIns="0" rtlCol="0">
            <a:spAutoFit/>
          </a:bodyPr>
          <a:lstStyle/>
          <a:p>
            <a:pPr marL="31750" marR="0" lvl="0" indent="0" defTabSz="914400" eaLnBrk="1" fontAlgn="auto" latinLnBrk="0" hangingPunct="1">
              <a:lnSpc>
                <a:spcPct val="100000"/>
              </a:lnSpc>
              <a:spcBef>
                <a:spcPts val="100"/>
              </a:spcBef>
              <a:spcAft>
                <a:spcPts val="0"/>
              </a:spcAft>
              <a:buClrTx/>
              <a:buSzTx/>
              <a:buFontTx/>
              <a:buNone/>
              <a:tabLst>
                <a:tab pos="1953895" algn="l"/>
              </a:tabLst>
              <a:defRPr/>
            </a:pPr>
            <a:r>
              <a:rPr kumimoji="0" sz="1350" b="0" i="0" u="none" strike="noStrike" kern="0" cap="none" spc="0" normalizeH="0" baseline="3086" noProof="0" dirty="0">
                <a:ln>
                  <a:noFill/>
                </a:ln>
                <a:solidFill>
                  <a:sysClr val="windowText" lastClr="000000"/>
                </a:solidFill>
                <a:effectLst/>
                <a:uLnTx/>
                <a:uFillTx/>
                <a:latin typeface="Calibri"/>
                <a:cs typeface="Calibri"/>
              </a:rPr>
              <a:t>Monthly</a:t>
            </a:r>
            <a:r>
              <a:rPr kumimoji="0" sz="1350" b="0" i="0" u="none" strike="noStrike" kern="0" cap="none" spc="-52" normalizeH="0" baseline="3086" noProof="0" dirty="0">
                <a:ln>
                  <a:noFill/>
                </a:ln>
                <a:solidFill>
                  <a:sysClr val="windowText" lastClr="000000"/>
                </a:solidFill>
                <a:effectLst/>
                <a:uLnTx/>
                <a:uFillTx/>
                <a:latin typeface="Calibri"/>
                <a:cs typeface="Calibri"/>
              </a:rPr>
              <a:t> </a:t>
            </a:r>
            <a:r>
              <a:rPr kumimoji="0" sz="1350" b="0" i="0" u="none" strike="noStrike" kern="0" cap="none" spc="0" normalizeH="0" baseline="3086" noProof="0" dirty="0">
                <a:ln>
                  <a:noFill/>
                </a:ln>
                <a:solidFill>
                  <a:sysClr val="windowText" lastClr="000000"/>
                </a:solidFill>
                <a:effectLst/>
                <a:uLnTx/>
                <a:uFillTx/>
                <a:latin typeface="Calibri"/>
                <a:cs typeface="Calibri"/>
              </a:rPr>
              <a:t>Fixed</a:t>
            </a:r>
            <a:r>
              <a:rPr kumimoji="0" sz="1350" b="0" i="0" u="none" strike="noStrike" kern="0" cap="none" spc="-60" normalizeH="0" baseline="3086" noProof="0" dirty="0">
                <a:ln>
                  <a:noFill/>
                </a:ln>
                <a:solidFill>
                  <a:sysClr val="windowText" lastClr="000000"/>
                </a:solidFill>
                <a:effectLst/>
                <a:uLnTx/>
                <a:uFillTx/>
                <a:latin typeface="Calibri"/>
                <a:cs typeface="Calibri"/>
              </a:rPr>
              <a:t> </a:t>
            </a:r>
            <a:r>
              <a:rPr kumimoji="0" sz="1350" b="0" i="0" u="none" strike="noStrike" kern="0" cap="none" spc="-15" normalizeH="0" baseline="3086" noProof="0" dirty="0">
                <a:ln>
                  <a:noFill/>
                </a:ln>
                <a:solidFill>
                  <a:sysClr val="windowText" lastClr="000000"/>
                </a:solidFill>
                <a:effectLst/>
                <a:uLnTx/>
                <a:uFillTx/>
                <a:latin typeface="Calibri"/>
                <a:cs typeface="Calibri"/>
              </a:rPr>
              <a:t>Charge:</a:t>
            </a:r>
            <a:r>
              <a:rPr kumimoji="0" sz="1350" b="0" i="0" u="none" strike="noStrike" kern="0" cap="none" spc="0" normalizeH="0" baseline="3086" noProof="0" dirty="0">
                <a:ln>
                  <a:noFill/>
                </a:ln>
                <a:solidFill>
                  <a:sysClr val="windowText" lastClr="000000"/>
                </a:solidFill>
                <a:effectLst/>
                <a:uLnTx/>
                <a:uFillTx/>
                <a:latin typeface="Calibri"/>
                <a:cs typeface="Calibri"/>
              </a:rPr>
              <a:t>	</a:t>
            </a:r>
            <a:r>
              <a:rPr kumimoji="0" sz="900" b="0" i="0" u="none" strike="noStrike" kern="0" cap="none" spc="-10" normalizeH="0" baseline="0" noProof="0" dirty="0">
                <a:ln>
                  <a:noFill/>
                </a:ln>
                <a:solidFill>
                  <a:sysClr val="windowText" lastClr="000000"/>
                </a:solidFill>
                <a:effectLst/>
                <a:uLnTx/>
                <a:uFillTx/>
                <a:latin typeface="Arial"/>
                <a:cs typeface="Arial"/>
              </a:rPr>
              <a:t>$37.66</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0"/>
              </a:spcBef>
              <a:spcAft>
                <a:spcPts val="0"/>
              </a:spcAft>
              <a:buClrTx/>
              <a:buSzTx/>
              <a:buFontTx/>
              <a:buNone/>
              <a:tabLst>
                <a:tab pos="2012950" algn="l"/>
              </a:tabLst>
              <a:defRPr/>
            </a:pPr>
            <a:r>
              <a:rPr kumimoji="0" sz="1350" b="0" i="0" u="sng" strike="noStrike" kern="0" cap="none" spc="-82"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Volumetric</a:t>
            </a:r>
            <a:r>
              <a:rPr kumimoji="0" sz="1350" b="0" i="0" u="sng" strike="noStrike" kern="0" cap="none" spc="-44"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Charge</a:t>
            </a:r>
            <a:r>
              <a:rPr kumimoji="0" sz="1350" b="0" i="0" u="sng" strike="noStrike" kern="0" cap="none" spc="-44"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(per</a:t>
            </a:r>
            <a:r>
              <a:rPr kumimoji="0" sz="1350" b="0" i="0" u="sng" strike="noStrike" kern="0" cap="none" spc="-22"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30" normalizeH="0" baseline="3086" noProof="0" dirty="0">
                <a:ln>
                  <a:noFill/>
                </a:ln>
                <a:solidFill>
                  <a:sysClr val="windowText" lastClr="000000"/>
                </a:solidFill>
                <a:effectLst/>
                <a:uLnTx/>
                <a:uFill>
                  <a:solidFill>
                    <a:srgbClr val="000000"/>
                  </a:solidFill>
                </a:uFill>
                <a:latin typeface="Calibri"/>
                <a:cs typeface="Calibri"/>
              </a:rPr>
              <a:t>HCF):</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$7.48</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57" name="object 57"/>
          <p:cNvSpPr txBox="1"/>
          <p:nvPr/>
        </p:nvSpPr>
        <p:spPr>
          <a:xfrm>
            <a:off x="6512204" y="5504013"/>
            <a:ext cx="130810" cy="87058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25" normalizeH="0" baseline="0" noProof="0" dirty="0">
                <a:ln>
                  <a:noFill/>
                </a:ln>
                <a:solidFill>
                  <a:sysClr val="windowText" lastClr="000000"/>
                </a:solidFill>
                <a:effectLst/>
                <a:uLnTx/>
                <a:uFillTx/>
                <a:latin typeface="Arial"/>
                <a:cs typeface="Arial"/>
              </a:rPr>
              <a:t>1"</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0"/>
              </a:spcBef>
              <a:spcAft>
                <a:spcPts val="0"/>
              </a:spcAft>
              <a:buClrTx/>
              <a:buSzTx/>
              <a:buFontTx/>
              <a:buNone/>
              <a:tabLst/>
              <a:defRPr/>
            </a:pPr>
            <a:r>
              <a:rPr kumimoji="0" sz="900" b="0" i="0" u="none" strike="noStrike" kern="0" cap="none" spc="-25" normalizeH="0" baseline="0" noProof="0" dirty="0">
                <a:ln>
                  <a:noFill/>
                </a:ln>
                <a:solidFill>
                  <a:sysClr val="windowText" lastClr="000000"/>
                </a:solidFill>
                <a:effectLst/>
                <a:uLnTx/>
                <a:uFillTx/>
                <a:latin typeface="Arial"/>
                <a:cs typeface="Arial"/>
              </a:rPr>
              <a:t>2"</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5"/>
              </a:spcBef>
              <a:spcAft>
                <a:spcPts val="0"/>
              </a:spcAft>
              <a:buClrTx/>
              <a:buSzTx/>
              <a:buFontTx/>
              <a:buNone/>
              <a:tabLst/>
              <a:defRPr/>
            </a:pPr>
            <a:r>
              <a:rPr kumimoji="0" sz="900" b="0" i="0" u="none" strike="noStrike" kern="0" cap="none" spc="-25" normalizeH="0" baseline="0" noProof="0" dirty="0">
                <a:ln>
                  <a:noFill/>
                </a:ln>
                <a:solidFill>
                  <a:sysClr val="windowText" lastClr="000000"/>
                </a:solidFill>
                <a:effectLst/>
                <a:uLnTx/>
                <a:uFillTx/>
                <a:latin typeface="Arial"/>
                <a:cs typeface="Arial"/>
              </a:rPr>
              <a:t>3"</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45"/>
              </a:spcBef>
              <a:spcAft>
                <a:spcPts val="0"/>
              </a:spcAft>
              <a:buClrTx/>
              <a:buSzTx/>
              <a:buFontTx/>
              <a:buNone/>
              <a:tabLst/>
              <a:defRPr/>
            </a:pPr>
            <a:r>
              <a:rPr kumimoji="0" sz="900" b="0" i="0" u="none" strike="noStrike" kern="0" cap="none" spc="-25" normalizeH="0" baseline="0" noProof="0" dirty="0">
                <a:ln>
                  <a:noFill/>
                </a:ln>
                <a:solidFill>
                  <a:sysClr val="windowText" lastClr="000000"/>
                </a:solidFill>
                <a:effectLst/>
                <a:uLnTx/>
                <a:uFillTx/>
                <a:latin typeface="Arial"/>
                <a:cs typeface="Arial"/>
              </a:rPr>
              <a:t>4"</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0"/>
              </a:spcBef>
              <a:spcAft>
                <a:spcPts val="0"/>
              </a:spcAft>
              <a:buClrTx/>
              <a:buSzTx/>
              <a:buFontTx/>
              <a:buNone/>
              <a:tabLst/>
              <a:defRPr/>
            </a:pPr>
            <a:r>
              <a:rPr kumimoji="0" sz="900" b="0" i="0" u="none" strike="noStrike" kern="0" cap="none" spc="-25" normalizeH="0" baseline="0" noProof="0" dirty="0">
                <a:ln>
                  <a:noFill/>
                </a:ln>
                <a:solidFill>
                  <a:sysClr val="windowText" lastClr="000000"/>
                </a:solidFill>
                <a:effectLst/>
                <a:uLnTx/>
                <a:uFillTx/>
                <a:latin typeface="Arial"/>
                <a:cs typeface="Arial"/>
              </a:rPr>
              <a:t>6"</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5"/>
              </a:spcBef>
              <a:spcAft>
                <a:spcPts val="0"/>
              </a:spcAft>
              <a:buClrTx/>
              <a:buSzTx/>
              <a:buFontTx/>
              <a:buNone/>
              <a:tabLst/>
              <a:defRPr/>
            </a:pPr>
            <a:r>
              <a:rPr kumimoji="0" sz="900" b="0" i="0" u="none" strike="noStrike" kern="0" cap="none" spc="-25" normalizeH="0" baseline="0" noProof="0" dirty="0">
                <a:ln>
                  <a:noFill/>
                </a:ln>
                <a:solidFill>
                  <a:sysClr val="windowText" lastClr="000000"/>
                </a:solidFill>
                <a:effectLst/>
                <a:uLnTx/>
                <a:uFillTx/>
                <a:latin typeface="Arial"/>
                <a:cs typeface="Arial"/>
              </a:rPr>
              <a:t>8"</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58" name="object 58"/>
          <p:cNvSpPr txBox="1"/>
          <p:nvPr/>
        </p:nvSpPr>
        <p:spPr>
          <a:xfrm>
            <a:off x="7504556" y="5504013"/>
            <a:ext cx="441959" cy="870585"/>
          </a:xfrm>
          <a:prstGeom prst="rect">
            <a:avLst/>
          </a:prstGeom>
        </p:spPr>
        <p:txBody>
          <a:bodyPr vert="horz" wrap="square" lIns="0" tIns="12700" rIns="0" bIns="0" rtlCol="0">
            <a:spAutoFit/>
          </a:bodyPr>
          <a:lstStyle/>
          <a:p>
            <a:pPr marL="0" marR="15875" lvl="0" indent="0" algn="r"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$2.28</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10160" lvl="0" indent="0" algn="r" defTabSz="914400" eaLnBrk="1" fontAlgn="auto" latinLnBrk="0" hangingPunct="1">
              <a:lnSpc>
                <a:spcPct val="100000"/>
              </a:lnSpc>
              <a:spcBef>
                <a:spcPts val="3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$14.17</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10160" lvl="0" indent="0" algn="r" defTabSz="914400" eaLnBrk="1" fontAlgn="auto" latinLnBrk="0" hangingPunct="1">
              <a:lnSpc>
                <a:spcPct val="100000"/>
              </a:lnSpc>
              <a:spcBef>
                <a:spcPts val="3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$41.12</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10160" lvl="0" indent="0" algn="r" defTabSz="914400" eaLnBrk="1" fontAlgn="auto" latinLnBrk="0" hangingPunct="1">
              <a:lnSpc>
                <a:spcPct val="100000"/>
              </a:lnSpc>
              <a:spcBef>
                <a:spcPts val="4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$87.58</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5080" lvl="0" indent="0" algn="r" defTabSz="914400" eaLnBrk="1" fontAlgn="auto" latinLnBrk="0" hangingPunct="1">
              <a:lnSpc>
                <a:spcPct val="100000"/>
              </a:lnSpc>
              <a:spcBef>
                <a:spcPts val="30"/>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$254.44</a:t>
            </a:r>
            <a:endParaRPr kumimoji="0" sz="900" b="0" i="0" u="none" strike="noStrike" kern="0" cap="none" spc="0" normalizeH="0" baseline="0" noProof="0">
              <a:ln>
                <a:noFill/>
              </a:ln>
              <a:solidFill>
                <a:sysClr val="windowText" lastClr="000000"/>
              </a:solidFill>
              <a:effectLst/>
              <a:uLnTx/>
              <a:uFillTx/>
              <a:latin typeface="Arial"/>
              <a:cs typeface="Arial"/>
            </a:endParaRPr>
          </a:p>
          <a:p>
            <a:pPr marL="0" marR="5080" lvl="0" indent="0" algn="r" defTabSz="914400" eaLnBrk="1" fontAlgn="auto" latinLnBrk="0" hangingPunct="1">
              <a:lnSpc>
                <a:spcPct val="100000"/>
              </a:lnSpc>
              <a:spcBef>
                <a:spcPts val="35"/>
              </a:spcBef>
              <a:spcAft>
                <a:spcPts val="0"/>
              </a:spcAft>
              <a:buClrTx/>
              <a:buSzTx/>
              <a:buFontTx/>
              <a:buNone/>
              <a:tabLst/>
              <a:defRPr/>
            </a:pPr>
            <a:r>
              <a:rPr kumimoji="0" sz="900" b="0" i="0" u="none" strike="noStrike" kern="0" cap="none" spc="-10" normalizeH="0" baseline="0" noProof="0" dirty="0">
                <a:ln>
                  <a:noFill/>
                </a:ln>
                <a:solidFill>
                  <a:sysClr val="windowText" lastClr="000000"/>
                </a:solidFill>
                <a:effectLst/>
                <a:uLnTx/>
                <a:uFillTx/>
                <a:latin typeface="Arial"/>
                <a:cs typeface="Arial"/>
              </a:rPr>
              <a:t>$542.24</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59" name="object 59"/>
          <p:cNvSpPr txBox="1"/>
          <p:nvPr/>
        </p:nvSpPr>
        <p:spPr>
          <a:xfrm>
            <a:off x="8888412" y="5504013"/>
            <a:ext cx="2388235" cy="304165"/>
          </a:xfrm>
          <a:prstGeom prst="rect">
            <a:avLst/>
          </a:prstGeom>
        </p:spPr>
        <p:txBody>
          <a:bodyPr vert="horz" wrap="square" lIns="0" tIns="12700" rIns="0" bIns="0" rtlCol="0">
            <a:spAutoFit/>
          </a:bodyPr>
          <a:lstStyle/>
          <a:p>
            <a:pPr marL="31750" marR="0" lvl="0" indent="0" defTabSz="914400" eaLnBrk="1" fontAlgn="auto" latinLnBrk="0" hangingPunct="1">
              <a:lnSpc>
                <a:spcPct val="100000"/>
              </a:lnSpc>
              <a:spcBef>
                <a:spcPts val="100"/>
              </a:spcBef>
              <a:spcAft>
                <a:spcPts val="0"/>
              </a:spcAft>
              <a:buClrTx/>
              <a:buSzTx/>
              <a:buFontTx/>
              <a:buNone/>
              <a:tabLst>
                <a:tab pos="2022475" algn="l"/>
              </a:tabLst>
              <a:defRPr/>
            </a:pPr>
            <a:r>
              <a:rPr kumimoji="0" sz="1350" b="0" i="0" u="none" strike="noStrike" kern="0" cap="none" spc="0" normalizeH="0" baseline="3086" noProof="0" dirty="0">
                <a:ln>
                  <a:noFill/>
                </a:ln>
                <a:solidFill>
                  <a:sysClr val="windowText" lastClr="000000"/>
                </a:solidFill>
                <a:effectLst/>
                <a:uLnTx/>
                <a:uFillTx/>
                <a:latin typeface="Calibri"/>
                <a:cs typeface="Calibri"/>
              </a:rPr>
              <a:t>Monthly</a:t>
            </a:r>
            <a:r>
              <a:rPr kumimoji="0" sz="1350" b="0" i="0" u="none" strike="noStrike" kern="0" cap="none" spc="-52" normalizeH="0" baseline="3086" noProof="0" dirty="0">
                <a:ln>
                  <a:noFill/>
                </a:ln>
                <a:solidFill>
                  <a:sysClr val="windowText" lastClr="000000"/>
                </a:solidFill>
                <a:effectLst/>
                <a:uLnTx/>
                <a:uFillTx/>
                <a:latin typeface="Calibri"/>
                <a:cs typeface="Calibri"/>
              </a:rPr>
              <a:t> </a:t>
            </a:r>
            <a:r>
              <a:rPr kumimoji="0" sz="1350" b="0" i="0" u="none" strike="noStrike" kern="0" cap="none" spc="0" normalizeH="0" baseline="3086" noProof="0" dirty="0">
                <a:ln>
                  <a:noFill/>
                </a:ln>
                <a:solidFill>
                  <a:sysClr val="windowText" lastClr="000000"/>
                </a:solidFill>
                <a:effectLst/>
                <a:uLnTx/>
                <a:uFillTx/>
                <a:latin typeface="Calibri"/>
                <a:cs typeface="Calibri"/>
              </a:rPr>
              <a:t>Fixed</a:t>
            </a:r>
            <a:r>
              <a:rPr kumimoji="0" sz="1350" b="0" i="0" u="none" strike="noStrike" kern="0" cap="none" spc="-60" normalizeH="0" baseline="3086" noProof="0" dirty="0">
                <a:ln>
                  <a:noFill/>
                </a:ln>
                <a:solidFill>
                  <a:sysClr val="windowText" lastClr="000000"/>
                </a:solidFill>
                <a:effectLst/>
                <a:uLnTx/>
                <a:uFillTx/>
                <a:latin typeface="Calibri"/>
                <a:cs typeface="Calibri"/>
              </a:rPr>
              <a:t> </a:t>
            </a:r>
            <a:r>
              <a:rPr kumimoji="0" sz="1350" b="0" i="0" u="none" strike="noStrike" kern="0" cap="none" spc="-15" normalizeH="0" baseline="3086" noProof="0" dirty="0">
                <a:ln>
                  <a:noFill/>
                </a:ln>
                <a:solidFill>
                  <a:sysClr val="windowText" lastClr="000000"/>
                </a:solidFill>
                <a:effectLst/>
                <a:uLnTx/>
                <a:uFillTx/>
                <a:latin typeface="Calibri"/>
                <a:cs typeface="Calibri"/>
              </a:rPr>
              <a:t>Charge:</a:t>
            </a:r>
            <a:r>
              <a:rPr kumimoji="0" sz="1350" b="0" i="0" u="none" strike="noStrike" kern="0" cap="none" spc="0" normalizeH="0" baseline="3086" noProof="0" dirty="0">
                <a:ln>
                  <a:noFill/>
                </a:ln>
                <a:solidFill>
                  <a:sysClr val="windowText" lastClr="000000"/>
                </a:solidFill>
                <a:effectLst/>
                <a:uLnTx/>
                <a:uFillTx/>
                <a:latin typeface="Calibri"/>
                <a:cs typeface="Calibri"/>
              </a:rPr>
              <a:t>	</a:t>
            </a:r>
            <a:r>
              <a:rPr kumimoji="0" sz="900" b="0" i="0" u="none" strike="noStrike" kern="0" cap="none" spc="-10" normalizeH="0" baseline="0" noProof="0" dirty="0">
                <a:ln>
                  <a:noFill/>
                </a:ln>
                <a:solidFill>
                  <a:sysClr val="windowText" lastClr="000000"/>
                </a:solidFill>
                <a:effectLst/>
                <a:uLnTx/>
                <a:uFillTx/>
                <a:latin typeface="Arial"/>
                <a:cs typeface="Arial"/>
              </a:rPr>
              <a:t>$42.18</a:t>
            </a:r>
            <a:endParaRPr kumimoji="0" sz="9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0"/>
              </a:spcBef>
              <a:spcAft>
                <a:spcPts val="0"/>
              </a:spcAft>
              <a:buClrTx/>
              <a:buSzTx/>
              <a:buFontTx/>
              <a:buNone/>
              <a:tabLst>
                <a:tab pos="2080895" algn="l"/>
              </a:tabLst>
              <a:defRPr/>
            </a:pPr>
            <a:r>
              <a:rPr kumimoji="0" sz="1350" b="0" i="0" u="sng" strike="noStrike" kern="0" cap="none" spc="-82"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Volumetric</a:t>
            </a:r>
            <a:r>
              <a:rPr kumimoji="0" sz="1350" b="0" i="0" u="sng" strike="noStrike" kern="0" cap="none" spc="-44"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Charge</a:t>
            </a:r>
            <a:r>
              <a:rPr kumimoji="0" sz="1350" b="0" i="0" u="sng" strike="noStrike" kern="0" cap="none" spc="-44"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(per</a:t>
            </a:r>
            <a:r>
              <a:rPr kumimoji="0" sz="1350" b="0" i="0" u="sng" strike="noStrike" kern="0" cap="none" spc="-22" normalizeH="0" baseline="3086" noProof="0" dirty="0">
                <a:ln>
                  <a:noFill/>
                </a:ln>
                <a:solidFill>
                  <a:sysClr val="windowText" lastClr="000000"/>
                </a:solidFill>
                <a:effectLst/>
                <a:uLnTx/>
                <a:uFill>
                  <a:solidFill>
                    <a:srgbClr val="000000"/>
                  </a:solidFill>
                </a:uFill>
                <a:latin typeface="Calibri"/>
                <a:cs typeface="Calibri"/>
              </a:rPr>
              <a:t> </a:t>
            </a:r>
            <a:r>
              <a:rPr kumimoji="0" sz="1350" b="0" i="0" u="sng" strike="noStrike" kern="0" cap="none" spc="-30" normalizeH="0" baseline="3086" noProof="0" dirty="0">
                <a:ln>
                  <a:noFill/>
                </a:ln>
                <a:solidFill>
                  <a:sysClr val="windowText" lastClr="000000"/>
                </a:solidFill>
                <a:effectLst/>
                <a:uLnTx/>
                <a:uFill>
                  <a:solidFill>
                    <a:srgbClr val="000000"/>
                  </a:solidFill>
                </a:uFill>
                <a:latin typeface="Calibri"/>
                <a:cs typeface="Calibri"/>
              </a:rPr>
              <a:t>HCF):</a:t>
            </a:r>
            <a:r>
              <a:rPr kumimoji="0" sz="1350" b="0" i="0" u="sng" strike="noStrike" kern="0" cap="none" spc="0" normalizeH="0" baseline="3086" noProof="0" dirty="0">
                <a:ln>
                  <a:noFill/>
                </a:ln>
                <a:solidFill>
                  <a:sysClr val="windowText" lastClr="000000"/>
                </a:solidFill>
                <a:effectLst/>
                <a:uLnTx/>
                <a:uFill>
                  <a:solidFill>
                    <a:srgbClr val="000000"/>
                  </a:solidFill>
                </a:uFill>
                <a:latin typeface="Calibri"/>
                <a:cs typeface="Calibri"/>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$8.38</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60" name="object 60"/>
          <p:cNvSpPr txBox="1"/>
          <p:nvPr/>
        </p:nvSpPr>
        <p:spPr>
          <a:xfrm>
            <a:off x="600075" y="6354862"/>
            <a:ext cx="207518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374650" algn="l"/>
                <a:tab pos="1479550" algn="l"/>
                <a:tab pos="2061845" algn="l"/>
              </a:tabLst>
              <a:defRPr/>
            </a:pP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10"</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$870.65</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61" name="object 61"/>
          <p:cNvSpPr txBox="1"/>
          <p:nvPr/>
        </p:nvSpPr>
        <p:spPr>
          <a:xfrm>
            <a:off x="6194425" y="6354862"/>
            <a:ext cx="1917700"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300355" algn="l"/>
                <a:tab pos="1322705" algn="l"/>
                <a:tab pos="1904364" algn="l"/>
              </a:tabLst>
              <a:defRPr/>
            </a:pP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10"</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9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$975.13</a:t>
            </a:r>
            <a:r>
              <a:rPr kumimoji="0" sz="9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62" name="object 62"/>
          <p:cNvSpPr/>
          <p:nvPr/>
        </p:nvSpPr>
        <p:spPr>
          <a:xfrm>
            <a:off x="6118225" y="544512"/>
            <a:ext cx="0" cy="5962650"/>
          </a:xfrm>
          <a:custGeom>
            <a:avLst/>
            <a:gdLst/>
            <a:ahLst/>
            <a:cxnLst/>
            <a:rect l="l" t="t" r="r" b="b"/>
            <a:pathLst>
              <a:path h="5962650">
                <a:moveTo>
                  <a:pt x="0" y="0"/>
                </a:moveTo>
                <a:lnTo>
                  <a:pt x="0" y="5962637"/>
                </a:lnTo>
              </a:path>
            </a:pathLst>
          </a:custGeom>
          <a:ln w="9525">
            <a:solidFill>
              <a:srgbClr val="000000"/>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511932" y="6426748"/>
            <a:ext cx="27876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25" normalizeH="0" baseline="0" noProof="0" dirty="0">
                <a:ln>
                  <a:noFill/>
                </a:ln>
                <a:solidFill>
                  <a:sysClr val="windowText" lastClr="000000"/>
                </a:solidFill>
                <a:effectLst/>
                <a:uLnTx/>
                <a:uFillTx/>
                <a:latin typeface="Century Gothic"/>
                <a:cs typeface="Century Gothic"/>
              </a:rPr>
              <a:t>15</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PROPOSED</a:t>
            </a:r>
            <a:r>
              <a:rPr spc="-30" dirty="0"/>
              <a:t> </a:t>
            </a:r>
            <a:r>
              <a:rPr dirty="0"/>
              <a:t>RATE</a:t>
            </a:r>
            <a:r>
              <a:rPr spc="-30" dirty="0"/>
              <a:t> </a:t>
            </a:r>
            <a:r>
              <a:rPr dirty="0"/>
              <a:t>SCHEDULE</a:t>
            </a:r>
            <a:r>
              <a:rPr spc="-50" dirty="0"/>
              <a:t> </a:t>
            </a:r>
            <a:r>
              <a:rPr dirty="0"/>
              <a:t>(2</a:t>
            </a:r>
            <a:r>
              <a:rPr spc="-30" dirty="0"/>
              <a:t> </a:t>
            </a:r>
            <a:r>
              <a:rPr dirty="0"/>
              <a:t>of</a:t>
            </a:r>
            <a:r>
              <a:rPr spc="-55" dirty="0"/>
              <a:t> </a:t>
            </a:r>
            <a:r>
              <a:rPr spc="-25" dirty="0"/>
              <a:t>3)</a:t>
            </a:r>
          </a:p>
        </p:txBody>
      </p:sp>
      <p:sp>
        <p:nvSpPr>
          <p:cNvPr id="4" name="object 4"/>
          <p:cNvSpPr/>
          <p:nvPr/>
        </p:nvSpPr>
        <p:spPr>
          <a:xfrm>
            <a:off x="496380" y="1158351"/>
            <a:ext cx="4450715" cy="439420"/>
          </a:xfrm>
          <a:custGeom>
            <a:avLst/>
            <a:gdLst/>
            <a:ahLst/>
            <a:cxnLst/>
            <a:rect l="l" t="t" r="r" b="b"/>
            <a:pathLst>
              <a:path w="4450715" h="439419">
                <a:moveTo>
                  <a:pt x="4450623" y="438861"/>
                </a:moveTo>
                <a:lnTo>
                  <a:pt x="0" y="438861"/>
                </a:lnTo>
                <a:lnTo>
                  <a:pt x="0" y="0"/>
                </a:lnTo>
                <a:lnTo>
                  <a:pt x="4450623" y="0"/>
                </a:lnTo>
                <a:lnTo>
                  <a:pt x="4450623" y="43886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6015535" y="1158351"/>
            <a:ext cx="4427220" cy="439420"/>
          </a:xfrm>
          <a:custGeom>
            <a:avLst/>
            <a:gdLst/>
            <a:ahLst/>
            <a:cxnLst/>
            <a:rect l="l" t="t" r="r" b="b"/>
            <a:pathLst>
              <a:path w="4427220" h="439419">
                <a:moveTo>
                  <a:pt x="4426772" y="438861"/>
                </a:moveTo>
                <a:lnTo>
                  <a:pt x="0" y="438861"/>
                </a:lnTo>
                <a:lnTo>
                  <a:pt x="0" y="0"/>
                </a:lnTo>
                <a:lnTo>
                  <a:pt x="4426772" y="0"/>
                </a:lnTo>
                <a:lnTo>
                  <a:pt x="4426772" y="438861"/>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96380" y="4158829"/>
            <a:ext cx="1913255" cy="324485"/>
          </a:xfrm>
          <a:custGeom>
            <a:avLst/>
            <a:gdLst/>
            <a:ahLst/>
            <a:cxnLst/>
            <a:rect l="l" t="t" r="r" b="b"/>
            <a:pathLst>
              <a:path w="1913255" h="324485">
                <a:moveTo>
                  <a:pt x="1912861" y="324376"/>
                </a:moveTo>
                <a:lnTo>
                  <a:pt x="0" y="324376"/>
                </a:lnTo>
                <a:lnTo>
                  <a:pt x="0" y="0"/>
                </a:lnTo>
                <a:lnTo>
                  <a:pt x="1912861" y="0"/>
                </a:lnTo>
                <a:lnTo>
                  <a:pt x="1912861" y="32437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6015535" y="4158829"/>
            <a:ext cx="1908175" cy="324485"/>
          </a:xfrm>
          <a:custGeom>
            <a:avLst/>
            <a:gdLst/>
            <a:ahLst/>
            <a:cxnLst/>
            <a:rect l="l" t="t" r="r" b="b"/>
            <a:pathLst>
              <a:path w="1908175" h="324485">
                <a:moveTo>
                  <a:pt x="1908091" y="324376"/>
                </a:moveTo>
                <a:lnTo>
                  <a:pt x="0" y="324376"/>
                </a:lnTo>
                <a:lnTo>
                  <a:pt x="0" y="0"/>
                </a:lnTo>
                <a:lnTo>
                  <a:pt x="1908091" y="0"/>
                </a:lnTo>
                <a:lnTo>
                  <a:pt x="1908091" y="324376"/>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496380" y="5446792"/>
            <a:ext cx="1913255" cy="143510"/>
          </a:xfrm>
          <a:custGeom>
            <a:avLst/>
            <a:gdLst/>
            <a:ahLst/>
            <a:cxnLst/>
            <a:rect l="l" t="t" r="r" b="b"/>
            <a:pathLst>
              <a:path w="1913255" h="143510">
                <a:moveTo>
                  <a:pt x="1912861" y="143107"/>
                </a:moveTo>
                <a:lnTo>
                  <a:pt x="0" y="143107"/>
                </a:lnTo>
                <a:lnTo>
                  <a:pt x="0" y="0"/>
                </a:lnTo>
                <a:lnTo>
                  <a:pt x="1912861" y="0"/>
                </a:lnTo>
                <a:lnTo>
                  <a:pt x="1912861" y="143107"/>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3229721" y="5446792"/>
            <a:ext cx="2313940" cy="143510"/>
          </a:xfrm>
          <a:custGeom>
            <a:avLst/>
            <a:gdLst/>
            <a:ahLst/>
            <a:cxnLst/>
            <a:rect l="l" t="t" r="r" b="b"/>
            <a:pathLst>
              <a:path w="2313940" h="143510">
                <a:moveTo>
                  <a:pt x="2313561" y="143107"/>
                </a:moveTo>
                <a:lnTo>
                  <a:pt x="0" y="143107"/>
                </a:lnTo>
                <a:lnTo>
                  <a:pt x="0" y="0"/>
                </a:lnTo>
                <a:lnTo>
                  <a:pt x="2313561" y="0"/>
                </a:lnTo>
                <a:lnTo>
                  <a:pt x="2313561" y="143107"/>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p:nvPr/>
        </p:nvSpPr>
        <p:spPr>
          <a:xfrm>
            <a:off x="6015535" y="5446791"/>
            <a:ext cx="1908175" cy="143510"/>
          </a:xfrm>
          <a:custGeom>
            <a:avLst/>
            <a:gdLst/>
            <a:ahLst/>
            <a:cxnLst/>
            <a:rect l="l" t="t" r="r" b="b"/>
            <a:pathLst>
              <a:path w="1908175" h="143510">
                <a:moveTo>
                  <a:pt x="1908091" y="143107"/>
                </a:moveTo>
                <a:lnTo>
                  <a:pt x="0" y="143107"/>
                </a:lnTo>
                <a:lnTo>
                  <a:pt x="0" y="0"/>
                </a:lnTo>
                <a:lnTo>
                  <a:pt x="1908091" y="0"/>
                </a:lnTo>
                <a:lnTo>
                  <a:pt x="1908091" y="143107"/>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8801349" y="5446791"/>
            <a:ext cx="2294890" cy="143510"/>
          </a:xfrm>
          <a:custGeom>
            <a:avLst/>
            <a:gdLst/>
            <a:ahLst/>
            <a:cxnLst/>
            <a:rect l="l" t="t" r="r" b="b"/>
            <a:pathLst>
              <a:path w="2294890" h="143510">
                <a:moveTo>
                  <a:pt x="2294480" y="143107"/>
                </a:moveTo>
                <a:lnTo>
                  <a:pt x="0" y="143107"/>
                </a:lnTo>
                <a:lnTo>
                  <a:pt x="0" y="0"/>
                </a:lnTo>
                <a:lnTo>
                  <a:pt x="2294480" y="0"/>
                </a:lnTo>
                <a:lnTo>
                  <a:pt x="2294480" y="143107"/>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txBox="1"/>
          <p:nvPr/>
        </p:nvSpPr>
        <p:spPr>
          <a:xfrm>
            <a:off x="497993" y="700098"/>
            <a:ext cx="2200910" cy="463550"/>
          </a:xfrm>
          <a:prstGeom prst="rect">
            <a:avLst/>
          </a:prstGeom>
        </p:spPr>
        <p:txBody>
          <a:bodyPr vert="horz" wrap="square" lIns="0" tIns="52705" rIns="0" bIns="0" rtlCol="0">
            <a:spAutoFit/>
          </a:bodyPr>
          <a:lstStyle/>
          <a:p>
            <a:pPr marL="26670" marR="0" lvl="0" indent="0" defTabSz="914400" eaLnBrk="1" fontAlgn="auto" latinLnBrk="0" hangingPunct="1">
              <a:lnSpc>
                <a:spcPct val="100000"/>
              </a:lnSpc>
              <a:spcBef>
                <a:spcPts val="415"/>
              </a:spcBef>
              <a:spcAft>
                <a:spcPts val="0"/>
              </a:spcAft>
              <a:buClrTx/>
              <a:buSzTx/>
              <a:buFontTx/>
              <a:buNone/>
              <a:tabLst/>
              <a:defRPr/>
            </a:pPr>
            <a:r>
              <a:rPr kumimoji="0" sz="1650" b="1" i="0" u="none" strike="noStrike" kern="0" cap="none" spc="0" normalizeH="0" baseline="0" noProof="0" dirty="0">
                <a:ln>
                  <a:noFill/>
                </a:ln>
                <a:solidFill>
                  <a:sysClr val="windowText" lastClr="000000"/>
                </a:solidFill>
                <a:effectLst/>
                <a:uLnTx/>
                <a:uFillTx/>
                <a:latin typeface="Calibri"/>
                <a:cs typeface="Calibri"/>
              </a:rPr>
              <a:t>Effective</a:t>
            </a:r>
            <a:r>
              <a:rPr kumimoji="0" sz="1650" b="1" i="0" u="none" strike="noStrike" kern="0" cap="none" spc="-25" normalizeH="0" baseline="0" noProof="0" dirty="0">
                <a:ln>
                  <a:noFill/>
                </a:ln>
                <a:solidFill>
                  <a:sysClr val="windowText" lastClr="000000"/>
                </a:solidFill>
                <a:effectLst/>
                <a:uLnTx/>
                <a:uFillTx/>
                <a:latin typeface="Calibri"/>
                <a:cs typeface="Calibri"/>
              </a:rPr>
              <a:t> </a:t>
            </a:r>
            <a:r>
              <a:rPr kumimoji="0" sz="1650" b="1" i="0" u="none" strike="noStrike" kern="0" cap="none" spc="0" normalizeH="0" baseline="0" noProof="0" dirty="0">
                <a:ln>
                  <a:noFill/>
                </a:ln>
                <a:solidFill>
                  <a:sysClr val="windowText" lastClr="000000"/>
                </a:solidFill>
                <a:effectLst/>
                <a:uLnTx/>
                <a:uFillTx/>
                <a:latin typeface="Calibri"/>
                <a:cs typeface="Calibri"/>
              </a:rPr>
              <a:t>January</a:t>
            </a:r>
            <a:r>
              <a:rPr kumimoji="0" sz="1650" b="1" i="0" u="none" strike="noStrike" kern="0" cap="none" spc="-10" normalizeH="0" baseline="0" noProof="0" dirty="0">
                <a:ln>
                  <a:noFill/>
                </a:ln>
                <a:solidFill>
                  <a:sysClr val="windowText" lastClr="000000"/>
                </a:solidFill>
                <a:effectLst/>
                <a:uLnTx/>
                <a:uFillTx/>
                <a:latin typeface="Calibri"/>
                <a:cs typeface="Calibri"/>
              </a:rPr>
              <a:t> </a:t>
            </a:r>
            <a:r>
              <a:rPr kumimoji="0" sz="1650" b="1" i="0" u="none" strike="noStrike" kern="0" cap="none" spc="0" normalizeH="0" baseline="0" noProof="0" dirty="0">
                <a:ln>
                  <a:noFill/>
                </a:ln>
                <a:solidFill>
                  <a:sysClr val="windowText" lastClr="000000"/>
                </a:solidFill>
                <a:effectLst/>
                <a:uLnTx/>
                <a:uFillTx/>
                <a:latin typeface="Calibri"/>
                <a:cs typeface="Calibri"/>
              </a:rPr>
              <a:t>1,</a:t>
            </a:r>
            <a:r>
              <a:rPr kumimoji="0" sz="1650" b="1" i="0" u="none" strike="noStrike" kern="0" cap="none" spc="-30" normalizeH="0" baseline="0" noProof="0" dirty="0">
                <a:ln>
                  <a:noFill/>
                </a:ln>
                <a:solidFill>
                  <a:sysClr val="windowText" lastClr="000000"/>
                </a:solidFill>
                <a:effectLst/>
                <a:uLnTx/>
                <a:uFillTx/>
                <a:latin typeface="Calibri"/>
                <a:cs typeface="Calibri"/>
              </a:rPr>
              <a:t> </a:t>
            </a:r>
            <a:r>
              <a:rPr kumimoji="0" sz="1650" b="1" i="0" u="none" strike="noStrike" kern="0" cap="none" spc="-20" normalizeH="0" baseline="0" noProof="0" dirty="0">
                <a:ln>
                  <a:noFill/>
                </a:ln>
                <a:solidFill>
                  <a:sysClr val="windowText" lastClr="000000"/>
                </a:solidFill>
                <a:effectLst/>
                <a:uLnTx/>
                <a:uFillTx/>
                <a:latin typeface="Calibri"/>
                <a:cs typeface="Calibri"/>
              </a:rPr>
              <a:t>2026</a:t>
            </a:r>
            <a:endParaRPr kumimoji="0" sz="165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18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Calibri"/>
                <a:cs typeface="Calibri"/>
              </a:rPr>
              <a:t>Commodity</a:t>
            </a:r>
            <a:r>
              <a:rPr kumimoji="0" sz="800" b="1" i="0" u="none" strike="noStrike" kern="0" cap="none" spc="70" normalizeH="0" baseline="0" noProof="0" dirty="0">
                <a:ln>
                  <a:noFill/>
                </a:ln>
                <a:solidFill>
                  <a:sysClr val="windowText" lastClr="000000"/>
                </a:solidFill>
                <a:effectLst/>
                <a:uLnTx/>
                <a:uFillTx/>
                <a:latin typeface="Calibri"/>
                <a:cs typeface="Calibri"/>
              </a:rPr>
              <a:t> </a:t>
            </a:r>
            <a:r>
              <a:rPr kumimoji="0" sz="800" b="1" i="0" u="none" strike="noStrike" kern="0" cap="none" spc="0" normalizeH="0" baseline="0" noProof="0" dirty="0">
                <a:ln>
                  <a:noFill/>
                </a:ln>
                <a:solidFill>
                  <a:sysClr val="windowText" lastClr="000000"/>
                </a:solidFill>
                <a:effectLst/>
                <a:uLnTx/>
                <a:uFillTx/>
                <a:latin typeface="Calibri"/>
                <a:cs typeface="Calibri"/>
              </a:rPr>
              <a:t>Charges</a:t>
            </a:r>
            <a:r>
              <a:rPr kumimoji="0" sz="800" b="1" i="0" u="none" strike="noStrike" kern="0" cap="none" spc="110"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(per</a:t>
            </a:r>
            <a:r>
              <a:rPr kumimoji="0" sz="800" b="0" i="0" u="none" strike="noStrike" kern="0" cap="none" spc="110" normalizeH="0" baseline="0" noProof="0" dirty="0">
                <a:ln>
                  <a:noFill/>
                </a:ln>
                <a:solidFill>
                  <a:sysClr val="windowText" lastClr="000000"/>
                </a:solidFill>
                <a:effectLst/>
                <a:uLnTx/>
                <a:uFillTx/>
                <a:latin typeface="Calibri"/>
                <a:cs typeface="Calibri"/>
              </a:rPr>
              <a:t> </a:t>
            </a:r>
            <a:r>
              <a:rPr kumimoji="0" sz="800" b="0" i="0" u="none" strike="noStrike" kern="0" cap="none" spc="-20" normalizeH="0" baseline="0" noProof="0" dirty="0">
                <a:ln>
                  <a:noFill/>
                </a:ln>
                <a:solidFill>
                  <a:sysClr val="windowText" lastClr="000000"/>
                </a:solidFill>
                <a:effectLst/>
                <a:uLnTx/>
                <a:uFillTx/>
                <a:latin typeface="Calibri"/>
                <a:cs typeface="Calibri"/>
              </a:rPr>
              <a:t>HCF)</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13" name="object 13"/>
          <p:cNvSpPr txBox="1"/>
          <p:nvPr/>
        </p:nvSpPr>
        <p:spPr>
          <a:xfrm>
            <a:off x="6021919" y="700100"/>
            <a:ext cx="2200910" cy="463550"/>
          </a:xfrm>
          <a:prstGeom prst="rect">
            <a:avLst/>
          </a:prstGeom>
        </p:spPr>
        <p:txBody>
          <a:bodyPr vert="horz" wrap="square" lIns="0" tIns="52705" rIns="0" bIns="0" rtlCol="0">
            <a:spAutoFit/>
          </a:bodyPr>
          <a:lstStyle/>
          <a:p>
            <a:pPr marL="26670" marR="0" lvl="0" indent="0" defTabSz="914400" eaLnBrk="1" fontAlgn="auto" latinLnBrk="0" hangingPunct="1">
              <a:lnSpc>
                <a:spcPct val="100000"/>
              </a:lnSpc>
              <a:spcBef>
                <a:spcPts val="415"/>
              </a:spcBef>
              <a:spcAft>
                <a:spcPts val="0"/>
              </a:spcAft>
              <a:buClrTx/>
              <a:buSzTx/>
              <a:buFontTx/>
              <a:buNone/>
              <a:tabLst/>
              <a:defRPr/>
            </a:pPr>
            <a:r>
              <a:rPr kumimoji="0" sz="1650" b="1" i="0" u="none" strike="noStrike" kern="0" cap="none" spc="0" normalizeH="0" baseline="0" noProof="0" dirty="0">
                <a:ln>
                  <a:noFill/>
                </a:ln>
                <a:solidFill>
                  <a:sysClr val="windowText" lastClr="000000"/>
                </a:solidFill>
                <a:effectLst/>
                <a:uLnTx/>
                <a:uFillTx/>
                <a:latin typeface="Calibri"/>
                <a:cs typeface="Calibri"/>
              </a:rPr>
              <a:t>Effective</a:t>
            </a:r>
            <a:r>
              <a:rPr kumimoji="0" sz="1650" b="1" i="0" u="none" strike="noStrike" kern="0" cap="none" spc="-25" normalizeH="0" baseline="0" noProof="0" dirty="0">
                <a:ln>
                  <a:noFill/>
                </a:ln>
                <a:solidFill>
                  <a:sysClr val="windowText" lastClr="000000"/>
                </a:solidFill>
                <a:effectLst/>
                <a:uLnTx/>
                <a:uFillTx/>
                <a:latin typeface="Calibri"/>
                <a:cs typeface="Calibri"/>
              </a:rPr>
              <a:t> </a:t>
            </a:r>
            <a:r>
              <a:rPr kumimoji="0" sz="1650" b="1" i="0" u="none" strike="noStrike" kern="0" cap="none" spc="0" normalizeH="0" baseline="0" noProof="0" dirty="0">
                <a:ln>
                  <a:noFill/>
                </a:ln>
                <a:solidFill>
                  <a:sysClr val="windowText" lastClr="000000"/>
                </a:solidFill>
                <a:effectLst/>
                <a:uLnTx/>
                <a:uFillTx/>
                <a:latin typeface="Calibri"/>
                <a:cs typeface="Calibri"/>
              </a:rPr>
              <a:t>January</a:t>
            </a:r>
            <a:r>
              <a:rPr kumimoji="0" sz="1650" b="1" i="0" u="none" strike="noStrike" kern="0" cap="none" spc="-10" normalizeH="0" baseline="0" noProof="0" dirty="0">
                <a:ln>
                  <a:noFill/>
                </a:ln>
                <a:solidFill>
                  <a:sysClr val="windowText" lastClr="000000"/>
                </a:solidFill>
                <a:effectLst/>
                <a:uLnTx/>
                <a:uFillTx/>
                <a:latin typeface="Calibri"/>
                <a:cs typeface="Calibri"/>
              </a:rPr>
              <a:t> </a:t>
            </a:r>
            <a:r>
              <a:rPr kumimoji="0" sz="1650" b="1" i="0" u="none" strike="noStrike" kern="0" cap="none" spc="0" normalizeH="0" baseline="0" noProof="0" dirty="0">
                <a:ln>
                  <a:noFill/>
                </a:ln>
                <a:solidFill>
                  <a:sysClr val="windowText" lastClr="000000"/>
                </a:solidFill>
                <a:effectLst/>
                <a:uLnTx/>
                <a:uFillTx/>
                <a:latin typeface="Calibri"/>
                <a:cs typeface="Calibri"/>
              </a:rPr>
              <a:t>1,</a:t>
            </a:r>
            <a:r>
              <a:rPr kumimoji="0" sz="1650" b="1" i="0" u="none" strike="noStrike" kern="0" cap="none" spc="-30" normalizeH="0" baseline="0" noProof="0" dirty="0">
                <a:ln>
                  <a:noFill/>
                </a:ln>
                <a:solidFill>
                  <a:sysClr val="windowText" lastClr="000000"/>
                </a:solidFill>
                <a:effectLst/>
                <a:uLnTx/>
                <a:uFillTx/>
                <a:latin typeface="Calibri"/>
                <a:cs typeface="Calibri"/>
              </a:rPr>
              <a:t> </a:t>
            </a:r>
            <a:r>
              <a:rPr kumimoji="0" sz="1650" b="1" i="0" u="none" strike="noStrike" kern="0" cap="none" spc="-20" normalizeH="0" baseline="0" noProof="0" dirty="0">
                <a:ln>
                  <a:noFill/>
                </a:ln>
                <a:solidFill>
                  <a:sysClr val="windowText" lastClr="000000"/>
                </a:solidFill>
                <a:effectLst/>
                <a:uLnTx/>
                <a:uFillTx/>
                <a:latin typeface="Calibri"/>
                <a:cs typeface="Calibri"/>
              </a:rPr>
              <a:t>2027</a:t>
            </a:r>
            <a:endParaRPr kumimoji="0" sz="165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18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Calibri"/>
                <a:cs typeface="Calibri"/>
              </a:rPr>
              <a:t>Commodity</a:t>
            </a:r>
            <a:r>
              <a:rPr kumimoji="0" sz="800" b="1" i="0" u="none" strike="noStrike" kern="0" cap="none" spc="70" normalizeH="0" baseline="0" noProof="0" dirty="0">
                <a:ln>
                  <a:noFill/>
                </a:ln>
                <a:solidFill>
                  <a:sysClr val="windowText" lastClr="000000"/>
                </a:solidFill>
                <a:effectLst/>
                <a:uLnTx/>
                <a:uFillTx/>
                <a:latin typeface="Calibri"/>
                <a:cs typeface="Calibri"/>
              </a:rPr>
              <a:t> </a:t>
            </a:r>
            <a:r>
              <a:rPr kumimoji="0" sz="800" b="1" i="0" u="none" strike="noStrike" kern="0" cap="none" spc="0" normalizeH="0" baseline="0" noProof="0" dirty="0">
                <a:ln>
                  <a:noFill/>
                </a:ln>
                <a:solidFill>
                  <a:sysClr val="windowText" lastClr="000000"/>
                </a:solidFill>
                <a:effectLst/>
                <a:uLnTx/>
                <a:uFillTx/>
                <a:latin typeface="Calibri"/>
                <a:cs typeface="Calibri"/>
              </a:rPr>
              <a:t>Charges</a:t>
            </a:r>
            <a:r>
              <a:rPr kumimoji="0" sz="800" b="1" i="0" u="none" strike="noStrike" kern="0" cap="none" spc="110"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(per</a:t>
            </a:r>
            <a:r>
              <a:rPr kumimoji="0" sz="800" b="0" i="0" u="none" strike="noStrike" kern="0" cap="none" spc="110" normalizeH="0" baseline="0" noProof="0" dirty="0">
                <a:ln>
                  <a:noFill/>
                </a:ln>
                <a:solidFill>
                  <a:sysClr val="windowText" lastClr="000000"/>
                </a:solidFill>
                <a:effectLst/>
                <a:uLnTx/>
                <a:uFillTx/>
                <a:latin typeface="Calibri"/>
                <a:cs typeface="Calibri"/>
              </a:rPr>
              <a:t> </a:t>
            </a:r>
            <a:r>
              <a:rPr kumimoji="0" sz="800" b="0" i="0" u="none" strike="noStrike" kern="0" cap="none" spc="-20" normalizeH="0" baseline="0" noProof="0" dirty="0">
                <a:ln>
                  <a:noFill/>
                </a:ln>
                <a:solidFill>
                  <a:sysClr val="windowText" lastClr="000000"/>
                </a:solidFill>
                <a:effectLst/>
                <a:uLnTx/>
                <a:uFillTx/>
                <a:latin typeface="Calibri"/>
                <a:cs typeface="Calibri"/>
              </a:rPr>
              <a:t>HCF)</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graphicFrame>
        <p:nvGraphicFramePr>
          <p:cNvPr id="14" name="object 14"/>
          <p:cNvGraphicFramePr>
            <a:graphicFrameLocks noGrp="1"/>
          </p:cNvGraphicFramePr>
          <p:nvPr/>
        </p:nvGraphicFramePr>
        <p:xfrm>
          <a:off x="491613" y="1176818"/>
          <a:ext cx="4454525" cy="694055"/>
        </p:xfrm>
        <a:graphic>
          <a:graphicData uri="http://schemas.openxmlformats.org/drawingml/2006/table">
            <a:tbl>
              <a:tblPr firstRow="1" bandRow="1">
                <a:tableStyleId>{2D5ABB26-0587-4C30-8999-92F81FD0307C}</a:tableStyleId>
              </a:tblPr>
              <a:tblGrid>
                <a:gridCol w="563245">
                  <a:extLst>
                    <a:ext uri="{9D8B030D-6E8A-4147-A177-3AD203B41FA5}">
                      <a16:colId xmlns:a16="http://schemas.microsoft.com/office/drawing/2014/main" val="20000"/>
                    </a:ext>
                  </a:extLst>
                </a:gridCol>
                <a:gridCol w="1317625">
                  <a:extLst>
                    <a:ext uri="{9D8B030D-6E8A-4147-A177-3AD203B41FA5}">
                      <a16:colId xmlns:a16="http://schemas.microsoft.com/office/drawing/2014/main" val="20001"/>
                    </a:ext>
                  </a:extLst>
                </a:gridCol>
                <a:gridCol w="895350">
                  <a:extLst>
                    <a:ext uri="{9D8B030D-6E8A-4147-A177-3AD203B41FA5}">
                      <a16:colId xmlns:a16="http://schemas.microsoft.com/office/drawing/2014/main" val="20002"/>
                    </a:ext>
                  </a:extLst>
                </a:gridCol>
                <a:gridCol w="992505">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tblGrid>
              <a:tr h="412750">
                <a:tc>
                  <a:txBody>
                    <a:bodyPr/>
                    <a:lstStyle/>
                    <a:p>
                      <a:pPr>
                        <a:lnSpc>
                          <a:spcPct val="100000"/>
                        </a:lnSpc>
                      </a:pPr>
                      <a:endParaRPr sz="800">
                        <a:latin typeface="Times New Roman"/>
                        <a:cs typeface="Times New Roman"/>
                      </a:endParaRPr>
                    </a:p>
                  </a:txBody>
                  <a:tcPr marL="0" marR="0" marT="0" marB="0"/>
                </a:tc>
                <a:tc>
                  <a:txBody>
                    <a:bodyPr/>
                    <a:lstStyle/>
                    <a:p>
                      <a:pPr marL="643255" marR="66675" indent="-367665">
                        <a:lnSpc>
                          <a:spcPct val="109600"/>
                        </a:lnSpc>
                        <a:spcBef>
                          <a:spcPts val="464"/>
                        </a:spcBef>
                      </a:pPr>
                      <a:r>
                        <a:rPr sz="800" b="1" dirty="0">
                          <a:solidFill>
                            <a:srgbClr val="FFFFFF"/>
                          </a:solidFill>
                          <a:latin typeface="Century Gothic"/>
                          <a:cs typeface="Century Gothic"/>
                        </a:rPr>
                        <a:t>District</a:t>
                      </a:r>
                      <a:r>
                        <a:rPr sz="800" b="1" spc="65" dirty="0">
                          <a:solidFill>
                            <a:srgbClr val="FFFFFF"/>
                          </a:solidFill>
                          <a:latin typeface="Century Gothic"/>
                          <a:cs typeface="Century Gothic"/>
                        </a:rPr>
                        <a:t> </a:t>
                      </a:r>
                      <a:r>
                        <a:rPr sz="800" b="1" spc="-10" dirty="0">
                          <a:solidFill>
                            <a:srgbClr val="FFFFFF"/>
                          </a:solidFill>
                          <a:latin typeface="Century Gothic"/>
                          <a:cs typeface="Century Gothic"/>
                        </a:rPr>
                        <a:t>Commodity </a:t>
                      </a:r>
                      <a:r>
                        <a:rPr sz="800" b="1" spc="-20" dirty="0">
                          <a:solidFill>
                            <a:srgbClr val="FFFFFF"/>
                          </a:solidFill>
                          <a:latin typeface="Century Gothic"/>
                          <a:cs typeface="Century Gothic"/>
                        </a:rPr>
                        <a:t>Rate</a:t>
                      </a:r>
                      <a:endParaRPr sz="800">
                        <a:latin typeface="Century Gothic"/>
                        <a:cs typeface="Century Gothic"/>
                      </a:endParaRPr>
                    </a:p>
                  </a:txBody>
                  <a:tcPr marL="0" marR="0" marT="59054" marB="0"/>
                </a:tc>
                <a:tc>
                  <a:txBody>
                    <a:bodyPr/>
                    <a:lstStyle/>
                    <a:p>
                      <a:pPr marL="355600" marR="67945" indent="-281940">
                        <a:lnSpc>
                          <a:spcPct val="109600"/>
                        </a:lnSpc>
                        <a:spcBef>
                          <a:spcPts val="464"/>
                        </a:spcBef>
                      </a:pPr>
                      <a:r>
                        <a:rPr sz="800" b="1" dirty="0">
                          <a:solidFill>
                            <a:srgbClr val="FFFFFF"/>
                          </a:solidFill>
                          <a:latin typeface="Century Gothic"/>
                          <a:cs typeface="Century Gothic"/>
                        </a:rPr>
                        <a:t>GSA </a:t>
                      </a:r>
                      <a:r>
                        <a:rPr sz="800" b="1" spc="-10" dirty="0">
                          <a:solidFill>
                            <a:srgbClr val="FFFFFF"/>
                          </a:solidFill>
                          <a:latin typeface="Century Gothic"/>
                          <a:cs typeface="Century Gothic"/>
                        </a:rPr>
                        <a:t>Extraction </a:t>
                      </a:r>
                      <a:r>
                        <a:rPr sz="800" b="1" spc="-25" dirty="0">
                          <a:solidFill>
                            <a:srgbClr val="FFFFFF"/>
                          </a:solidFill>
                          <a:latin typeface="Century Gothic"/>
                          <a:cs typeface="Century Gothic"/>
                        </a:rPr>
                        <a:t>Fee</a:t>
                      </a:r>
                      <a:endParaRPr sz="800">
                        <a:latin typeface="Century Gothic"/>
                        <a:cs typeface="Century Gothic"/>
                      </a:endParaRPr>
                    </a:p>
                  </a:txBody>
                  <a:tcPr marL="0" marR="0" marT="59054" marB="0"/>
                </a:tc>
                <a:tc>
                  <a:txBody>
                    <a:bodyPr/>
                    <a:lstStyle/>
                    <a:p>
                      <a:pPr marR="83185" algn="ctr">
                        <a:lnSpc>
                          <a:spcPct val="100000"/>
                        </a:lnSpc>
                        <a:spcBef>
                          <a:spcPts val="30"/>
                        </a:spcBef>
                      </a:pPr>
                      <a:r>
                        <a:rPr sz="800" b="1" spc="-25" dirty="0">
                          <a:solidFill>
                            <a:srgbClr val="FFFFFF"/>
                          </a:solidFill>
                          <a:latin typeface="Century Gothic"/>
                          <a:cs typeface="Century Gothic"/>
                        </a:rPr>
                        <a:t>GSA</a:t>
                      </a:r>
                      <a:endParaRPr sz="800">
                        <a:latin typeface="Century Gothic"/>
                        <a:cs typeface="Century Gothic"/>
                      </a:endParaRPr>
                    </a:p>
                    <a:p>
                      <a:pPr marL="75565" marR="162560" algn="ctr">
                        <a:lnSpc>
                          <a:spcPct val="109600"/>
                        </a:lnSpc>
                      </a:pPr>
                      <a:r>
                        <a:rPr sz="800" b="1" spc="-10" dirty="0">
                          <a:solidFill>
                            <a:srgbClr val="FFFFFF"/>
                          </a:solidFill>
                          <a:latin typeface="Century Gothic"/>
                          <a:cs typeface="Century Gothic"/>
                        </a:rPr>
                        <a:t>Replenishment </a:t>
                      </a:r>
                      <a:r>
                        <a:rPr sz="800" b="1" spc="-25" dirty="0">
                          <a:solidFill>
                            <a:srgbClr val="FFFFFF"/>
                          </a:solidFill>
                          <a:latin typeface="Century Gothic"/>
                          <a:cs typeface="Century Gothic"/>
                        </a:rPr>
                        <a:t>Fee</a:t>
                      </a:r>
                      <a:endParaRPr sz="800">
                        <a:latin typeface="Century Gothic"/>
                        <a:cs typeface="Century Gothic"/>
                      </a:endParaRPr>
                    </a:p>
                  </a:txBody>
                  <a:tcPr marL="0" marR="0" marT="3810" marB="0"/>
                </a:tc>
                <a:tc>
                  <a:txBody>
                    <a:bodyPr/>
                    <a:lstStyle/>
                    <a:p>
                      <a:pPr>
                        <a:lnSpc>
                          <a:spcPct val="100000"/>
                        </a:lnSpc>
                        <a:spcBef>
                          <a:spcPts val="160"/>
                        </a:spcBef>
                      </a:pPr>
                      <a:endParaRPr sz="800">
                        <a:latin typeface="Times New Roman"/>
                        <a:cs typeface="Times New Roman"/>
                      </a:endParaRPr>
                    </a:p>
                    <a:p>
                      <a:pPr marL="194310">
                        <a:lnSpc>
                          <a:spcPct val="100000"/>
                        </a:lnSpc>
                      </a:pPr>
                      <a:r>
                        <a:rPr sz="800" b="1" spc="-10" dirty="0">
                          <a:solidFill>
                            <a:srgbClr val="FFFFFF"/>
                          </a:solidFill>
                          <a:latin typeface="Century Gothic"/>
                          <a:cs typeface="Century Gothic"/>
                        </a:rPr>
                        <a:t>Total</a:t>
                      </a:r>
                      <a:endParaRPr sz="800">
                        <a:latin typeface="Century Gothic"/>
                        <a:cs typeface="Century Gothic"/>
                      </a:endParaRPr>
                    </a:p>
                  </a:txBody>
                  <a:tcPr marL="0" marR="0" marT="20320" marB="0"/>
                </a:tc>
                <a:extLst>
                  <a:ext uri="{0D108BD9-81ED-4DB2-BD59-A6C34878D82A}">
                    <a16:rowId xmlns:a16="http://schemas.microsoft.com/office/drawing/2014/main" val="10000"/>
                  </a:ext>
                </a:extLst>
              </a:tr>
              <a:tr h="144780">
                <a:tc>
                  <a:txBody>
                    <a:bodyPr/>
                    <a:lstStyle/>
                    <a:p>
                      <a:pPr marL="19050">
                        <a:lnSpc>
                          <a:spcPts val="960"/>
                        </a:lnSpc>
                        <a:spcBef>
                          <a:spcPts val="85"/>
                        </a:spcBef>
                      </a:pPr>
                      <a:r>
                        <a:rPr sz="800" dirty="0">
                          <a:latin typeface="Arial"/>
                          <a:cs typeface="Arial"/>
                        </a:rPr>
                        <a:t>Tier</a:t>
                      </a:r>
                      <a:r>
                        <a:rPr sz="800" spc="40" dirty="0">
                          <a:latin typeface="Arial"/>
                          <a:cs typeface="Arial"/>
                        </a:rPr>
                        <a:t> </a:t>
                      </a:r>
                      <a:r>
                        <a:rPr sz="800" spc="-50" dirty="0">
                          <a:latin typeface="Arial"/>
                          <a:cs typeface="Arial"/>
                        </a:rPr>
                        <a:t>1</a:t>
                      </a:r>
                      <a:endParaRPr sz="800">
                        <a:latin typeface="Arial"/>
                        <a:cs typeface="Arial"/>
                      </a:endParaRPr>
                    </a:p>
                  </a:txBody>
                  <a:tcPr marL="0" marR="0" marT="10795" marB="0"/>
                </a:tc>
                <a:tc>
                  <a:txBody>
                    <a:bodyPr/>
                    <a:lstStyle/>
                    <a:p>
                      <a:pPr marR="437515" algn="r">
                        <a:lnSpc>
                          <a:spcPts val="960"/>
                        </a:lnSpc>
                        <a:spcBef>
                          <a:spcPts val="85"/>
                        </a:spcBef>
                      </a:pPr>
                      <a:r>
                        <a:rPr sz="800" spc="-10" dirty="0">
                          <a:latin typeface="Arial"/>
                          <a:cs typeface="Arial"/>
                        </a:rPr>
                        <a:t>$2.43</a:t>
                      </a:r>
                      <a:endParaRPr sz="800">
                        <a:latin typeface="Arial"/>
                        <a:cs typeface="Arial"/>
                      </a:endParaRPr>
                    </a:p>
                  </a:txBody>
                  <a:tcPr marL="0" marR="0" marT="10795" marB="0"/>
                </a:tc>
                <a:tc>
                  <a:txBody>
                    <a:bodyPr/>
                    <a:lstStyle/>
                    <a:p>
                      <a:pPr marR="22860" algn="ctr">
                        <a:lnSpc>
                          <a:spcPts val="960"/>
                        </a:lnSpc>
                        <a:spcBef>
                          <a:spcPts val="85"/>
                        </a:spcBef>
                      </a:pPr>
                      <a:r>
                        <a:rPr sz="800" spc="-10" dirty="0">
                          <a:latin typeface="Arial"/>
                          <a:cs typeface="Arial"/>
                        </a:rPr>
                        <a:t>$0.24</a:t>
                      </a:r>
                      <a:endParaRPr sz="800">
                        <a:latin typeface="Arial"/>
                        <a:cs typeface="Arial"/>
                      </a:endParaRPr>
                    </a:p>
                  </a:txBody>
                  <a:tcPr marL="0" marR="0" marT="10795" marB="0"/>
                </a:tc>
                <a:tc>
                  <a:txBody>
                    <a:bodyPr/>
                    <a:lstStyle/>
                    <a:p>
                      <a:pPr marL="309245">
                        <a:lnSpc>
                          <a:spcPts val="960"/>
                        </a:lnSpc>
                        <a:spcBef>
                          <a:spcPts val="85"/>
                        </a:spcBef>
                      </a:pPr>
                      <a:r>
                        <a:rPr sz="800" spc="-10" dirty="0">
                          <a:latin typeface="Arial"/>
                          <a:cs typeface="Arial"/>
                        </a:rPr>
                        <a:t>$0.00</a:t>
                      </a:r>
                      <a:endParaRPr sz="800">
                        <a:latin typeface="Arial"/>
                        <a:cs typeface="Arial"/>
                      </a:endParaRPr>
                    </a:p>
                  </a:txBody>
                  <a:tcPr marL="0" marR="0" marT="10795" marB="0"/>
                </a:tc>
                <a:tc>
                  <a:txBody>
                    <a:bodyPr/>
                    <a:lstStyle/>
                    <a:p>
                      <a:pPr marL="170180">
                        <a:lnSpc>
                          <a:spcPts val="960"/>
                        </a:lnSpc>
                        <a:spcBef>
                          <a:spcPts val="85"/>
                        </a:spcBef>
                      </a:pPr>
                      <a:r>
                        <a:rPr sz="800" spc="-10" dirty="0">
                          <a:latin typeface="Arial"/>
                          <a:cs typeface="Arial"/>
                        </a:rPr>
                        <a:t>$2.67</a:t>
                      </a:r>
                      <a:endParaRPr sz="800">
                        <a:latin typeface="Arial"/>
                        <a:cs typeface="Arial"/>
                      </a:endParaRPr>
                    </a:p>
                  </a:txBody>
                  <a:tcPr marL="0" marR="0" marT="10795" marB="0"/>
                </a:tc>
                <a:extLst>
                  <a:ext uri="{0D108BD9-81ED-4DB2-BD59-A6C34878D82A}">
                    <a16:rowId xmlns:a16="http://schemas.microsoft.com/office/drawing/2014/main" val="10001"/>
                  </a:ext>
                </a:extLst>
              </a:tr>
              <a:tr h="136525">
                <a:tc>
                  <a:txBody>
                    <a:bodyPr/>
                    <a:lstStyle/>
                    <a:p>
                      <a:pPr marL="18415">
                        <a:lnSpc>
                          <a:spcPts val="944"/>
                        </a:lnSpc>
                        <a:spcBef>
                          <a:spcPts val="30"/>
                        </a:spcBef>
                      </a:pPr>
                      <a:r>
                        <a:rPr sz="800" dirty="0">
                          <a:latin typeface="Arial"/>
                          <a:cs typeface="Arial"/>
                        </a:rPr>
                        <a:t>Tier</a:t>
                      </a:r>
                      <a:r>
                        <a:rPr sz="800" spc="40" dirty="0">
                          <a:latin typeface="Arial"/>
                          <a:cs typeface="Arial"/>
                        </a:rPr>
                        <a:t> </a:t>
                      </a:r>
                      <a:r>
                        <a:rPr sz="800" spc="-50" dirty="0">
                          <a:latin typeface="Arial"/>
                          <a:cs typeface="Arial"/>
                        </a:rPr>
                        <a:t>2</a:t>
                      </a:r>
                      <a:endParaRPr sz="800">
                        <a:latin typeface="Arial"/>
                        <a:cs typeface="Arial"/>
                      </a:endParaRPr>
                    </a:p>
                  </a:txBody>
                  <a:tcPr marL="0" marR="0" marT="3810" marB="0">
                    <a:lnB w="6350">
                      <a:solidFill>
                        <a:srgbClr val="000000"/>
                      </a:solidFill>
                      <a:prstDash val="solid"/>
                    </a:lnB>
                  </a:tcPr>
                </a:tc>
                <a:tc>
                  <a:txBody>
                    <a:bodyPr/>
                    <a:lstStyle/>
                    <a:p>
                      <a:pPr marR="437515" algn="r">
                        <a:lnSpc>
                          <a:spcPts val="944"/>
                        </a:lnSpc>
                        <a:spcBef>
                          <a:spcPts val="30"/>
                        </a:spcBef>
                      </a:pPr>
                      <a:r>
                        <a:rPr sz="800" spc="-10" dirty="0">
                          <a:latin typeface="Arial"/>
                          <a:cs typeface="Arial"/>
                        </a:rPr>
                        <a:t>$2.43</a:t>
                      </a:r>
                      <a:endParaRPr sz="800">
                        <a:latin typeface="Arial"/>
                        <a:cs typeface="Arial"/>
                      </a:endParaRPr>
                    </a:p>
                  </a:txBody>
                  <a:tcPr marL="0" marR="0" marT="3810" marB="0">
                    <a:lnB w="6350">
                      <a:solidFill>
                        <a:srgbClr val="000000"/>
                      </a:solidFill>
                      <a:prstDash val="solid"/>
                    </a:lnB>
                  </a:tcPr>
                </a:tc>
                <a:tc>
                  <a:txBody>
                    <a:bodyPr/>
                    <a:lstStyle/>
                    <a:p>
                      <a:pPr marR="23495" algn="ctr">
                        <a:lnSpc>
                          <a:spcPts val="944"/>
                        </a:lnSpc>
                        <a:spcBef>
                          <a:spcPts val="30"/>
                        </a:spcBef>
                      </a:pPr>
                      <a:r>
                        <a:rPr sz="800" spc="-10" dirty="0">
                          <a:latin typeface="Arial"/>
                          <a:cs typeface="Arial"/>
                        </a:rPr>
                        <a:t>$0.24</a:t>
                      </a:r>
                      <a:endParaRPr sz="800">
                        <a:latin typeface="Arial"/>
                        <a:cs typeface="Arial"/>
                      </a:endParaRPr>
                    </a:p>
                  </a:txBody>
                  <a:tcPr marL="0" marR="0" marT="3810" marB="0">
                    <a:lnB w="6350">
                      <a:solidFill>
                        <a:srgbClr val="000000"/>
                      </a:solidFill>
                      <a:prstDash val="solid"/>
                    </a:lnB>
                  </a:tcPr>
                </a:tc>
                <a:tc>
                  <a:txBody>
                    <a:bodyPr/>
                    <a:lstStyle/>
                    <a:p>
                      <a:pPr marL="309245">
                        <a:lnSpc>
                          <a:spcPts val="944"/>
                        </a:lnSpc>
                        <a:spcBef>
                          <a:spcPts val="30"/>
                        </a:spcBef>
                      </a:pPr>
                      <a:r>
                        <a:rPr sz="800" spc="-10" dirty="0">
                          <a:latin typeface="Arial"/>
                          <a:cs typeface="Arial"/>
                        </a:rPr>
                        <a:t>$5.25</a:t>
                      </a:r>
                      <a:endParaRPr sz="800">
                        <a:latin typeface="Arial"/>
                        <a:cs typeface="Arial"/>
                      </a:endParaRPr>
                    </a:p>
                  </a:txBody>
                  <a:tcPr marL="0" marR="0" marT="3810" marB="0">
                    <a:lnB w="6350">
                      <a:solidFill>
                        <a:srgbClr val="000000"/>
                      </a:solidFill>
                      <a:prstDash val="solid"/>
                    </a:lnB>
                  </a:tcPr>
                </a:tc>
                <a:tc>
                  <a:txBody>
                    <a:bodyPr/>
                    <a:lstStyle/>
                    <a:p>
                      <a:pPr marL="170180">
                        <a:lnSpc>
                          <a:spcPts val="944"/>
                        </a:lnSpc>
                        <a:spcBef>
                          <a:spcPts val="30"/>
                        </a:spcBef>
                      </a:pPr>
                      <a:r>
                        <a:rPr sz="800" spc="-10" dirty="0">
                          <a:latin typeface="Arial"/>
                          <a:cs typeface="Arial"/>
                        </a:rPr>
                        <a:t>$7.92</a:t>
                      </a:r>
                      <a:endParaRPr sz="800">
                        <a:latin typeface="Arial"/>
                        <a:cs typeface="Arial"/>
                      </a:endParaRPr>
                    </a:p>
                  </a:txBody>
                  <a:tcPr marL="0" marR="0" marT="3810" marB="0">
                    <a:lnB w="6350">
                      <a:solidFill>
                        <a:srgbClr val="000000"/>
                      </a:solidFill>
                      <a:prstDash val="solid"/>
                    </a:lnB>
                  </a:tcPr>
                </a:tc>
                <a:extLst>
                  <a:ext uri="{0D108BD9-81ED-4DB2-BD59-A6C34878D82A}">
                    <a16:rowId xmlns:a16="http://schemas.microsoft.com/office/drawing/2014/main" val="10002"/>
                  </a:ext>
                </a:extLst>
              </a:tr>
            </a:tbl>
          </a:graphicData>
        </a:graphic>
      </p:graphicFrame>
      <p:graphicFrame>
        <p:nvGraphicFramePr>
          <p:cNvPr id="15" name="object 15"/>
          <p:cNvGraphicFramePr>
            <a:graphicFrameLocks noGrp="1"/>
          </p:cNvGraphicFramePr>
          <p:nvPr/>
        </p:nvGraphicFramePr>
        <p:xfrm>
          <a:off x="6015535" y="1176818"/>
          <a:ext cx="4425314" cy="693420"/>
        </p:xfrm>
        <a:graphic>
          <a:graphicData uri="http://schemas.openxmlformats.org/drawingml/2006/table">
            <a:tbl>
              <a:tblPr firstRow="1" bandRow="1">
                <a:tableStyleId>{2D5ABB26-0587-4C30-8999-92F81FD0307C}</a:tableStyleId>
              </a:tblPr>
              <a:tblGrid>
                <a:gridCol w="556260">
                  <a:extLst>
                    <a:ext uri="{9D8B030D-6E8A-4147-A177-3AD203B41FA5}">
                      <a16:colId xmlns:a16="http://schemas.microsoft.com/office/drawing/2014/main" val="20000"/>
                    </a:ext>
                  </a:extLst>
                </a:gridCol>
                <a:gridCol w="1327150">
                  <a:extLst>
                    <a:ext uri="{9D8B030D-6E8A-4147-A177-3AD203B41FA5}">
                      <a16:colId xmlns:a16="http://schemas.microsoft.com/office/drawing/2014/main" val="20001"/>
                    </a:ext>
                  </a:extLst>
                </a:gridCol>
                <a:gridCol w="918844">
                  <a:extLst>
                    <a:ext uri="{9D8B030D-6E8A-4147-A177-3AD203B41FA5}">
                      <a16:colId xmlns:a16="http://schemas.microsoft.com/office/drawing/2014/main" val="20002"/>
                    </a:ext>
                  </a:extLst>
                </a:gridCol>
                <a:gridCol w="980440">
                  <a:extLst>
                    <a:ext uri="{9D8B030D-6E8A-4147-A177-3AD203B41FA5}">
                      <a16:colId xmlns:a16="http://schemas.microsoft.com/office/drawing/2014/main" val="20003"/>
                    </a:ext>
                  </a:extLst>
                </a:gridCol>
                <a:gridCol w="642620">
                  <a:extLst>
                    <a:ext uri="{9D8B030D-6E8A-4147-A177-3AD203B41FA5}">
                      <a16:colId xmlns:a16="http://schemas.microsoft.com/office/drawing/2014/main" val="20004"/>
                    </a:ext>
                  </a:extLst>
                </a:gridCol>
              </a:tblGrid>
              <a:tr h="412750">
                <a:tc>
                  <a:txBody>
                    <a:bodyPr/>
                    <a:lstStyle/>
                    <a:p>
                      <a:pPr>
                        <a:lnSpc>
                          <a:spcPct val="100000"/>
                        </a:lnSpc>
                      </a:pPr>
                      <a:endParaRPr sz="800">
                        <a:latin typeface="Times New Roman"/>
                        <a:cs typeface="Times New Roman"/>
                      </a:endParaRPr>
                    </a:p>
                  </a:txBody>
                  <a:tcPr marL="0" marR="0" marT="0" marB="0"/>
                </a:tc>
                <a:tc>
                  <a:txBody>
                    <a:bodyPr/>
                    <a:lstStyle/>
                    <a:p>
                      <a:pPr marL="635635" marR="83185" indent="-367665">
                        <a:lnSpc>
                          <a:spcPct val="109600"/>
                        </a:lnSpc>
                        <a:spcBef>
                          <a:spcPts val="464"/>
                        </a:spcBef>
                      </a:pPr>
                      <a:r>
                        <a:rPr sz="800" b="1" dirty="0">
                          <a:solidFill>
                            <a:srgbClr val="FFFFFF"/>
                          </a:solidFill>
                          <a:latin typeface="Century Gothic"/>
                          <a:cs typeface="Century Gothic"/>
                        </a:rPr>
                        <a:t>District</a:t>
                      </a:r>
                      <a:r>
                        <a:rPr sz="800" b="1" spc="65" dirty="0">
                          <a:solidFill>
                            <a:srgbClr val="FFFFFF"/>
                          </a:solidFill>
                          <a:latin typeface="Century Gothic"/>
                          <a:cs typeface="Century Gothic"/>
                        </a:rPr>
                        <a:t> </a:t>
                      </a:r>
                      <a:r>
                        <a:rPr sz="800" b="1" spc="-10" dirty="0">
                          <a:solidFill>
                            <a:srgbClr val="FFFFFF"/>
                          </a:solidFill>
                          <a:latin typeface="Century Gothic"/>
                          <a:cs typeface="Century Gothic"/>
                        </a:rPr>
                        <a:t>Commodity </a:t>
                      </a:r>
                      <a:r>
                        <a:rPr sz="800" b="1" spc="-20" dirty="0">
                          <a:solidFill>
                            <a:srgbClr val="FFFFFF"/>
                          </a:solidFill>
                          <a:latin typeface="Century Gothic"/>
                          <a:cs typeface="Century Gothic"/>
                        </a:rPr>
                        <a:t>Rate</a:t>
                      </a:r>
                      <a:endParaRPr sz="800">
                        <a:latin typeface="Century Gothic"/>
                        <a:cs typeface="Century Gothic"/>
                      </a:endParaRPr>
                    </a:p>
                  </a:txBody>
                  <a:tcPr marL="0" marR="0" marT="59054" marB="0"/>
                </a:tc>
                <a:tc>
                  <a:txBody>
                    <a:bodyPr/>
                    <a:lstStyle/>
                    <a:p>
                      <a:pPr marL="372110" marR="74930" indent="-281940">
                        <a:lnSpc>
                          <a:spcPct val="109600"/>
                        </a:lnSpc>
                        <a:spcBef>
                          <a:spcPts val="464"/>
                        </a:spcBef>
                      </a:pPr>
                      <a:r>
                        <a:rPr sz="800" b="1" dirty="0">
                          <a:solidFill>
                            <a:srgbClr val="FFFFFF"/>
                          </a:solidFill>
                          <a:latin typeface="Century Gothic"/>
                          <a:cs typeface="Century Gothic"/>
                        </a:rPr>
                        <a:t>GSA </a:t>
                      </a:r>
                      <a:r>
                        <a:rPr sz="800" b="1" spc="-10" dirty="0">
                          <a:solidFill>
                            <a:srgbClr val="FFFFFF"/>
                          </a:solidFill>
                          <a:latin typeface="Century Gothic"/>
                          <a:cs typeface="Century Gothic"/>
                        </a:rPr>
                        <a:t>Extraction </a:t>
                      </a:r>
                      <a:r>
                        <a:rPr sz="800" b="1" spc="-25" dirty="0">
                          <a:solidFill>
                            <a:srgbClr val="FFFFFF"/>
                          </a:solidFill>
                          <a:latin typeface="Century Gothic"/>
                          <a:cs typeface="Century Gothic"/>
                        </a:rPr>
                        <a:t>Fee</a:t>
                      </a:r>
                      <a:endParaRPr sz="800">
                        <a:latin typeface="Century Gothic"/>
                        <a:cs typeface="Century Gothic"/>
                      </a:endParaRPr>
                    </a:p>
                  </a:txBody>
                  <a:tcPr marL="0" marR="0" marT="59054" marB="0"/>
                </a:tc>
                <a:tc>
                  <a:txBody>
                    <a:bodyPr/>
                    <a:lstStyle/>
                    <a:p>
                      <a:pPr marR="56515" algn="ctr">
                        <a:lnSpc>
                          <a:spcPct val="100000"/>
                        </a:lnSpc>
                        <a:spcBef>
                          <a:spcPts val="30"/>
                        </a:spcBef>
                      </a:pPr>
                      <a:r>
                        <a:rPr sz="800" b="1" spc="-25" dirty="0">
                          <a:solidFill>
                            <a:srgbClr val="FFFFFF"/>
                          </a:solidFill>
                          <a:latin typeface="Century Gothic"/>
                          <a:cs typeface="Century Gothic"/>
                        </a:rPr>
                        <a:t>GSA</a:t>
                      </a:r>
                      <a:endParaRPr sz="800">
                        <a:latin typeface="Century Gothic"/>
                        <a:cs typeface="Century Gothic"/>
                      </a:endParaRPr>
                    </a:p>
                    <a:p>
                      <a:pPr marL="82550" marR="143510" algn="ctr">
                        <a:lnSpc>
                          <a:spcPct val="109600"/>
                        </a:lnSpc>
                      </a:pPr>
                      <a:r>
                        <a:rPr sz="800" b="1" spc="-10" dirty="0">
                          <a:solidFill>
                            <a:srgbClr val="FFFFFF"/>
                          </a:solidFill>
                          <a:latin typeface="Century Gothic"/>
                          <a:cs typeface="Century Gothic"/>
                        </a:rPr>
                        <a:t>Replenishment </a:t>
                      </a:r>
                      <a:r>
                        <a:rPr sz="800" b="1" spc="-25" dirty="0">
                          <a:solidFill>
                            <a:srgbClr val="FFFFFF"/>
                          </a:solidFill>
                          <a:latin typeface="Century Gothic"/>
                          <a:cs typeface="Century Gothic"/>
                        </a:rPr>
                        <a:t>Fee</a:t>
                      </a:r>
                      <a:endParaRPr sz="800">
                        <a:latin typeface="Century Gothic"/>
                        <a:cs typeface="Century Gothic"/>
                      </a:endParaRPr>
                    </a:p>
                  </a:txBody>
                  <a:tcPr marL="0" marR="0" marT="3810" marB="0"/>
                </a:tc>
                <a:tc>
                  <a:txBody>
                    <a:bodyPr/>
                    <a:lstStyle/>
                    <a:p>
                      <a:pPr>
                        <a:lnSpc>
                          <a:spcPct val="100000"/>
                        </a:lnSpc>
                        <a:spcBef>
                          <a:spcPts val="160"/>
                        </a:spcBef>
                      </a:pPr>
                      <a:endParaRPr sz="800">
                        <a:latin typeface="Times New Roman"/>
                        <a:cs typeface="Times New Roman"/>
                      </a:endParaRPr>
                    </a:p>
                    <a:p>
                      <a:pPr marL="175260">
                        <a:lnSpc>
                          <a:spcPct val="100000"/>
                        </a:lnSpc>
                      </a:pPr>
                      <a:r>
                        <a:rPr sz="800" b="1" spc="-10" dirty="0">
                          <a:solidFill>
                            <a:srgbClr val="FFFFFF"/>
                          </a:solidFill>
                          <a:latin typeface="Century Gothic"/>
                          <a:cs typeface="Century Gothic"/>
                        </a:rPr>
                        <a:t>Total</a:t>
                      </a:r>
                      <a:endParaRPr sz="800">
                        <a:latin typeface="Century Gothic"/>
                        <a:cs typeface="Century Gothic"/>
                      </a:endParaRPr>
                    </a:p>
                  </a:txBody>
                  <a:tcPr marL="0" marR="0" marT="20320" marB="0"/>
                </a:tc>
                <a:extLst>
                  <a:ext uri="{0D108BD9-81ED-4DB2-BD59-A6C34878D82A}">
                    <a16:rowId xmlns:a16="http://schemas.microsoft.com/office/drawing/2014/main" val="10000"/>
                  </a:ext>
                </a:extLst>
              </a:tr>
              <a:tr h="144780">
                <a:tc>
                  <a:txBody>
                    <a:bodyPr/>
                    <a:lstStyle/>
                    <a:p>
                      <a:pPr marL="19050">
                        <a:lnSpc>
                          <a:spcPts val="960"/>
                        </a:lnSpc>
                        <a:spcBef>
                          <a:spcPts val="85"/>
                        </a:spcBef>
                      </a:pPr>
                      <a:r>
                        <a:rPr sz="800" dirty="0">
                          <a:latin typeface="Arial"/>
                          <a:cs typeface="Arial"/>
                        </a:rPr>
                        <a:t>Tier</a:t>
                      </a:r>
                      <a:r>
                        <a:rPr sz="800" spc="40" dirty="0">
                          <a:latin typeface="Arial"/>
                          <a:cs typeface="Arial"/>
                        </a:rPr>
                        <a:t> </a:t>
                      </a:r>
                      <a:r>
                        <a:rPr sz="800" spc="-50" dirty="0">
                          <a:latin typeface="Arial"/>
                          <a:cs typeface="Arial"/>
                        </a:rPr>
                        <a:t>1</a:t>
                      </a:r>
                      <a:endParaRPr sz="800">
                        <a:latin typeface="Arial"/>
                        <a:cs typeface="Arial"/>
                      </a:endParaRPr>
                    </a:p>
                  </a:txBody>
                  <a:tcPr marL="0" marR="0" marT="10795" marB="0"/>
                </a:tc>
                <a:tc>
                  <a:txBody>
                    <a:bodyPr/>
                    <a:lstStyle/>
                    <a:p>
                      <a:pPr marR="454659" algn="r">
                        <a:lnSpc>
                          <a:spcPts val="960"/>
                        </a:lnSpc>
                        <a:spcBef>
                          <a:spcPts val="85"/>
                        </a:spcBef>
                      </a:pPr>
                      <a:r>
                        <a:rPr sz="800" spc="-10" dirty="0">
                          <a:latin typeface="Arial"/>
                          <a:cs typeface="Arial"/>
                        </a:rPr>
                        <a:t>$2.62</a:t>
                      </a:r>
                      <a:endParaRPr sz="800">
                        <a:latin typeface="Arial"/>
                        <a:cs typeface="Arial"/>
                      </a:endParaRPr>
                    </a:p>
                  </a:txBody>
                  <a:tcPr marL="0" marR="0" marT="10795" marB="0"/>
                </a:tc>
                <a:tc>
                  <a:txBody>
                    <a:bodyPr/>
                    <a:lstStyle/>
                    <a:p>
                      <a:pPr marR="13335" algn="ctr">
                        <a:lnSpc>
                          <a:spcPts val="960"/>
                        </a:lnSpc>
                        <a:spcBef>
                          <a:spcPts val="85"/>
                        </a:spcBef>
                      </a:pPr>
                      <a:r>
                        <a:rPr sz="800" spc="-10" dirty="0">
                          <a:latin typeface="Arial"/>
                          <a:cs typeface="Arial"/>
                        </a:rPr>
                        <a:t>$0.24</a:t>
                      </a:r>
                      <a:endParaRPr sz="800">
                        <a:latin typeface="Arial"/>
                        <a:cs typeface="Arial"/>
                      </a:endParaRPr>
                    </a:p>
                  </a:txBody>
                  <a:tcPr marL="0" marR="0" marT="10795" marB="0"/>
                </a:tc>
                <a:tc>
                  <a:txBody>
                    <a:bodyPr/>
                    <a:lstStyle/>
                    <a:p>
                      <a:pPr marL="311785">
                        <a:lnSpc>
                          <a:spcPts val="960"/>
                        </a:lnSpc>
                        <a:spcBef>
                          <a:spcPts val="85"/>
                        </a:spcBef>
                      </a:pPr>
                      <a:r>
                        <a:rPr sz="800" spc="-10" dirty="0">
                          <a:latin typeface="Arial"/>
                          <a:cs typeface="Arial"/>
                        </a:rPr>
                        <a:t>$0.00</a:t>
                      </a:r>
                      <a:endParaRPr sz="800">
                        <a:latin typeface="Arial"/>
                        <a:cs typeface="Arial"/>
                      </a:endParaRPr>
                    </a:p>
                  </a:txBody>
                  <a:tcPr marL="0" marR="0" marT="10795" marB="0"/>
                </a:tc>
                <a:tc>
                  <a:txBody>
                    <a:bodyPr/>
                    <a:lstStyle/>
                    <a:p>
                      <a:pPr marL="151130">
                        <a:lnSpc>
                          <a:spcPts val="960"/>
                        </a:lnSpc>
                        <a:spcBef>
                          <a:spcPts val="85"/>
                        </a:spcBef>
                      </a:pPr>
                      <a:r>
                        <a:rPr sz="800" spc="-10" dirty="0">
                          <a:latin typeface="Arial"/>
                          <a:cs typeface="Arial"/>
                        </a:rPr>
                        <a:t>$2.86</a:t>
                      </a:r>
                      <a:endParaRPr sz="800">
                        <a:latin typeface="Arial"/>
                        <a:cs typeface="Arial"/>
                      </a:endParaRPr>
                    </a:p>
                  </a:txBody>
                  <a:tcPr marL="0" marR="0" marT="10795" marB="0"/>
                </a:tc>
                <a:extLst>
                  <a:ext uri="{0D108BD9-81ED-4DB2-BD59-A6C34878D82A}">
                    <a16:rowId xmlns:a16="http://schemas.microsoft.com/office/drawing/2014/main" val="10001"/>
                  </a:ext>
                </a:extLst>
              </a:tr>
              <a:tr h="135890">
                <a:tc>
                  <a:txBody>
                    <a:bodyPr/>
                    <a:lstStyle/>
                    <a:p>
                      <a:pPr marL="18415">
                        <a:lnSpc>
                          <a:spcPts val="944"/>
                        </a:lnSpc>
                        <a:spcBef>
                          <a:spcPts val="30"/>
                        </a:spcBef>
                      </a:pPr>
                      <a:r>
                        <a:rPr sz="800" dirty="0">
                          <a:latin typeface="Arial"/>
                          <a:cs typeface="Arial"/>
                        </a:rPr>
                        <a:t>Tier</a:t>
                      </a:r>
                      <a:r>
                        <a:rPr sz="800" spc="40" dirty="0">
                          <a:latin typeface="Arial"/>
                          <a:cs typeface="Arial"/>
                        </a:rPr>
                        <a:t> </a:t>
                      </a:r>
                      <a:r>
                        <a:rPr sz="800" spc="-50" dirty="0">
                          <a:latin typeface="Arial"/>
                          <a:cs typeface="Arial"/>
                        </a:rPr>
                        <a:t>2</a:t>
                      </a:r>
                      <a:endParaRPr sz="800">
                        <a:latin typeface="Arial"/>
                        <a:cs typeface="Arial"/>
                      </a:endParaRPr>
                    </a:p>
                  </a:txBody>
                  <a:tcPr marL="0" marR="0" marT="3810" marB="0">
                    <a:lnB w="6350">
                      <a:solidFill>
                        <a:srgbClr val="000000"/>
                      </a:solidFill>
                      <a:prstDash val="solid"/>
                    </a:lnB>
                  </a:tcPr>
                </a:tc>
                <a:tc>
                  <a:txBody>
                    <a:bodyPr/>
                    <a:lstStyle/>
                    <a:p>
                      <a:pPr marR="454659" algn="r">
                        <a:lnSpc>
                          <a:spcPts val="944"/>
                        </a:lnSpc>
                        <a:spcBef>
                          <a:spcPts val="30"/>
                        </a:spcBef>
                      </a:pPr>
                      <a:r>
                        <a:rPr sz="800" spc="-10" dirty="0">
                          <a:latin typeface="Arial"/>
                          <a:cs typeface="Arial"/>
                        </a:rPr>
                        <a:t>$2.62</a:t>
                      </a:r>
                      <a:endParaRPr sz="800">
                        <a:latin typeface="Arial"/>
                        <a:cs typeface="Arial"/>
                      </a:endParaRPr>
                    </a:p>
                  </a:txBody>
                  <a:tcPr marL="0" marR="0" marT="3810" marB="0">
                    <a:lnB w="6350">
                      <a:solidFill>
                        <a:srgbClr val="000000"/>
                      </a:solidFill>
                      <a:prstDash val="solid"/>
                    </a:lnB>
                  </a:tcPr>
                </a:tc>
                <a:tc>
                  <a:txBody>
                    <a:bodyPr/>
                    <a:lstStyle/>
                    <a:p>
                      <a:pPr marR="13970" algn="ctr">
                        <a:lnSpc>
                          <a:spcPts val="944"/>
                        </a:lnSpc>
                        <a:spcBef>
                          <a:spcPts val="30"/>
                        </a:spcBef>
                      </a:pPr>
                      <a:r>
                        <a:rPr sz="800" spc="-10" dirty="0">
                          <a:latin typeface="Arial"/>
                          <a:cs typeface="Arial"/>
                        </a:rPr>
                        <a:t>$0.24</a:t>
                      </a:r>
                      <a:endParaRPr sz="800">
                        <a:latin typeface="Arial"/>
                        <a:cs typeface="Arial"/>
                      </a:endParaRPr>
                    </a:p>
                  </a:txBody>
                  <a:tcPr marL="0" marR="0" marT="3810" marB="0">
                    <a:lnB w="6350">
                      <a:solidFill>
                        <a:srgbClr val="000000"/>
                      </a:solidFill>
                      <a:prstDash val="solid"/>
                    </a:lnB>
                  </a:tcPr>
                </a:tc>
                <a:tc>
                  <a:txBody>
                    <a:bodyPr/>
                    <a:lstStyle/>
                    <a:p>
                      <a:pPr marL="311785">
                        <a:lnSpc>
                          <a:spcPts val="944"/>
                        </a:lnSpc>
                        <a:spcBef>
                          <a:spcPts val="30"/>
                        </a:spcBef>
                      </a:pPr>
                      <a:r>
                        <a:rPr sz="800" spc="-10" dirty="0">
                          <a:latin typeface="Arial"/>
                          <a:cs typeface="Arial"/>
                        </a:rPr>
                        <a:t>$5.25</a:t>
                      </a:r>
                      <a:endParaRPr sz="800">
                        <a:latin typeface="Arial"/>
                        <a:cs typeface="Arial"/>
                      </a:endParaRPr>
                    </a:p>
                  </a:txBody>
                  <a:tcPr marL="0" marR="0" marT="3810" marB="0">
                    <a:lnB w="6350">
                      <a:solidFill>
                        <a:srgbClr val="000000"/>
                      </a:solidFill>
                      <a:prstDash val="solid"/>
                    </a:lnB>
                  </a:tcPr>
                </a:tc>
                <a:tc>
                  <a:txBody>
                    <a:bodyPr/>
                    <a:lstStyle/>
                    <a:p>
                      <a:pPr marL="151130">
                        <a:lnSpc>
                          <a:spcPts val="944"/>
                        </a:lnSpc>
                        <a:spcBef>
                          <a:spcPts val="30"/>
                        </a:spcBef>
                      </a:pPr>
                      <a:r>
                        <a:rPr sz="800" spc="-10" dirty="0">
                          <a:latin typeface="Arial"/>
                          <a:cs typeface="Arial"/>
                        </a:rPr>
                        <a:t>$8.11</a:t>
                      </a:r>
                      <a:endParaRPr sz="800">
                        <a:latin typeface="Arial"/>
                        <a:cs typeface="Arial"/>
                      </a:endParaRPr>
                    </a:p>
                  </a:txBody>
                  <a:tcPr marL="0" marR="0" marT="3810" marB="0">
                    <a:lnB w="6350">
                      <a:solidFill>
                        <a:srgbClr val="000000"/>
                      </a:solidFill>
                      <a:prstDash val="solid"/>
                    </a:lnB>
                  </a:tcPr>
                </a:tc>
                <a:extLst>
                  <a:ext uri="{0D108BD9-81ED-4DB2-BD59-A6C34878D82A}">
                    <a16:rowId xmlns:a16="http://schemas.microsoft.com/office/drawing/2014/main" val="10002"/>
                  </a:ext>
                </a:extLst>
              </a:tr>
            </a:tbl>
          </a:graphicData>
        </a:graphic>
      </p:graphicFrame>
      <p:sp>
        <p:nvSpPr>
          <p:cNvPr id="16" name="object 16"/>
          <p:cNvSpPr txBox="1"/>
          <p:nvPr/>
        </p:nvSpPr>
        <p:spPr>
          <a:xfrm>
            <a:off x="497819" y="2137888"/>
            <a:ext cx="102171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Calibri"/>
                <a:cs typeface="Calibri"/>
              </a:rPr>
              <a:t>Fixed</a:t>
            </a:r>
            <a:r>
              <a:rPr kumimoji="0" sz="800" b="1" i="0" u="none" strike="noStrike" kern="0" cap="none" spc="70" normalizeH="0" baseline="0" noProof="0" dirty="0">
                <a:ln>
                  <a:noFill/>
                </a:ln>
                <a:solidFill>
                  <a:sysClr val="windowText" lastClr="000000"/>
                </a:solidFill>
                <a:effectLst/>
                <a:uLnTx/>
                <a:uFillTx/>
                <a:latin typeface="Calibri"/>
                <a:cs typeface="Calibri"/>
              </a:rPr>
              <a:t> </a:t>
            </a:r>
            <a:r>
              <a:rPr kumimoji="0" sz="800" b="1" i="0" u="none" strike="noStrike" kern="0" cap="none" spc="0" normalizeH="0" baseline="0" noProof="0" dirty="0">
                <a:ln>
                  <a:noFill/>
                </a:ln>
                <a:solidFill>
                  <a:sysClr val="windowText" lastClr="000000"/>
                </a:solidFill>
                <a:effectLst/>
                <a:uLnTx/>
                <a:uFillTx/>
                <a:latin typeface="Calibri"/>
                <a:cs typeface="Calibri"/>
              </a:rPr>
              <a:t>Monthly</a:t>
            </a:r>
            <a:r>
              <a:rPr kumimoji="0" sz="800" b="1" i="0" u="none" strike="noStrike" kern="0" cap="none" spc="50" normalizeH="0" baseline="0" noProof="0" dirty="0">
                <a:ln>
                  <a:noFill/>
                </a:ln>
                <a:solidFill>
                  <a:sysClr val="windowText" lastClr="000000"/>
                </a:solidFill>
                <a:effectLst/>
                <a:uLnTx/>
                <a:uFillTx/>
                <a:latin typeface="Calibri"/>
                <a:cs typeface="Calibri"/>
              </a:rPr>
              <a:t> </a:t>
            </a:r>
            <a:r>
              <a:rPr kumimoji="0" sz="800" b="1" i="0" u="none" strike="noStrike" kern="0" cap="none" spc="-10" normalizeH="0" baseline="0" noProof="0" dirty="0">
                <a:ln>
                  <a:noFill/>
                </a:ln>
                <a:solidFill>
                  <a:sysClr val="windowText" lastClr="000000"/>
                </a:solidFill>
                <a:effectLst/>
                <a:uLnTx/>
                <a:uFillTx/>
                <a:latin typeface="Calibri"/>
                <a:cs typeface="Calibri"/>
              </a:rPr>
              <a:t>Charges</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graphicFrame>
        <p:nvGraphicFramePr>
          <p:cNvPr id="17" name="object 17"/>
          <p:cNvGraphicFramePr>
            <a:graphicFrameLocks noGrp="1"/>
          </p:cNvGraphicFramePr>
          <p:nvPr/>
        </p:nvGraphicFramePr>
        <p:xfrm>
          <a:off x="493996" y="2284127"/>
          <a:ext cx="3719195" cy="1510030"/>
        </p:xfrm>
        <a:graphic>
          <a:graphicData uri="http://schemas.openxmlformats.org/drawingml/2006/table">
            <a:tbl>
              <a:tblPr firstRow="1" bandRow="1">
                <a:tableStyleId>{2D5ABB26-0587-4C30-8999-92F81FD0307C}</a:tableStyleId>
              </a:tblPr>
              <a:tblGrid>
                <a:gridCol w="915035">
                  <a:extLst>
                    <a:ext uri="{9D8B030D-6E8A-4147-A177-3AD203B41FA5}">
                      <a16:colId xmlns:a16="http://schemas.microsoft.com/office/drawing/2014/main" val="20000"/>
                    </a:ext>
                  </a:extLst>
                </a:gridCol>
                <a:gridCol w="106045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842010">
                  <a:extLst>
                    <a:ext uri="{9D8B030D-6E8A-4147-A177-3AD203B41FA5}">
                      <a16:colId xmlns:a16="http://schemas.microsoft.com/office/drawing/2014/main" val="20003"/>
                    </a:ext>
                  </a:extLst>
                </a:gridCol>
              </a:tblGrid>
              <a:tr h="271780">
                <a:tc gridSpan="4">
                  <a:txBody>
                    <a:bodyPr/>
                    <a:lstStyle/>
                    <a:p>
                      <a:pPr marL="104775">
                        <a:lnSpc>
                          <a:spcPts val="745"/>
                        </a:lnSpc>
                        <a:spcBef>
                          <a:spcPts val="590"/>
                        </a:spcBef>
                        <a:tabLst>
                          <a:tab pos="920115" algn="l"/>
                          <a:tab pos="2131695" algn="l"/>
                          <a:tab pos="3105150" algn="l"/>
                        </a:tabLst>
                      </a:pPr>
                      <a:r>
                        <a:rPr sz="800" b="1" dirty="0">
                          <a:solidFill>
                            <a:srgbClr val="FFFFFF"/>
                          </a:solidFill>
                          <a:latin typeface="Century Gothic"/>
                          <a:cs typeface="Century Gothic"/>
                        </a:rPr>
                        <a:t>Meter</a:t>
                      </a:r>
                      <a:r>
                        <a:rPr sz="800" b="1" spc="75" dirty="0">
                          <a:solidFill>
                            <a:srgbClr val="FFFFFF"/>
                          </a:solidFill>
                          <a:latin typeface="Century Gothic"/>
                          <a:cs typeface="Century Gothic"/>
                        </a:rPr>
                        <a:t> </a:t>
                      </a:r>
                      <a:r>
                        <a:rPr sz="800" b="1" spc="-20" dirty="0">
                          <a:solidFill>
                            <a:srgbClr val="FFFFFF"/>
                          </a:solidFill>
                          <a:latin typeface="Century Gothic"/>
                          <a:cs typeface="Century Gothic"/>
                        </a:rPr>
                        <a:t>Size</a:t>
                      </a:r>
                      <a:r>
                        <a:rPr sz="800" b="1" dirty="0">
                          <a:solidFill>
                            <a:srgbClr val="FFFFFF"/>
                          </a:solidFill>
                          <a:latin typeface="Century Gothic"/>
                          <a:cs typeface="Century Gothic"/>
                        </a:rPr>
                        <a:t>	Ready-to-</a:t>
                      </a:r>
                      <a:r>
                        <a:rPr sz="800" b="1" spc="-20" dirty="0">
                          <a:solidFill>
                            <a:srgbClr val="FFFFFF"/>
                          </a:solidFill>
                          <a:latin typeface="Century Gothic"/>
                          <a:cs typeface="Century Gothic"/>
                        </a:rPr>
                        <a:t>Serve</a:t>
                      </a:r>
                      <a:r>
                        <a:rPr sz="800" b="1" dirty="0">
                          <a:solidFill>
                            <a:srgbClr val="FFFFFF"/>
                          </a:solidFill>
                          <a:latin typeface="Century Gothic"/>
                          <a:cs typeface="Century Gothic"/>
                        </a:rPr>
                        <a:t>	</a:t>
                      </a:r>
                      <a:r>
                        <a:rPr sz="1200" b="1" spc="-15" baseline="38194" dirty="0">
                          <a:solidFill>
                            <a:srgbClr val="FFFFFF"/>
                          </a:solidFill>
                          <a:latin typeface="Century Gothic"/>
                          <a:cs typeface="Century Gothic"/>
                        </a:rPr>
                        <a:t>Arsenic</a:t>
                      </a:r>
                      <a:r>
                        <a:rPr sz="1200" b="1" baseline="38194" dirty="0">
                          <a:solidFill>
                            <a:srgbClr val="FFFFFF"/>
                          </a:solidFill>
                          <a:latin typeface="Century Gothic"/>
                          <a:cs typeface="Century Gothic"/>
                        </a:rPr>
                        <a:t>	</a:t>
                      </a:r>
                      <a:r>
                        <a:rPr sz="800" b="1" spc="-20" dirty="0">
                          <a:solidFill>
                            <a:srgbClr val="FFFFFF"/>
                          </a:solidFill>
                          <a:latin typeface="Century Gothic"/>
                          <a:cs typeface="Century Gothic"/>
                        </a:rPr>
                        <a:t>Total</a:t>
                      </a:r>
                      <a:endParaRPr sz="800">
                        <a:latin typeface="Century Gothic"/>
                        <a:cs typeface="Century Gothic"/>
                      </a:endParaRPr>
                    </a:p>
                    <a:p>
                      <a:pPr marL="2127250">
                        <a:lnSpc>
                          <a:spcPts val="710"/>
                        </a:lnSpc>
                      </a:pPr>
                      <a:r>
                        <a:rPr sz="800" b="1" spc="-10" dirty="0">
                          <a:solidFill>
                            <a:srgbClr val="FFFFFF"/>
                          </a:solidFill>
                          <a:latin typeface="Century Gothic"/>
                          <a:cs typeface="Century Gothic"/>
                        </a:rPr>
                        <a:t>Charge</a:t>
                      </a:r>
                      <a:endParaRPr sz="800">
                        <a:latin typeface="Century Gothic"/>
                        <a:cs typeface="Century Gothic"/>
                      </a:endParaRPr>
                    </a:p>
                  </a:txBody>
                  <a:tcPr marL="0" marR="0" marT="74930" marB="0">
                    <a:solidFill>
                      <a:srgbClr val="0000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37160">
                <a:tc>
                  <a:txBody>
                    <a:bodyPr/>
                    <a:lstStyle/>
                    <a:p>
                      <a:pPr marL="273685">
                        <a:lnSpc>
                          <a:spcPts val="960"/>
                        </a:lnSpc>
                        <a:spcBef>
                          <a:spcPts val="25"/>
                        </a:spcBef>
                      </a:pPr>
                      <a:r>
                        <a:rPr sz="800" spc="-20" dirty="0">
                          <a:latin typeface="Arial"/>
                          <a:cs typeface="Arial"/>
                        </a:rPr>
                        <a:t>3/4"</a:t>
                      </a:r>
                      <a:endParaRPr sz="800">
                        <a:latin typeface="Arial"/>
                        <a:cs typeface="Arial"/>
                      </a:endParaRPr>
                    </a:p>
                  </a:txBody>
                  <a:tcPr marL="0" marR="0" marT="3175" marB="0"/>
                </a:tc>
                <a:tc>
                  <a:txBody>
                    <a:bodyPr/>
                    <a:lstStyle/>
                    <a:p>
                      <a:pPr marR="175895" algn="r">
                        <a:lnSpc>
                          <a:spcPts val="960"/>
                        </a:lnSpc>
                        <a:spcBef>
                          <a:spcPts val="25"/>
                        </a:spcBef>
                      </a:pPr>
                      <a:r>
                        <a:rPr sz="800" spc="-10" dirty="0">
                          <a:latin typeface="Arial"/>
                          <a:cs typeface="Arial"/>
                        </a:rPr>
                        <a:t>$47.51</a:t>
                      </a:r>
                      <a:endParaRPr sz="800">
                        <a:latin typeface="Arial"/>
                        <a:cs typeface="Arial"/>
                      </a:endParaRPr>
                    </a:p>
                  </a:txBody>
                  <a:tcPr marL="0" marR="0" marT="3175" marB="0"/>
                </a:tc>
                <a:tc>
                  <a:txBody>
                    <a:bodyPr/>
                    <a:lstStyle/>
                    <a:p>
                      <a:pPr marR="252095" algn="r">
                        <a:lnSpc>
                          <a:spcPts val="960"/>
                        </a:lnSpc>
                        <a:spcBef>
                          <a:spcPts val="25"/>
                        </a:spcBef>
                      </a:pPr>
                      <a:r>
                        <a:rPr sz="800" spc="-10" dirty="0">
                          <a:latin typeface="Arial"/>
                          <a:cs typeface="Arial"/>
                        </a:rPr>
                        <a:t>$13.67</a:t>
                      </a:r>
                      <a:endParaRPr sz="800">
                        <a:latin typeface="Arial"/>
                        <a:cs typeface="Arial"/>
                      </a:endParaRPr>
                    </a:p>
                  </a:txBody>
                  <a:tcPr marL="0" marR="0" marT="3175" marB="0"/>
                </a:tc>
                <a:tc>
                  <a:txBody>
                    <a:bodyPr/>
                    <a:lstStyle/>
                    <a:p>
                      <a:pPr marR="116205" algn="r">
                        <a:lnSpc>
                          <a:spcPts val="960"/>
                        </a:lnSpc>
                        <a:spcBef>
                          <a:spcPts val="25"/>
                        </a:spcBef>
                      </a:pPr>
                      <a:r>
                        <a:rPr sz="800" spc="-10" dirty="0">
                          <a:latin typeface="Arial"/>
                          <a:cs typeface="Arial"/>
                        </a:rPr>
                        <a:t>$61.18</a:t>
                      </a:r>
                      <a:endParaRPr sz="800">
                        <a:latin typeface="Arial"/>
                        <a:cs typeface="Arial"/>
                      </a:endParaRPr>
                    </a:p>
                  </a:txBody>
                  <a:tcPr marL="0" marR="0" marT="3175" marB="0"/>
                </a:tc>
                <a:extLst>
                  <a:ext uri="{0D108BD9-81ED-4DB2-BD59-A6C34878D82A}">
                    <a16:rowId xmlns:a16="http://schemas.microsoft.com/office/drawing/2014/main" val="10001"/>
                  </a:ext>
                </a:extLst>
              </a:tr>
              <a:tr h="137795">
                <a:tc>
                  <a:txBody>
                    <a:bodyPr/>
                    <a:lstStyle/>
                    <a:p>
                      <a:pPr marL="316865">
                        <a:lnSpc>
                          <a:spcPts val="960"/>
                        </a:lnSpc>
                        <a:spcBef>
                          <a:spcPts val="30"/>
                        </a:spcBef>
                      </a:pPr>
                      <a:r>
                        <a:rPr sz="800" spc="-25" dirty="0">
                          <a:latin typeface="Arial"/>
                          <a:cs typeface="Arial"/>
                        </a:rPr>
                        <a:t>1"</a:t>
                      </a:r>
                      <a:endParaRPr sz="800">
                        <a:latin typeface="Arial"/>
                        <a:cs typeface="Arial"/>
                      </a:endParaRPr>
                    </a:p>
                  </a:txBody>
                  <a:tcPr marL="0" marR="0" marT="3810" marB="0"/>
                </a:tc>
                <a:tc>
                  <a:txBody>
                    <a:bodyPr/>
                    <a:lstStyle/>
                    <a:p>
                      <a:pPr marR="175895" algn="r">
                        <a:lnSpc>
                          <a:spcPts val="960"/>
                        </a:lnSpc>
                        <a:spcBef>
                          <a:spcPts val="30"/>
                        </a:spcBef>
                      </a:pPr>
                      <a:r>
                        <a:rPr sz="800" spc="-10" dirty="0">
                          <a:latin typeface="Arial"/>
                          <a:cs typeface="Arial"/>
                        </a:rPr>
                        <a:t>$73.02</a:t>
                      </a:r>
                      <a:endParaRPr sz="800">
                        <a:latin typeface="Arial"/>
                        <a:cs typeface="Arial"/>
                      </a:endParaRPr>
                    </a:p>
                  </a:txBody>
                  <a:tcPr marL="0" marR="0" marT="3810" marB="0"/>
                </a:tc>
                <a:tc>
                  <a:txBody>
                    <a:bodyPr/>
                    <a:lstStyle/>
                    <a:p>
                      <a:pPr marR="252095" algn="r">
                        <a:lnSpc>
                          <a:spcPts val="960"/>
                        </a:lnSpc>
                        <a:spcBef>
                          <a:spcPts val="30"/>
                        </a:spcBef>
                      </a:pPr>
                      <a:r>
                        <a:rPr sz="800" spc="-10" dirty="0">
                          <a:latin typeface="Arial"/>
                          <a:cs typeface="Arial"/>
                        </a:rPr>
                        <a:t>$22.79</a:t>
                      </a:r>
                      <a:endParaRPr sz="800">
                        <a:latin typeface="Arial"/>
                        <a:cs typeface="Arial"/>
                      </a:endParaRPr>
                    </a:p>
                  </a:txBody>
                  <a:tcPr marL="0" marR="0" marT="3810" marB="0"/>
                </a:tc>
                <a:tc>
                  <a:txBody>
                    <a:bodyPr/>
                    <a:lstStyle/>
                    <a:p>
                      <a:pPr marR="116205" algn="r">
                        <a:lnSpc>
                          <a:spcPts val="960"/>
                        </a:lnSpc>
                        <a:spcBef>
                          <a:spcPts val="30"/>
                        </a:spcBef>
                      </a:pPr>
                      <a:r>
                        <a:rPr sz="800" spc="-10" dirty="0">
                          <a:latin typeface="Arial"/>
                          <a:cs typeface="Arial"/>
                        </a:rPr>
                        <a:t>$95.81</a:t>
                      </a:r>
                      <a:endParaRPr sz="800">
                        <a:latin typeface="Arial"/>
                        <a:cs typeface="Arial"/>
                      </a:endParaRPr>
                    </a:p>
                  </a:txBody>
                  <a:tcPr marL="0" marR="0" marT="3810" marB="0"/>
                </a:tc>
                <a:extLst>
                  <a:ext uri="{0D108BD9-81ED-4DB2-BD59-A6C34878D82A}">
                    <a16:rowId xmlns:a16="http://schemas.microsoft.com/office/drawing/2014/main" val="10002"/>
                  </a:ext>
                </a:extLst>
              </a:tr>
              <a:tr h="137795">
                <a:tc>
                  <a:txBody>
                    <a:bodyPr/>
                    <a:lstStyle/>
                    <a:p>
                      <a:pPr marL="231140">
                        <a:lnSpc>
                          <a:spcPts val="960"/>
                        </a:lnSpc>
                        <a:spcBef>
                          <a:spcPts val="30"/>
                        </a:spcBef>
                      </a:pPr>
                      <a:r>
                        <a:rPr sz="800" dirty="0">
                          <a:latin typeface="Arial"/>
                          <a:cs typeface="Arial"/>
                        </a:rPr>
                        <a:t>1</a:t>
                      </a:r>
                      <a:r>
                        <a:rPr sz="800" spc="-5" dirty="0">
                          <a:latin typeface="Arial"/>
                          <a:cs typeface="Arial"/>
                        </a:rPr>
                        <a:t> </a:t>
                      </a:r>
                      <a:r>
                        <a:rPr sz="800" spc="-20" dirty="0">
                          <a:latin typeface="Arial"/>
                          <a:cs typeface="Arial"/>
                        </a:rPr>
                        <a:t>1/2"</a:t>
                      </a:r>
                      <a:endParaRPr sz="800">
                        <a:latin typeface="Arial"/>
                        <a:cs typeface="Arial"/>
                      </a:endParaRPr>
                    </a:p>
                  </a:txBody>
                  <a:tcPr marL="0" marR="0" marT="3810" marB="0"/>
                </a:tc>
                <a:tc>
                  <a:txBody>
                    <a:bodyPr/>
                    <a:lstStyle/>
                    <a:p>
                      <a:pPr marR="175895" algn="r">
                        <a:lnSpc>
                          <a:spcPts val="960"/>
                        </a:lnSpc>
                        <a:spcBef>
                          <a:spcPts val="30"/>
                        </a:spcBef>
                      </a:pPr>
                      <a:r>
                        <a:rPr sz="800" spc="-10" dirty="0">
                          <a:latin typeface="Arial"/>
                          <a:cs typeface="Arial"/>
                        </a:rPr>
                        <a:t>$136.79</a:t>
                      </a:r>
                      <a:endParaRPr sz="800">
                        <a:latin typeface="Arial"/>
                        <a:cs typeface="Arial"/>
                      </a:endParaRPr>
                    </a:p>
                  </a:txBody>
                  <a:tcPr marL="0" marR="0" marT="3810" marB="0"/>
                </a:tc>
                <a:tc>
                  <a:txBody>
                    <a:bodyPr/>
                    <a:lstStyle/>
                    <a:p>
                      <a:pPr marR="252095" algn="r">
                        <a:lnSpc>
                          <a:spcPts val="960"/>
                        </a:lnSpc>
                        <a:spcBef>
                          <a:spcPts val="30"/>
                        </a:spcBef>
                      </a:pPr>
                      <a:r>
                        <a:rPr sz="800" spc="-10" dirty="0">
                          <a:latin typeface="Arial"/>
                          <a:cs typeface="Arial"/>
                        </a:rPr>
                        <a:t>$45.60</a:t>
                      </a:r>
                      <a:endParaRPr sz="800">
                        <a:latin typeface="Arial"/>
                        <a:cs typeface="Arial"/>
                      </a:endParaRPr>
                    </a:p>
                  </a:txBody>
                  <a:tcPr marL="0" marR="0" marT="3810" marB="0"/>
                </a:tc>
                <a:tc>
                  <a:txBody>
                    <a:bodyPr/>
                    <a:lstStyle/>
                    <a:p>
                      <a:pPr marR="116205" algn="r">
                        <a:lnSpc>
                          <a:spcPts val="960"/>
                        </a:lnSpc>
                        <a:spcBef>
                          <a:spcPts val="30"/>
                        </a:spcBef>
                      </a:pPr>
                      <a:r>
                        <a:rPr sz="800" spc="-10" dirty="0">
                          <a:latin typeface="Arial"/>
                          <a:cs typeface="Arial"/>
                        </a:rPr>
                        <a:t>$182.39</a:t>
                      </a:r>
                      <a:endParaRPr sz="800">
                        <a:latin typeface="Arial"/>
                        <a:cs typeface="Arial"/>
                      </a:endParaRPr>
                    </a:p>
                  </a:txBody>
                  <a:tcPr marL="0" marR="0" marT="3810" marB="0"/>
                </a:tc>
                <a:extLst>
                  <a:ext uri="{0D108BD9-81ED-4DB2-BD59-A6C34878D82A}">
                    <a16:rowId xmlns:a16="http://schemas.microsoft.com/office/drawing/2014/main" val="10003"/>
                  </a:ext>
                </a:extLst>
              </a:tr>
              <a:tr h="137795">
                <a:tc>
                  <a:txBody>
                    <a:bodyPr/>
                    <a:lstStyle/>
                    <a:p>
                      <a:pPr marL="316865">
                        <a:lnSpc>
                          <a:spcPts val="960"/>
                        </a:lnSpc>
                        <a:spcBef>
                          <a:spcPts val="30"/>
                        </a:spcBef>
                      </a:pPr>
                      <a:r>
                        <a:rPr sz="800" spc="-25" dirty="0">
                          <a:latin typeface="Arial"/>
                          <a:cs typeface="Arial"/>
                        </a:rPr>
                        <a:t>2"</a:t>
                      </a:r>
                      <a:endParaRPr sz="800">
                        <a:latin typeface="Arial"/>
                        <a:cs typeface="Arial"/>
                      </a:endParaRPr>
                    </a:p>
                  </a:txBody>
                  <a:tcPr marL="0" marR="0" marT="3810" marB="0"/>
                </a:tc>
                <a:tc>
                  <a:txBody>
                    <a:bodyPr/>
                    <a:lstStyle/>
                    <a:p>
                      <a:pPr marR="175895" algn="r">
                        <a:lnSpc>
                          <a:spcPts val="960"/>
                        </a:lnSpc>
                        <a:spcBef>
                          <a:spcPts val="30"/>
                        </a:spcBef>
                      </a:pPr>
                      <a:r>
                        <a:rPr sz="800" spc="-10" dirty="0">
                          <a:latin typeface="Arial"/>
                          <a:cs typeface="Arial"/>
                        </a:rPr>
                        <a:t>$213.31</a:t>
                      </a:r>
                      <a:endParaRPr sz="800">
                        <a:latin typeface="Arial"/>
                        <a:cs typeface="Arial"/>
                      </a:endParaRPr>
                    </a:p>
                  </a:txBody>
                  <a:tcPr marL="0" marR="0" marT="3810" marB="0"/>
                </a:tc>
                <a:tc>
                  <a:txBody>
                    <a:bodyPr/>
                    <a:lstStyle/>
                    <a:p>
                      <a:pPr marR="252095" algn="r">
                        <a:lnSpc>
                          <a:spcPts val="960"/>
                        </a:lnSpc>
                        <a:spcBef>
                          <a:spcPts val="30"/>
                        </a:spcBef>
                      </a:pPr>
                      <a:r>
                        <a:rPr sz="800" spc="-10" dirty="0">
                          <a:latin typeface="Arial"/>
                          <a:cs typeface="Arial"/>
                        </a:rPr>
                        <a:t>$72.96</a:t>
                      </a:r>
                      <a:endParaRPr sz="800">
                        <a:latin typeface="Arial"/>
                        <a:cs typeface="Arial"/>
                      </a:endParaRPr>
                    </a:p>
                  </a:txBody>
                  <a:tcPr marL="0" marR="0" marT="3810" marB="0"/>
                </a:tc>
                <a:tc>
                  <a:txBody>
                    <a:bodyPr/>
                    <a:lstStyle/>
                    <a:p>
                      <a:pPr marR="116205" algn="r">
                        <a:lnSpc>
                          <a:spcPts val="960"/>
                        </a:lnSpc>
                        <a:spcBef>
                          <a:spcPts val="30"/>
                        </a:spcBef>
                      </a:pPr>
                      <a:r>
                        <a:rPr sz="800" spc="-10" dirty="0">
                          <a:latin typeface="Arial"/>
                          <a:cs typeface="Arial"/>
                        </a:rPr>
                        <a:t>$286.27</a:t>
                      </a:r>
                      <a:endParaRPr sz="800">
                        <a:latin typeface="Arial"/>
                        <a:cs typeface="Arial"/>
                      </a:endParaRPr>
                    </a:p>
                  </a:txBody>
                  <a:tcPr marL="0" marR="0" marT="3810" marB="0"/>
                </a:tc>
                <a:extLst>
                  <a:ext uri="{0D108BD9-81ED-4DB2-BD59-A6C34878D82A}">
                    <a16:rowId xmlns:a16="http://schemas.microsoft.com/office/drawing/2014/main" val="10004"/>
                  </a:ext>
                </a:extLst>
              </a:tr>
              <a:tr h="137795">
                <a:tc>
                  <a:txBody>
                    <a:bodyPr/>
                    <a:lstStyle/>
                    <a:p>
                      <a:pPr marL="316865">
                        <a:lnSpc>
                          <a:spcPts val="960"/>
                        </a:lnSpc>
                        <a:spcBef>
                          <a:spcPts val="30"/>
                        </a:spcBef>
                      </a:pPr>
                      <a:r>
                        <a:rPr sz="800" spc="-25" dirty="0">
                          <a:latin typeface="Arial"/>
                          <a:cs typeface="Arial"/>
                        </a:rPr>
                        <a:t>3"</a:t>
                      </a:r>
                      <a:endParaRPr sz="800">
                        <a:latin typeface="Arial"/>
                        <a:cs typeface="Arial"/>
                      </a:endParaRPr>
                    </a:p>
                  </a:txBody>
                  <a:tcPr marL="0" marR="0" marT="3810" marB="0"/>
                </a:tc>
                <a:tc>
                  <a:txBody>
                    <a:bodyPr/>
                    <a:lstStyle/>
                    <a:p>
                      <a:pPr marR="175895" algn="r">
                        <a:lnSpc>
                          <a:spcPts val="960"/>
                        </a:lnSpc>
                        <a:spcBef>
                          <a:spcPts val="30"/>
                        </a:spcBef>
                      </a:pPr>
                      <a:r>
                        <a:rPr sz="800" spc="-10" dirty="0">
                          <a:latin typeface="Arial"/>
                          <a:cs typeface="Arial"/>
                        </a:rPr>
                        <a:t>$417.43</a:t>
                      </a:r>
                      <a:endParaRPr sz="800">
                        <a:latin typeface="Arial"/>
                        <a:cs typeface="Arial"/>
                      </a:endParaRPr>
                    </a:p>
                  </a:txBody>
                  <a:tcPr marL="0" marR="0" marT="3810" marB="0"/>
                </a:tc>
                <a:tc>
                  <a:txBody>
                    <a:bodyPr/>
                    <a:lstStyle/>
                    <a:p>
                      <a:pPr marR="252095" algn="r">
                        <a:lnSpc>
                          <a:spcPts val="960"/>
                        </a:lnSpc>
                        <a:spcBef>
                          <a:spcPts val="30"/>
                        </a:spcBef>
                      </a:pPr>
                      <a:r>
                        <a:rPr sz="800" spc="-10" dirty="0">
                          <a:latin typeface="Arial"/>
                          <a:cs typeface="Arial"/>
                        </a:rPr>
                        <a:t>$145.89</a:t>
                      </a:r>
                      <a:endParaRPr sz="800">
                        <a:latin typeface="Arial"/>
                        <a:cs typeface="Arial"/>
                      </a:endParaRPr>
                    </a:p>
                  </a:txBody>
                  <a:tcPr marL="0" marR="0" marT="3810" marB="0"/>
                </a:tc>
                <a:tc>
                  <a:txBody>
                    <a:bodyPr/>
                    <a:lstStyle/>
                    <a:p>
                      <a:pPr marR="116205" algn="r">
                        <a:lnSpc>
                          <a:spcPts val="960"/>
                        </a:lnSpc>
                        <a:spcBef>
                          <a:spcPts val="30"/>
                        </a:spcBef>
                      </a:pPr>
                      <a:r>
                        <a:rPr sz="800" spc="-10" dirty="0">
                          <a:latin typeface="Arial"/>
                          <a:cs typeface="Arial"/>
                        </a:rPr>
                        <a:t>$563.32</a:t>
                      </a:r>
                      <a:endParaRPr sz="800">
                        <a:latin typeface="Arial"/>
                        <a:cs typeface="Arial"/>
                      </a:endParaRPr>
                    </a:p>
                  </a:txBody>
                  <a:tcPr marL="0" marR="0" marT="3810" marB="0"/>
                </a:tc>
                <a:extLst>
                  <a:ext uri="{0D108BD9-81ED-4DB2-BD59-A6C34878D82A}">
                    <a16:rowId xmlns:a16="http://schemas.microsoft.com/office/drawing/2014/main" val="10005"/>
                  </a:ext>
                </a:extLst>
              </a:tr>
              <a:tr h="137795">
                <a:tc>
                  <a:txBody>
                    <a:bodyPr/>
                    <a:lstStyle/>
                    <a:p>
                      <a:pPr marL="316865">
                        <a:lnSpc>
                          <a:spcPts val="960"/>
                        </a:lnSpc>
                        <a:spcBef>
                          <a:spcPts val="30"/>
                        </a:spcBef>
                      </a:pPr>
                      <a:r>
                        <a:rPr sz="800" spc="-25" dirty="0">
                          <a:latin typeface="Arial"/>
                          <a:cs typeface="Arial"/>
                        </a:rPr>
                        <a:t>4"</a:t>
                      </a:r>
                      <a:endParaRPr sz="800">
                        <a:latin typeface="Arial"/>
                        <a:cs typeface="Arial"/>
                      </a:endParaRPr>
                    </a:p>
                  </a:txBody>
                  <a:tcPr marL="0" marR="0" marT="3810" marB="0"/>
                </a:tc>
                <a:tc>
                  <a:txBody>
                    <a:bodyPr/>
                    <a:lstStyle/>
                    <a:p>
                      <a:pPr marR="175895" algn="r">
                        <a:lnSpc>
                          <a:spcPts val="960"/>
                        </a:lnSpc>
                        <a:spcBef>
                          <a:spcPts val="30"/>
                        </a:spcBef>
                      </a:pPr>
                      <a:r>
                        <a:rPr sz="800" spc="-10" dirty="0">
                          <a:latin typeface="Arial"/>
                          <a:cs typeface="Arial"/>
                        </a:rPr>
                        <a:t>$647.02</a:t>
                      </a:r>
                      <a:endParaRPr sz="800">
                        <a:latin typeface="Arial"/>
                        <a:cs typeface="Arial"/>
                      </a:endParaRPr>
                    </a:p>
                  </a:txBody>
                  <a:tcPr marL="0" marR="0" marT="3810" marB="0"/>
                </a:tc>
                <a:tc>
                  <a:txBody>
                    <a:bodyPr/>
                    <a:lstStyle/>
                    <a:p>
                      <a:pPr marR="252095" algn="r">
                        <a:lnSpc>
                          <a:spcPts val="960"/>
                        </a:lnSpc>
                        <a:spcBef>
                          <a:spcPts val="30"/>
                        </a:spcBef>
                      </a:pPr>
                      <a:r>
                        <a:rPr sz="800" spc="-10" dirty="0">
                          <a:latin typeface="Arial"/>
                          <a:cs typeface="Arial"/>
                        </a:rPr>
                        <a:t>$227.96</a:t>
                      </a:r>
                      <a:endParaRPr sz="800">
                        <a:latin typeface="Arial"/>
                        <a:cs typeface="Arial"/>
                      </a:endParaRPr>
                    </a:p>
                  </a:txBody>
                  <a:tcPr marL="0" marR="0" marT="3810" marB="0"/>
                </a:tc>
                <a:tc>
                  <a:txBody>
                    <a:bodyPr/>
                    <a:lstStyle/>
                    <a:p>
                      <a:pPr marR="116205" algn="r">
                        <a:lnSpc>
                          <a:spcPts val="960"/>
                        </a:lnSpc>
                        <a:spcBef>
                          <a:spcPts val="30"/>
                        </a:spcBef>
                      </a:pPr>
                      <a:r>
                        <a:rPr sz="800" spc="-10" dirty="0">
                          <a:latin typeface="Arial"/>
                          <a:cs typeface="Arial"/>
                        </a:rPr>
                        <a:t>$874.98</a:t>
                      </a:r>
                      <a:endParaRPr sz="800">
                        <a:latin typeface="Arial"/>
                        <a:cs typeface="Arial"/>
                      </a:endParaRPr>
                    </a:p>
                  </a:txBody>
                  <a:tcPr marL="0" marR="0" marT="3810" marB="0"/>
                </a:tc>
                <a:extLst>
                  <a:ext uri="{0D108BD9-81ED-4DB2-BD59-A6C34878D82A}">
                    <a16:rowId xmlns:a16="http://schemas.microsoft.com/office/drawing/2014/main" val="10006"/>
                  </a:ext>
                </a:extLst>
              </a:tr>
              <a:tr h="137795">
                <a:tc>
                  <a:txBody>
                    <a:bodyPr/>
                    <a:lstStyle/>
                    <a:p>
                      <a:pPr marL="316865">
                        <a:lnSpc>
                          <a:spcPts val="960"/>
                        </a:lnSpc>
                        <a:spcBef>
                          <a:spcPts val="30"/>
                        </a:spcBef>
                      </a:pPr>
                      <a:r>
                        <a:rPr sz="800" spc="-25" dirty="0">
                          <a:latin typeface="Arial"/>
                          <a:cs typeface="Arial"/>
                        </a:rPr>
                        <a:t>6"</a:t>
                      </a:r>
                      <a:endParaRPr sz="800">
                        <a:latin typeface="Arial"/>
                        <a:cs typeface="Arial"/>
                      </a:endParaRPr>
                    </a:p>
                  </a:txBody>
                  <a:tcPr marL="0" marR="0" marT="3810" marB="0"/>
                </a:tc>
                <a:tc>
                  <a:txBody>
                    <a:bodyPr/>
                    <a:lstStyle/>
                    <a:p>
                      <a:pPr marR="175895" algn="r">
                        <a:lnSpc>
                          <a:spcPts val="960"/>
                        </a:lnSpc>
                        <a:spcBef>
                          <a:spcPts val="30"/>
                        </a:spcBef>
                      </a:pPr>
                      <a:r>
                        <a:rPr sz="800" spc="-10" dirty="0">
                          <a:latin typeface="Arial"/>
                          <a:cs typeface="Arial"/>
                        </a:rPr>
                        <a:t>$1,284.80</a:t>
                      </a:r>
                      <a:endParaRPr sz="800">
                        <a:latin typeface="Arial"/>
                        <a:cs typeface="Arial"/>
                      </a:endParaRPr>
                    </a:p>
                  </a:txBody>
                  <a:tcPr marL="0" marR="0" marT="3810" marB="0"/>
                </a:tc>
                <a:tc>
                  <a:txBody>
                    <a:bodyPr/>
                    <a:lstStyle/>
                    <a:p>
                      <a:pPr marR="252095" algn="r">
                        <a:lnSpc>
                          <a:spcPts val="960"/>
                        </a:lnSpc>
                        <a:spcBef>
                          <a:spcPts val="30"/>
                        </a:spcBef>
                      </a:pPr>
                      <a:r>
                        <a:rPr sz="800" spc="-10" dirty="0">
                          <a:latin typeface="Arial"/>
                          <a:cs typeface="Arial"/>
                        </a:rPr>
                        <a:t>$455.94</a:t>
                      </a:r>
                      <a:endParaRPr sz="800">
                        <a:latin typeface="Arial"/>
                        <a:cs typeface="Arial"/>
                      </a:endParaRPr>
                    </a:p>
                  </a:txBody>
                  <a:tcPr marL="0" marR="0" marT="3810" marB="0"/>
                </a:tc>
                <a:tc>
                  <a:txBody>
                    <a:bodyPr/>
                    <a:lstStyle/>
                    <a:p>
                      <a:pPr marR="116205" algn="r">
                        <a:lnSpc>
                          <a:spcPts val="960"/>
                        </a:lnSpc>
                        <a:spcBef>
                          <a:spcPts val="30"/>
                        </a:spcBef>
                      </a:pPr>
                      <a:r>
                        <a:rPr sz="800" spc="-10" dirty="0">
                          <a:latin typeface="Arial"/>
                          <a:cs typeface="Arial"/>
                        </a:rPr>
                        <a:t>$1,740.74</a:t>
                      </a:r>
                      <a:endParaRPr sz="800">
                        <a:latin typeface="Arial"/>
                        <a:cs typeface="Arial"/>
                      </a:endParaRPr>
                    </a:p>
                  </a:txBody>
                  <a:tcPr marL="0" marR="0" marT="3810" marB="0"/>
                </a:tc>
                <a:extLst>
                  <a:ext uri="{0D108BD9-81ED-4DB2-BD59-A6C34878D82A}">
                    <a16:rowId xmlns:a16="http://schemas.microsoft.com/office/drawing/2014/main" val="10007"/>
                  </a:ext>
                </a:extLst>
              </a:tr>
              <a:tr h="137795">
                <a:tc>
                  <a:txBody>
                    <a:bodyPr/>
                    <a:lstStyle/>
                    <a:p>
                      <a:pPr marL="316865">
                        <a:lnSpc>
                          <a:spcPts val="960"/>
                        </a:lnSpc>
                        <a:spcBef>
                          <a:spcPts val="30"/>
                        </a:spcBef>
                      </a:pPr>
                      <a:r>
                        <a:rPr sz="800" spc="-25" dirty="0">
                          <a:latin typeface="Arial"/>
                          <a:cs typeface="Arial"/>
                        </a:rPr>
                        <a:t>8"</a:t>
                      </a:r>
                      <a:endParaRPr sz="800">
                        <a:latin typeface="Arial"/>
                        <a:cs typeface="Arial"/>
                      </a:endParaRPr>
                    </a:p>
                  </a:txBody>
                  <a:tcPr marL="0" marR="0" marT="3810" marB="0"/>
                </a:tc>
                <a:tc>
                  <a:txBody>
                    <a:bodyPr/>
                    <a:lstStyle/>
                    <a:p>
                      <a:pPr marR="175895" algn="r">
                        <a:lnSpc>
                          <a:spcPts val="960"/>
                        </a:lnSpc>
                        <a:spcBef>
                          <a:spcPts val="30"/>
                        </a:spcBef>
                      </a:pPr>
                      <a:r>
                        <a:rPr sz="800" spc="-10" dirty="0">
                          <a:latin typeface="Arial"/>
                          <a:cs typeface="Arial"/>
                        </a:rPr>
                        <a:t>$2,050.14</a:t>
                      </a:r>
                      <a:endParaRPr sz="800">
                        <a:latin typeface="Arial"/>
                        <a:cs typeface="Arial"/>
                      </a:endParaRPr>
                    </a:p>
                  </a:txBody>
                  <a:tcPr marL="0" marR="0" marT="3810" marB="0"/>
                </a:tc>
                <a:tc>
                  <a:txBody>
                    <a:bodyPr/>
                    <a:lstStyle/>
                    <a:p>
                      <a:pPr marR="252095" algn="r">
                        <a:lnSpc>
                          <a:spcPts val="960"/>
                        </a:lnSpc>
                        <a:spcBef>
                          <a:spcPts val="30"/>
                        </a:spcBef>
                      </a:pPr>
                      <a:r>
                        <a:rPr sz="800" spc="-10" dirty="0">
                          <a:latin typeface="Arial"/>
                          <a:cs typeface="Arial"/>
                        </a:rPr>
                        <a:t>$729.51</a:t>
                      </a:r>
                      <a:endParaRPr sz="800">
                        <a:latin typeface="Arial"/>
                        <a:cs typeface="Arial"/>
                      </a:endParaRPr>
                    </a:p>
                  </a:txBody>
                  <a:tcPr marL="0" marR="0" marT="3810" marB="0"/>
                </a:tc>
                <a:tc>
                  <a:txBody>
                    <a:bodyPr/>
                    <a:lstStyle/>
                    <a:p>
                      <a:pPr marR="116205" algn="r">
                        <a:lnSpc>
                          <a:spcPts val="960"/>
                        </a:lnSpc>
                        <a:spcBef>
                          <a:spcPts val="30"/>
                        </a:spcBef>
                      </a:pPr>
                      <a:r>
                        <a:rPr sz="800" spc="-10" dirty="0">
                          <a:latin typeface="Arial"/>
                          <a:cs typeface="Arial"/>
                        </a:rPr>
                        <a:t>$2,779.65</a:t>
                      </a:r>
                      <a:endParaRPr sz="800">
                        <a:latin typeface="Arial"/>
                        <a:cs typeface="Arial"/>
                      </a:endParaRPr>
                    </a:p>
                  </a:txBody>
                  <a:tcPr marL="0" marR="0" marT="3810" marB="0"/>
                </a:tc>
                <a:extLst>
                  <a:ext uri="{0D108BD9-81ED-4DB2-BD59-A6C34878D82A}">
                    <a16:rowId xmlns:a16="http://schemas.microsoft.com/office/drawing/2014/main" val="10008"/>
                  </a:ext>
                </a:extLst>
              </a:tr>
              <a:tr h="136525">
                <a:tc>
                  <a:txBody>
                    <a:bodyPr/>
                    <a:lstStyle/>
                    <a:p>
                      <a:pPr marL="288290">
                        <a:lnSpc>
                          <a:spcPts val="944"/>
                        </a:lnSpc>
                        <a:spcBef>
                          <a:spcPts val="30"/>
                        </a:spcBef>
                      </a:pPr>
                      <a:r>
                        <a:rPr sz="800" spc="-25" dirty="0">
                          <a:latin typeface="Arial"/>
                          <a:cs typeface="Arial"/>
                        </a:rPr>
                        <a:t>10"</a:t>
                      </a:r>
                      <a:endParaRPr sz="800">
                        <a:latin typeface="Arial"/>
                        <a:cs typeface="Arial"/>
                      </a:endParaRPr>
                    </a:p>
                  </a:txBody>
                  <a:tcPr marL="0" marR="0" marT="3810" marB="0">
                    <a:lnB w="6350">
                      <a:solidFill>
                        <a:srgbClr val="000000"/>
                      </a:solidFill>
                      <a:prstDash val="solid"/>
                    </a:lnB>
                  </a:tcPr>
                </a:tc>
                <a:tc>
                  <a:txBody>
                    <a:bodyPr/>
                    <a:lstStyle/>
                    <a:p>
                      <a:pPr marR="175895" algn="r">
                        <a:lnSpc>
                          <a:spcPts val="944"/>
                        </a:lnSpc>
                        <a:spcBef>
                          <a:spcPts val="30"/>
                        </a:spcBef>
                      </a:pPr>
                      <a:r>
                        <a:rPr sz="800" spc="-10" dirty="0">
                          <a:latin typeface="Arial"/>
                          <a:cs typeface="Arial"/>
                        </a:rPr>
                        <a:t>$2,943.04</a:t>
                      </a:r>
                      <a:endParaRPr sz="800">
                        <a:latin typeface="Arial"/>
                        <a:cs typeface="Arial"/>
                      </a:endParaRPr>
                    </a:p>
                  </a:txBody>
                  <a:tcPr marL="0" marR="0" marT="3810" marB="0">
                    <a:lnB w="6350">
                      <a:solidFill>
                        <a:srgbClr val="000000"/>
                      </a:solidFill>
                      <a:prstDash val="solid"/>
                    </a:lnB>
                  </a:tcPr>
                </a:tc>
                <a:tc>
                  <a:txBody>
                    <a:bodyPr/>
                    <a:lstStyle/>
                    <a:p>
                      <a:pPr marR="252095" algn="r">
                        <a:lnSpc>
                          <a:spcPts val="944"/>
                        </a:lnSpc>
                        <a:spcBef>
                          <a:spcPts val="30"/>
                        </a:spcBef>
                      </a:pPr>
                      <a:r>
                        <a:rPr sz="800" spc="-10" dirty="0">
                          <a:latin typeface="Arial"/>
                          <a:cs typeface="Arial"/>
                        </a:rPr>
                        <a:t>$1,048.65</a:t>
                      </a:r>
                      <a:endParaRPr sz="800">
                        <a:latin typeface="Arial"/>
                        <a:cs typeface="Arial"/>
                      </a:endParaRPr>
                    </a:p>
                  </a:txBody>
                  <a:tcPr marL="0" marR="0" marT="3810" marB="0">
                    <a:lnB w="6350">
                      <a:solidFill>
                        <a:srgbClr val="000000"/>
                      </a:solidFill>
                      <a:prstDash val="solid"/>
                    </a:lnB>
                  </a:tcPr>
                </a:tc>
                <a:tc>
                  <a:txBody>
                    <a:bodyPr/>
                    <a:lstStyle/>
                    <a:p>
                      <a:pPr marR="116205" algn="r">
                        <a:lnSpc>
                          <a:spcPts val="944"/>
                        </a:lnSpc>
                        <a:spcBef>
                          <a:spcPts val="30"/>
                        </a:spcBef>
                      </a:pPr>
                      <a:r>
                        <a:rPr sz="800" spc="-10" dirty="0">
                          <a:latin typeface="Arial"/>
                          <a:cs typeface="Arial"/>
                        </a:rPr>
                        <a:t>$3,991.69</a:t>
                      </a:r>
                      <a:endParaRPr sz="800">
                        <a:latin typeface="Arial"/>
                        <a:cs typeface="Arial"/>
                      </a:endParaRPr>
                    </a:p>
                  </a:txBody>
                  <a:tcPr marL="0" marR="0" marT="3810" marB="0">
                    <a:lnB w="6350">
                      <a:solidFill>
                        <a:srgbClr val="000000"/>
                      </a:solidFill>
                      <a:prstDash val="solid"/>
                    </a:lnB>
                  </a:tcPr>
                </a:tc>
                <a:extLst>
                  <a:ext uri="{0D108BD9-81ED-4DB2-BD59-A6C34878D82A}">
                    <a16:rowId xmlns:a16="http://schemas.microsoft.com/office/drawing/2014/main" val="10009"/>
                  </a:ext>
                </a:extLst>
              </a:tr>
            </a:tbl>
          </a:graphicData>
        </a:graphic>
      </p:graphicFrame>
      <p:sp>
        <p:nvSpPr>
          <p:cNvPr id="18" name="object 18"/>
          <p:cNvSpPr txBox="1"/>
          <p:nvPr/>
        </p:nvSpPr>
        <p:spPr>
          <a:xfrm>
            <a:off x="6021713" y="2137888"/>
            <a:ext cx="102171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Calibri"/>
                <a:cs typeface="Calibri"/>
              </a:rPr>
              <a:t>Fixed</a:t>
            </a:r>
            <a:r>
              <a:rPr kumimoji="0" sz="800" b="1" i="0" u="none" strike="noStrike" kern="0" cap="none" spc="70" normalizeH="0" baseline="0" noProof="0" dirty="0">
                <a:ln>
                  <a:noFill/>
                </a:ln>
                <a:solidFill>
                  <a:sysClr val="windowText" lastClr="000000"/>
                </a:solidFill>
                <a:effectLst/>
                <a:uLnTx/>
                <a:uFillTx/>
                <a:latin typeface="Calibri"/>
                <a:cs typeface="Calibri"/>
              </a:rPr>
              <a:t> </a:t>
            </a:r>
            <a:r>
              <a:rPr kumimoji="0" sz="800" b="1" i="0" u="none" strike="noStrike" kern="0" cap="none" spc="0" normalizeH="0" baseline="0" noProof="0" dirty="0">
                <a:ln>
                  <a:noFill/>
                </a:ln>
                <a:solidFill>
                  <a:sysClr val="windowText" lastClr="000000"/>
                </a:solidFill>
                <a:effectLst/>
                <a:uLnTx/>
                <a:uFillTx/>
                <a:latin typeface="Calibri"/>
                <a:cs typeface="Calibri"/>
              </a:rPr>
              <a:t>Monthly</a:t>
            </a:r>
            <a:r>
              <a:rPr kumimoji="0" sz="800" b="1" i="0" u="none" strike="noStrike" kern="0" cap="none" spc="50" normalizeH="0" baseline="0" noProof="0" dirty="0">
                <a:ln>
                  <a:noFill/>
                </a:ln>
                <a:solidFill>
                  <a:sysClr val="windowText" lastClr="000000"/>
                </a:solidFill>
                <a:effectLst/>
                <a:uLnTx/>
                <a:uFillTx/>
                <a:latin typeface="Calibri"/>
                <a:cs typeface="Calibri"/>
              </a:rPr>
              <a:t> </a:t>
            </a:r>
            <a:r>
              <a:rPr kumimoji="0" sz="800" b="1" i="0" u="none" strike="noStrike" kern="0" cap="none" spc="-10" normalizeH="0" baseline="0" noProof="0" dirty="0">
                <a:ln>
                  <a:noFill/>
                </a:ln>
                <a:solidFill>
                  <a:sysClr val="windowText" lastClr="000000"/>
                </a:solidFill>
                <a:effectLst/>
                <a:uLnTx/>
                <a:uFillTx/>
                <a:latin typeface="Calibri"/>
                <a:cs typeface="Calibri"/>
              </a:rPr>
              <a:t>Charges</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graphicFrame>
        <p:nvGraphicFramePr>
          <p:cNvPr id="19" name="object 19"/>
          <p:cNvGraphicFramePr>
            <a:graphicFrameLocks noGrp="1"/>
          </p:cNvGraphicFramePr>
          <p:nvPr/>
        </p:nvGraphicFramePr>
        <p:xfrm>
          <a:off x="6015535" y="2284126"/>
          <a:ext cx="3733799" cy="1510030"/>
        </p:xfrm>
        <a:graphic>
          <a:graphicData uri="http://schemas.openxmlformats.org/drawingml/2006/table">
            <a:tbl>
              <a:tblPr firstRow="1" bandRow="1">
                <a:tableStyleId>{2D5ABB26-0587-4C30-8999-92F81FD0307C}</a:tableStyleId>
              </a:tblPr>
              <a:tblGrid>
                <a:gridCol w="907415">
                  <a:extLst>
                    <a:ext uri="{9D8B030D-6E8A-4147-A177-3AD203B41FA5}">
                      <a16:colId xmlns:a16="http://schemas.microsoft.com/office/drawing/2014/main" val="20000"/>
                    </a:ext>
                  </a:extLst>
                </a:gridCol>
                <a:gridCol w="1088390">
                  <a:extLst>
                    <a:ext uri="{9D8B030D-6E8A-4147-A177-3AD203B41FA5}">
                      <a16:colId xmlns:a16="http://schemas.microsoft.com/office/drawing/2014/main" val="20001"/>
                    </a:ext>
                  </a:extLst>
                </a:gridCol>
                <a:gridCol w="913130">
                  <a:extLst>
                    <a:ext uri="{9D8B030D-6E8A-4147-A177-3AD203B41FA5}">
                      <a16:colId xmlns:a16="http://schemas.microsoft.com/office/drawing/2014/main" val="20002"/>
                    </a:ext>
                  </a:extLst>
                </a:gridCol>
                <a:gridCol w="824864">
                  <a:extLst>
                    <a:ext uri="{9D8B030D-6E8A-4147-A177-3AD203B41FA5}">
                      <a16:colId xmlns:a16="http://schemas.microsoft.com/office/drawing/2014/main" val="20003"/>
                    </a:ext>
                  </a:extLst>
                </a:gridCol>
              </a:tblGrid>
              <a:tr h="271780">
                <a:tc gridSpan="4">
                  <a:txBody>
                    <a:bodyPr/>
                    <a:lstStyle/>
                    <a:p>
                      <a:pPr marL="99695">
                        <a:lnSpc>
                          <a:spcPts val="745"/>
                        </a:lnSpc>
                        <a:spcBef>
                          <a:spcPts val="590"/>
                        </a:spcBef>
                        <a:tabLst>
                          <a:tab pos="910590" algn="l"/>
                          <a:tab pos="2155825" algn="l"/>
                          <a:tab pos="3138805" algn="l"/>
                        </a:tabLst>
                      </a:pPr>
                      <a:r>
                        <a:rPr sz="800" b="1" dirty="0">
                          <a:solidFill>
                            <a:srgbClr val="FFFFFF"/>
                          </a:solidFill>
                          <a:latin typeface="Century Gothic"/>
                          <a:cs typeface="Century Gothic"/>
                        </a:rPr>
                        <a:t>Meter</a:t>
                      </a:r>
                      <a:r>
                        <a:rPr sz="800" b="1" spc="75" dirty="0">
                          <a:solidFill>
                            <a:srgbClr val="FFFFFF"/>
                          </a:solidFill>
                          <a:latin typeface="Century Gothic"/>
                          <a:cs typeface="Century Gothic"/>
                        </a:rPr>
                        <a:t> </a:t>
                      </a:r>
                      <a:r>
                        <a:rPr sz="800" b="1" spc="-20" dirty="0">
                          <a:solidFill>
                            <a:srgbClr val="FFFFFF"/>
                          </a:solidFill>
                          <a:latin typeface="Century Gothic"/>
                          <a:cs typeface="Century Gothic"/>
                        </a:rPr>
                        <a:t>Size</a:t>
                      </a:r>
                      <a:r>
                        <a:rPr sz="800" b="1" dirty="0">
                          <a:solidFill>
                            <a:srgbClr val="FFFFFF"/>
                          </a:solidFill>
                          <a:latin typeface="Century Gothic"/>
                          <a:cs typeface="Century Gothic"/>
                        </a:rPr>
                        <a:t>	Ready-to-</a:t>
                      </a:r>
                      <a:r>
                        <a:rPr sz="800" b="1" spc="-20" dirty="0">
                          <a:solidFill>
                            <a:srgbClr val="FFFFFF"/>
                          </a:solidFill>
                          <a:latin typeface="Century Gothic"/>
                          <a:cs typeface="Century Gothic"/>
                        </a:rPr>
                        <a:t>Serve</a:t>
                      </a:r>
                      <a:r>
                        <a:rPr sz="800" b="1" dirty="0">
                          <a:solidFill>
                            <a:srgbClr val="FFFFFF"/>
                          </a:solidFill>
                          <a:latin typeface="Century Gothic"/>
                          <a:cs typeface="Century Gothic"/>
                        </a:rPr>
                        <a:t>	</a:t>
                      </a:r>
                      <a:r>
                        <a:rPr sz="1200" b="1" spc="-15" baseline="38194" dirty="0">
                          <a:solidFill>
                            <a:srgbClr val="FFFFFF"/>
                          </a:solidFill>
                          <a:latin typeface="Century Gothic"/>
                          <a:cs typeface="Century Gothic"/>
                        </a:rPr>
                        <a:t>Arsenic</a:t>
                      </a:r>
                      <a:r>
                        <a:rPr sz="1200" b="1" baseline="38194" dirty="0">
                          <a:solidFill>
                            <a:srgbClr val="FFFFFF"/>
                          </a:solidFill>
                          <a:latin typeface="Century Gothic"/>
                          <a:cs typeface="Century Gothic"/>
                        </a:rPr>
                        <a:t>	</a:t>
                      </a:r>
                      <a:r>
                        <a:rPr sz="800" b="1" spc="-10" dirty="0">
                          <a:solidFill>
                            <a:srgbClr val="FFFFFF"/>
                          </a:solidFill>
                          <a:latin typeface="Century Gothic"/>
                          <a:cs typeface="Century Gothic"/>
                        </a:rPr>
                        <a:t>Total</a:t>
                      </a:r>
                      <a:endParaRPr sz="800">
                        <a:latin typeface="Century Gothic"/>
                        <a:cs typeface="Century Gothic"/>
                      </a:endParaRPr>
                    </a:p>
                    <a:p>
                      <a:pPr marL="2151380">
                        <a:lnSpc>
                          <a:spcPts val="710"/>
                        </a:lnSpc>
                      </a:pPr>
                      <a:r>
                        <a:rPr sz="800" b="1" spc="-10" dirty="0">
                          <a:solidFill>
                            <a:srgbClr val="FFFFFF"/>
                          </a:solidFill>
                          <a:latin typeface="Century Gothic"/>
                          <a:cs typeface="Century Gothic"/>
                        </a:rPr>
                        <a:t>Charge</a:t>
                      </a:r>
                      <a:endParaRPr sz="800">
                        <a:latin typeface="Century Gothic"/>
                        <a:cs typeface="Century Gothic"/>
                      </a:endParaRPr>
                    </a:p>
                  </a:txBody>
                  <a:tcPr marL="0" marR="0" marT="74930" marB="0">
                    <a:solidFill>
                      <a:srgbClr val="0000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37160">
                <a:tc>
                  <a:txBody>
                    <a:bodyPr/>
                    <a:lstStyle/>
                    <a:p>
                      <a:pPr marL="266700">
                        <a:lnSpc>
                          <a:spcPts val="960"/>
                        </a:lnSpc>
                        <a:spcBef>
                          <a:spcPts val="25"/>
                        </a:spcBef>
                      </a:pPr>
                      <a:r>
                        <a:rPr sz="800" spc="-20" dirty="0">
                          <a:latin typeface="Arial"/>
                          <a:cs typeface="Arial"/>
                        </a:rPr>
                        <a:t>3/4"</a:t>
                      </a:r>
                      <a:endParaRPr sz="800">
                        <a:latin typeface="Arial"/>
                        <a:cs typeface="Arial"/>
                      </a:endParaRPr>
                    </a:p>
                  </a:txBody>
                  <a:tcPr marL="0" marR="0" marT="3175" marB="0"/>
                </a:tc>
                <a:tc>
                  <a:txBody>
                    <a:bodyPr/>
                    <a:lstStyle/>
                    <a:p>
                      <a:pPr marR="204470" algn="r">
                        <a:lnSpc>
                          <a:spcPts val="960"/>
                        </a:lnSpc>
                        <a:spcBef>
                          <a:spcPts val="25"/>
                        </a:spcBef>
                      </a:pPr>
                      <a:r>
                        <a:rPr sz="800" spc="-10" dirty="0">
                          <a:latin typeface="Arial"/>
                          <a:cs typeface="Arial"/>
                        </a:rPr>
                        <a:t>$51.31</a:t>
                      </a:r>
                      <a:endParaRPr sz="800">
                        <a:latin typeface="Arial"/>
                        <a:cs typeface="Arial"/>
                      </a:endParaRPr>
                    </a:p>
                  </a:txBody>
                  <a:tcPr marL="0" marR="0" marT="3175" marB="0"/>
                </a:tc>
                <a:tc>
                  <a:txBody>
                    <a:bodyPr/>
                    <a:lstStyle/>
                    <a:p>
                      <a:pPr marR="235585" algn="r">
                        <a:lnSpc>
                          <a:spcPts val="960"/>
                        </a:lnSpc>
                        <a:spcBef>
                          <a:spcPts val="25"/>
                        </a:spcBef>
                      </a:pPr>
                      <a:r>
                        <a:rPr sz="800" spc="-10" dirty="0">
                          <a:latin typeface="Arial"/>
                          <a:cs typeface="Arial"/>
                        </a:rPr>
                        <a:t>$14.76</a:t>
                      </a:r>
                      <a:endParaRPr sz="800">
                        <a:latin typeface="Arial"/>
                        <a:cs typeface="Arial"/>
                      </a:endParaRPr>
                    </a:p>
                  </a:txBody>
                  <a:tcPr marL="0" marR="0" marT="3175" marB="0"/>
                </a:tc>
                <a:tc>
                  <a:txBody>
                    <a:bodyPr/>
                    <a:lstStyle/>
                    <a:p>
                      <a:pPr marR="116205" algn="r">
                        <a:lnSpc>
                          <a:spcPts val="960"/>
                        </a:lnSpc>
                        <a:spcBef>
                          <a:spcPts val="25"/>
                        </a:spcBef>
                      </a:pPr>
                      <a:r>
                        <a:rPr sz="800" spc="-10" dirty="0">
                          <a:latin typeface="Arial"/>
                          <a:cs typeface="Arial"/>
                        </a:rPr>
                        <a:t>$66.07</a:t>
                      </a:r>
                      <a:endParaRPr sz="800">
                        <a:latin typeface="Arial"/>
                        <a:cs typeface="Arial"/>
                      </a:endParaRPr>
                    </a:p>
                  </a:txBody>
                  <a:tcPr marL="0" marR="0" marT="3175" marB="0"/>
                </a:tc>
                <a:extLst>
                  <a:ext uri="{0D108BD9-81ED-4DB2-BD59-A6C34878D82A}">
                    <a16:rowId xmlns:a16="http://schemas.microsoft.com/office/drawing/2014/main" val="10001"/>
                  </a:ext>
                </a:extLst>
              </a:tr>
              <a:tr h="137795">
                <a:tc>
                  <a:txBody>
                    <a:bodyPr/>
                    <a:lstStyle/>
                    <a:p>
                      <a:pPr marR="186055" algn="ctr">
                        <a:lnSpc>
                          <a:spcPts val="960"/>
                        </a:lnSpc>
                        <a:spcBef>
                          <a:spcPts val="30"/>
                        </a:spcBef>
                      </a:pPr>
                      <a:r>
                        <a:rPr sz="800" spc="-25" dirty="0">
                          <a:latin typeface="Arial"/>
                          <a:cs typeface="Arial"/>
                        </a:rPr>
                        <a:t>1"</a:t>
                      </a:r>
                      <a:endParaRPr sz="800">
                        <a:latin typeface="Arial"/>
                        <a:cs typeface="Arial"/>
                      </a:endParaRPr>
                    </a:p>
                  </a:txBody>
                  <a:tcPr marL="0" marR="0" marT="3810" marB="0"/>
                </a:tc>
                <a:tc>
                  <a:txBody>
                    <a:bodyPr/>
                    <a:lstStyle/>
                    <a:p>
                      <a:pPr marR="204470" algn="r">
                        <a:lnSpc>
                          <a:spcPts val="960"/>
                        </a:lnSpc>
                        <a:spcBef>
                          <a:spcPts val="30"/>
                        </a:spcBef>
                      </a:pPr>
                      <a:r>
                        <a:rPr sz="800" spc="-10" dirty="0">
                          <a:latin typeface="Arial"/>
                          <a:cs typeface="Arial"/>
                        </a:rPr>
                        <a:t>$78.86</a:t>
                      </a:r>
                      <a:endParaRPr sz="800">
                        <a:latin typeface="Arial"/>
                        <a:cs typeface="Arial"/>
                      </a:endParaRPr>
                    </a:p>
                  </a:txBody>
                  <a:tcPr marL="0" marR="0" marT="3810" marB="0"/>
                </a:tc>
                <a:tc>
                  <a:txBody>
                    <a:bodyPr/>
                    <a:lstStyle/>
                    <a:p>
                      <a:pPr marR="235585" algn="r">
                        <a:lnSpc>
                          <a:spcPts val="960"/>
                        </a:lnSpc>
                        <a:spcBef>
                          <a:spcPts val="30"/>
                        </a:spcBef>
                      </a:pPr>
                      <a:r>
                        <a:rPr sz="800" spc="-10" dirty="0">
                          <a:latin typeface="Arial"/>
                          <a:cs typeface="Arial"/>
                        </a:rPr>
                        <a:t>$24.61</a:t>
                      </a:r>
                      <a:endParaRPr sz="800">
                        <a:latin typeface="Arial"/>
                        <a:cs typeface="Arial"/>
                      </a:endParaRPr>
                    </a:p>
                  </a:txBody>
                  <a:tcPr marL="0" marR="0" marT="3810" marB="0"/>
                </a:tc>
                <a:tc>
                  <a:txBody>
                    <a:bodyPr/>
                    <a:lstStyle/>
                    <a:p>
                      <a:pPr marR="116205" algn="r">
                        <a:lnSpc>
                          <a:spcPts val="960"/>
                        </a:lnSpc>
                        <a:spcBef>
                          <a:spcPts val="30"/>
                        </a:spcBef>
                      </a:pPr>
                      <a:r>
                        <a:rPr sz="800" spc="-10" dirty="0">
                          <a:latin typeface="Arial"/>
                          <a:cs typeface="Arial"/>
                        </a:rPr>
                        <a:t>$103.47</a:t>
                      </a:r>
                      <a:endParaRPr sz="800">
                        <a:latin typeface="Arial"/>
                        <a:cs typeface="Arial"/>
                      </a:endParaRPr>
                    </a:p>
                  </a:txBody>
                  <a:tcPr marL="0" marR="0" marT="3810" marB="0"/>
                </a:tc>
                <a:extLst>
                  <a:ext uri="{0D108BD9-81ED-4DB2-BD59-A6C34878D82A}">
                    <a16:rowId xmlns:a16="http://schemas.microsoft.com/office/drawing/2014/main" val="10002"/>
                  </a:ext>
                </a:extLst>
              </a:tr>
              <a:tr h="137795">
                <a:tc>
                  <a:txBody>
                    <a:bodyPr/>
                    <a:lstStyle/>
                    <a:p>
                      <a:pPr marL="223520">
                        <a:lnSpc>
                          <a:spcPts val="960"/>
                        </a:lnSpc>
                        <a:spcBef>
                          <a:spcPts val="30"/>
                        </a:spcBef>
                      </a:pPr>
                      <a:r>
                        <a:rPr sz="800" dirty="0">
                          <a:latin typeface="Arial"/>
                          <a:cs typeface="Arial"/>
                        </a:rPr>
                        <a:t>1</a:t>
                      </a:r>
                      <a:r>
                        <a:rPr sz="800" spc="-5" dirty="0">
                          <a:latin typeface="Arial"/>
                          <a:cs typeface="Arial"/>
                        </a:rPr>
                        <a:t> </a:t>
                      </a:r>
                      <a:r>
                        <a:rPr sz="800" spc="-20" dirty="0">
                          <a:latin typeface="Arial"/>
                          <a:cs typeface="Arial"/>
                        </a:rPr>
                        <a:t>1/2"</a:t>
                      </a:r>
                      <a:endParaRPr sz="800">
                        <a:latin typeface="Arial"/>
                        <a:cs typeface="Arial"/>
                      </a:endParaRPr>
                    </a:p>
                  </a:txBody>
                  <a:tcPr marL="0" marR="0" marT="3810" marB="0"/>
                </a:tc>
                <a:tc>
                  <a:txBody>
                    <a:bodyPr/>
                    <a:lstStyle/>
                    <a:p>
                      <a:pPr marR="205104" algn="r">
                        <a:lnSpc>
                          <a:spcPts val="960"/>
                        </a:lnSpc>
                        <a:spcBef>
                          <a:spcPts val="30"/>
                        </a:spcBef>
                      </a:pPr>
                      <a:r>
                        <a:rPr sz="800" spc="-10" dirty="0">
                          <a:latin typeface="Arial"/>
                          <a:cs typeface="Arial"/>
                        </a:rPr>
                        <a:t>$147.73</a:t>
                      </a:r>
                      <a:endParaRPr sz="800">
                        <a:latin typeface="Arial"/>
                        <a:cs typeface="Arial"/>
                      </a:endParaRPr>
                    </a:p>
                  </a:txBody>
                  <a:tcPr marL="0" marR="0" marT="3810" marB="0"/>
                </a:tc>
                <a:tc>
                  <a:txBody>
                    <a:bodyPr/>
                    <a:lstStyle/>
                    <a:p>
                      <a:pPr marR="235585" algn="r">
                        <a:lnSpc>
                          <a:spcPts val="960"/>
                        </a:lnSpc>
                        <a:spcBef>
                          <a:spcPts val="30"/>
                        </a:spcBef>
                      </a:pPr>
                      <a:r>
                        <a:rPr sz="800" spc="-10" dirty="0">
                          <a:latin typeface="Arial"/>
                          <a:cs typeface="Arial"/>
                        </a:rPr>
                        <a:t>$49.25</a:t>
                      </a:r>
                      <a:endParaRPr sz="800">
                        <a:latin typeface="Arial"/>
                        <a:cs typeface="Arial"/>
                      </a:endParaRPr>
                    </a:p>
                  </a:txBody>
                  <a:tcPr marL="0" marR="0" marT="3810" marB="0"/>
                </a:tc>
                <a:tc>
                  <a:txBody>
                    <a:bodyPr/>
                    <a:lstStyle/>
                    <a:p>
                      <a:pPr marR="116205" algn="r">
                        <a:lnSpc>
                          <a:spcPts val="960"/>
                        </a:lnSpc>
                        <a:spcBef>
                          <a:spcPts val="30"/>
                        </a:spcBef>
                      </a:pPr>
                      <a:r>
                        <a:rPr sz="800" spc="-10" dirty="0">
                          <a:latin typeface="Arial"/>
                          <a:cs typeface="Arial"/>
                        </a:rPr>
                        <a:t>$196.98</a:t>
                      </a:r>
                      <a:endParaRPr sz="800">
                        <a:latin typeface="Arial"/>
                        <a:cs typeface="Arial"/>
                      </a:endParaRPr>
                    </a:p>
                  </a:txBody>
                  <a:tcPr marL="0" marR="0" marT="3810" marB="0"/>
                </a:tc>
                <a:extLst>
                  <a:ext uri="{0D108BD9-81ED-4DB2-BD59-A6C34878D82A}">
                    <a16:rowId xmlns:a16="http://schemas.microsoft.com/office/drawing/2014/main" val="10003"/>
                  </a:ext>
                </a:extLst>
              </a:tr>
              <a:tr h="137795">
                <a:tc>
                  <a:txBody>
                    <a:bodyPr/>
                    <a:lstStyle/>
                    <a:p>
                      <a:pPr marR="186055" algn="ctr">
                        <a:lnSpc>
                          <a:spcPts val="960"/>
                        </a:lnSpc>
                        <a:spcBef>
                          <a:spcPts val="30"/>
                        </a:spcBef>
                      </a:pPr>
                      <a:r>
                        <a:rPr sz="800" spc="-25" dirty="0">
                          <a:latin typeface="Arial"/>
                          <a:cs typeface="Arial"/>
                        </a:rPr>
                        <a:t>2"</a:t>
                      </a:r>
                      <a:endParaRPr sz="800">
                        <a:latin typeface="Arial"/>
                        <a:cs typeface="Arial"/>
                      </a:endParaRPr>
                    </a:p>
                  </a:txBody>
                  <a:tcPr marL="0" marR="0" marT="3810" marB="0"/>
                </a:tc>
                <a:tc>
                  <a:txBody>
                    <a:bodyPr/>
                    <a:lstStyle/>
                    <a:p>
                      <a:pPr marR="204470" algn="r">
                        <a:lnSpc>
                          <a:spcPts val="960"/>
                        </a:lnSpc>
                        <a:spcBef>
                          <a:spcPts val="30"/>
                        </a:spcBef>
                      </a:pPr>
                      <a:r>
                        <a:rPr sz="800" spc="-10" dirty="0">
                          <a:latin typeface="Arial"/>
                          <a:cs typeface="Arial"/>
                        </a:rPr>
                        <a:t>$230.37</a:t>
                      </a:r>
                      <a:endParaRPr sz="800">
                        <a:latin typeface="Arial"/>
                        <a:cs typeface="Arial"/>
                      </a:endParaRPr>
                    </a:p>
                  </a:txBody>
                  <a:tcPr marL="0" marR="0" marT="3810" marB="0"/>
                </a:tc>
                <a:tc>
                  <a:txBody>
                    <a:bodyPr/>
                    <a:lstStyle/>
                    <a:p>
                      <a:pPr marR="235585" algn="r">
                        <a:lnSpc>
                          <a:spcPts val="960"/>
                        </a:lnSpc>
                        <a:spcBef>
                          <a:spcPts val="30"/>
                        </a:spcBef>
                      </a:pPr>
                      <a:r>
                        <a:rPr sz="800" spc="-10" dirty="0">
                          <a:latin typeface="Arial"/>
                          <a:cs typeface="Arial"/>
                        </a:rPr>
                        <a:t>$78.80</a:t>
                      </a:r>
                      <a:endParaRPr sz="800">
                        <a:latin typeface="Arial"/>
                        <a:cs typeface="Arial"/>
                      </a:endParaRPr>
                    </a:p>
                  </a:txBody>
                  <a:tcPr marL="0" marR="0" marT="3810" marB="0"/>
                </a:tc>
                <a:tc>
                  <a:txBody>
                    <a:bodyPr/>
                    <a:lstStyle/>
                    <a:p>
                      <a:pPr marR="116205" algn="r">
                        <a:lnSpc>
                          <a:spcPts val="960"/>
                        </a:lnSpc>
                        <a:spcBef>
                          <a:spcPts val="30"/>
                        </a:spcBef>
                      </a:pPr>
                      <a:r>
                        <a:rPr sz="800" spc="-10" dirty="0">
                          <a:latin typeface="Arial"/>
                          <a:cs typeface="Arial"/>
                        </a:rPr>
                        <a:t>$309.17</a:t>
                      </a:r>
                      <a:endParaRPr sz="800">
                        <a:latin typeface="Arial"/>
                        <a:cs typeface="Arial"/>
                      </a:endParaRPr>
                    </a:p>
                  </a:txBody>
                  <a:tcPr marL="0" marR="0" marT="3810" marB="0"/>
                </a:tc>
                <a:extLst>
                  <a:ext uri="{0D108BD9-81ED-4DB2-BD59-A6C34878D82A}">
                    <a16:rowId xmlns:a16="http://schemas.microsoft.com/office/drawing/2014/main" val="10004"/>
                  </a:ext>
                </a:extLst>
              </a:tr>
              <a:tr h="137795">
                <a:tc>
                  <a:txBody>
                    <a:bodyPr/>
                    <a:lstStyle/>
                    <a:p>
                      <a:pPr marR="186055" algn="ctr">
                        <a:lnSpc>
                          <a:spcPts val="960"/>
                        </a:lnSpc>
                        <a:spcBef>
                          <a:spcPts val="30"/>
                        </a:spcBef>
                      </a:pPr>
                      <a:r>
                        <a:rPr sz="800" spc="-25" dirty="0">
                          <a:latin typeface="Arial"/>
                          <a:cs typeface="Arial"/>
                        </a:rPr>
                        <a:t>3"</a:t>
                      </a:r>
                      <a:endParaRPr sz="800">
                        <a:latin typeface="Arial"/>
                        <a:cs typeface="Arial"/>
                      </a:endParaRPr>
                    </a:p>
                  </a:txBody>
                  <a:tcPr marL="0" marR="0" marT="3810" marB="0"/>
                </a:tc>
                <a:tc>
                  <a:txBody>
                    <a:bodyPr/>
                    <a:lstStyle/>
                    <a:p>
                      <a:pPr marR="204470" algn="r">
                        <a:lnSpc>
                          <a:spcPts val="960"/>
                        </a:lnSpc>
                        <a:spcBef>
                          <a:spcPts val="30"/>
                        </a:spcBef>
                      </a:pPr>
                      <a:r>
                        <a:rPr sz="800" spc="-10" dirty="0">
                          <a:latin typeface="Arial"/>
                          <a:cs typeface="Arial"/>
                        </a:rPr>
                        <a:t>$450.82</a:t>
                      </a:r>
                      <a:endParaRPr sz="800">
                        <a:latin typeface="Arial"/>
                        <a:cs typeface="Arial"/>
                      </a:endParaRPr>
                    </a:p>
                  </a:txBody>
                  <a:tcPr marL="0" marR="0" marT="3810" marB="0"/>
                </a:tc>
                <a:tc>
                  <a:txBody>
                    <a:bodyPr/>
                    <a:lstStyle/>
                    <a:p>
                      <a:pPr marR="235585" algn="r">
                        <a:lnSpc>
                          <a:spcPts val="960"/>
                        </a:lnSpc>
                        <a:spcBef>
                          <a:spcPts val="30"/>
                        </a:spcBef>
                      </a:pPr>
                      <a:r>
                        <a:rPr sz="800" spc="-10" dirty="0">
                          <a:latin typeface="Arial"/>
                          <a:cs typeface="Arial"/>
                        </a:rPr>
                        <a:t>$157.56</a:t>
                      </a:r>
                      <a:endParaRPr sz="800">
                        <a:latin typeface="Arial"/>
                        <a:cs typeface="Arial"/>
                      </a:endParaRPr>
                    </a:p>
                  </a:txBody>
                  <a:tcPr marL="0" marR="0" marT="3810" marB="0"/>
                </a:tc>
                <a:tc>
                  <a:txBody>
                    <a:bodyPr/>
                    <a:lstStyle/>
                    <a:p>
                      <a:pPr marR="116205" algn="r">
                        <a:lnSpc>
                          <a:spcPts val="960"/>
                        </a:lnSpc>
                        <a:spcBef>
                          <a:spcPts val="30"/>
                        </a:spcBef>
                      </a:pPr>
                      <a:r>
                        <a:rPr sz="800" spc="-10" dirty="0">
                          <a:latin typeface="Arial"/>
                          <a:cs typeface="Arial"/>
                        </a:rPr>
                        <a:t>$608.38</a:t>
                      </a:r>
                      <a:endParaRPr sz="800">
                        <a:latin typeface="Arial"/>
                        <a:cs typeface="Arial"/>
                      </a:endParaRPr>
                    </a:p>
                  </a:txBody>
                  <a:tcPr marL="0" marR="0" marT="3810" marB="0"/>
                </a:tc>
                <a:extLst>
                  <a:ext uri="{0D108BD9-81ED-4DB2-BD59-A6C34878D82A}">
                    <a16:rowId xmlns:a16="http://schemas.microsoft.com/office/drawing/2014/main" val="10005"/>
                  </a:ext>
                </a:extLst>
              </a:tr>
              <a:tr h="137795">
                <a:tc>
                  <a:txBody>
                    <a:bodyPr/>
                    <a:lstStyle/>
                    <a:p>
                      <a:pPr marR="186055" algn="ctr">
                        <a:lnSpc>
                          <a:spcPts val="960"/>
                        </a:lnSpc>
                        <a:spcBef>
                          <a:spcPts val="30"/>
                        </a:spcBef>
                      </a:pPr>
                      <a:r>
                        <a:rPr sz="800" spc="-25" dirty="0">
                          <a:latin typeface="Arial"/>
                          <a:cs typeface="Arial"/>
                        </a:rPr>
                        <a:t>4"</a:t>
                      </a:r>
                      <a:endParaRPr sz="800">
                        <a:latin typeface="Arial"/>
                        <a:cs typeface="Arial"/>
                      </a:endParaRPr>
                    </a:p>
                  </a:txBody>
                  <a:tcPr marL="0" marR="0" marT="3810" marB="0"/>
                </a:tc>
                <a:tc>
                  <a:txBody>
                    <a:bodyPr/>
                    <a:lstStyle/>
                    <a:p>
                      <a:pPr marR="204470" algn="r">
                        <a:lnSpc>
                          <a:spcPts val="960"/>
                        </a:lnSpc>
                        <a:spcBef>
                          <a:spcPts val="30"/>
                        </a:spcBef>
                      </a:pPr>
                      <a:r>
                        <a:rPr sz="800" spc="-10" dirty="0">
                          <a:latin typeface="Arial"/>
                          <a:cs typeface="Arial"/>
                        </a:rPr>
                        <a:t>$698.78</a:t>
                      </a:r>
                      <a:endParaRPr sz="800">
                        <a:latin typeface="Arial"/>
                        <a:cs typeface="Arial"/>
                      </a:endParaRPr>
                    </a:p>
                  </a:txBody>
                  <a:tcPr marL="0" marR="0" marT="3810" marB="0"/>
                </a:tc>
                <a:tc>
                  <a:txBody>
                    <a:bodyPr/>
                    <a:lstStyle/>
                    <a:p>
                      <a:pPr marR="235585" algn="r">
                        <a:lnSpc>
                          <a:spcPts val="960"/>
                        </a:lnSpc>
                        <a:spcBef>
                          <a:spcPts val="30"/>
                        </a:spcBef>
                      </a:pPr>
                      <a:r>
                        <a:rPr sz="800" spc="-10" dirty="0">
                          <a:latin typeface="Arial"/>
                          <a:cs typeface="Arial"/>
                        </a:rPr>
                        <a:t>$246.20</a:t>
                      </a:r>
                      <a:endParaRPr sz="800">
                        <a:latin typeface="Arial"/>
                        <a:cs typeface="Arial"/>
                      </a:endParaRPr>
                    </a:p>
                  </a:txBody>
                  <a:tcPr marL="0" marR="0" marT="3810" marB="0"/>
                </a:tc>
                <a:tc>
                  <a:txBody>
                    <a:bodyPr/>
                    <a:lstStyle/>
                    <a:p>
                      <a:pPr marR="116205" algn="r">
                        <a:lnSpc>
                          <a:spcPts val="960"/>
                        </a:lnSpc>
                        <a:spcBef>
                          <a:spcPts val="30"/>
                        </a:spcBef>
                      </a:pPr>
                      <a:r>
                        <a:rPr sz="800" spc="-10" dirty="0">
                          <a:latin typeface="Arial"/>
                          <a:cs typeface="Arial"/>
                        </a:rPr>
                        <a:t>$944.98</a:t>
                      </a:r>
                      <a:endParaRPr sz="800">
                        <a:latin typeface="Arial"/>
                        <a:cs typeface="Arial"/>
                      </a:endParaRPr>
                    </a:p>
                  </a:txBody>
                  <a:tcPr marL="0" marR="0" marT="3810" marB="0"/>
                </a:tc>
                <a:extLst>
                  <a:ext uri="{0D108BD9-81ED-4DB2-BD59-A6C34878D82A}">
                    <a16:rowId xmlns:a16="http://schemas.microsoft.com/office/drawing/2014/main" val="10006"/>
                  </a:ext>
                </a:extLst>
              </a:tr>
              <a:tr h="137795">
                <a:tc>
                  <a:txBody>
                    <a:bodyPr/>
                    <a:lstStyle/>
                    <a:p>
                      <a:pPr marR="186055" algn="ctr">
                        <a:lnSpc>
                          <a:spcPts val="960"/>
                        </a:lnSpc>
                        <a:spcBef>
                          <a:spcPts val="30"/>
                        </a:spcBef>
                      </a:pPr>
                      <a:r>
                        <a:rPr sz="800" spc="-25" dirty="0">
                          <a:latin typeface="Arial"/>
                          <a:cs typeface="Arial"/>
                        </a:rPr>
                        <a:t>6"</a:t>
                      </a:r>
                      <a:endParaRPr sz="800">
                        <a:latin typeface="Arial"/>
                        <a:cs typeface="Arial"/>
                      </a:endParaRPr>
                    </a:p>
                  </a:txBody>
                  <a:tcPr marL="0" marR="0" marT="3810" marB="0"/>
                </a:tc>
                <a:tc>
                  <a:txBody>
                    <a:bodyPr/>
                    <a:lstStyle/>
                    <a:p>
                      <a:pPr marR="204470" algn="r">
                        <a:lnSpc>
                          <a:spcPts val="960"/>
                        </a:lnSpc>
                        <a:spcBef>
                          <a:spcPts val="30"/>
                        </a:spcBef>
                      </a:pPr>
                      <a:r>
                        <a:rPr sz="800" spc="-10" dirty="0">
                          <a:latin typeface="Arial"/>
                          <a:cs typeface="Arial"/>
                        </a:rPr>
                        <a:t>$1,387.58</a:t>
                      </a:r>
                      <a:endParaRPr sz="800">
                        <a:latin typeface="Arial"/>
                        <a:cs typeface="Arial"/>
                      </a:endParaRPr>
                    </a:p>
                  </a:txBody>
                  <a:tcPr marL="0" marR="0" marT="3810" marB="0"/>
                </a:tc>
                <a:tc>
                  <a:txBody>
                    <a:bodyPr/>
                    <a:lstStyle/>
                    <a:p>
                      <a:pPr marR="235585" algn="r">
                        <a:lnSpc>
                          <a:spcPts val="960"/>
                        </a:lnSpc>
                        <a:spcBef>
                          <a:spcPts val="30"/>
                        </a:spcBef>
                      </a:pPr>
                      <a:r>
                        <a:rPr sz="800" spc="-10" dirty="0">
                          <a:latin typeface="Arial"/>
                          <a:cs typeface="Arial"/>
                        </a:rPr>
                        <a:t>$492.42</a:t>
                      </a:r>
                      <a:endParaRPr sz="800">
                        <a:latin typeface="Arial"/>
                        <a:cs typeface="Arial"/>
                      </a:endParaRPr>
                    </a:p>
                  </a:txBody>
                  <a:tcPr marL="0" marR="0" marT="3810" marB="0"/>
                </a:tc>
                <a:tc>
                  <a:txBody>
                    <a:bodyPr/>
                    <a:lstStyle/>
                    <a:p>
                      <a:pPr marR="116205" algn="r">
                        <a:lnSpc>
                          <a:spcPts val="960"/>
                        </a:lnSpc>
                        <a:spcBef>
                          <a:spcPts val="30"/>
                        </a:spcBef>
                      </a:pPr>
                      <a:r>
                        <a:rPr sz="800" spc="-10" dirty="0">
                          <a:latin typeface="Arial"/>
                          <a:cs typeface="Arial"/>
                        </a:rPr>
                        <a:t>$1,880.00</a:t>
                      </a:r>
                      <a:endParaRPr sz="800">
                        <a:latin typeface="Arial"/>
                        <a:cs typeface="Arial"/>
                      </a:endParaRPr>
                    </a:p>
                  </a:txBody>
                  <a:tcPr marL="0" marR="0" marT="3810" marB="0"/>
                </a:tc>
                <a:extLst>
                  <a:ext uri="{0D108BD9-81ED-4DB2-BD59-A6C34878D82A}">
                    <a16:rowId xmlns:a16="http://schemas.microsoft.com/office/drawing/2014/main" val="10007"/>
                  </a:ext>
                </a:extLst>
              </a:tr>
              <a:tr h="137795">
                <a:tc>
                  <a:txBody>
                    <a:bodyPr/>
                    <a:lstStyle/>
                    <a:p>
                      <a:pPr marR="186055" algn="ctr">
                        <a:lnSpc>
                          <a:spcPts val="960"/>
                        </a:lnSpc>
                        <a:spcBef>
                          <a:spcPts val="30"/>
                        </a:spcBef>
                      </a:pPr>
                      <a:r>
                        <a:rPr sz="800" spc="-25" dirty="0">
                          <a:latin typeface="Arial"/>
                          <a:cs typeface="Arial"/>
                        </a:rPr>
                        <a:t>8"</a:t>
                      </a:r>
                      <a:endParaRPr sz="800">
                        <a:latin typeface="Arial"/>
                        <a:cs typeface="Arial"/>
                      </a:endParaRPr>
                    </a:p>
                  </a:txBody>
                  <a:tcPr marL="0" marR="0" marT="3810" marB="0"/>
                </a:tc>
                <a:tc>
                  <a:txBody>
                    <a:bodyPr/>
                    <a:lstStyle/>
                    <a:p>
                      <a:pPr marR="204470" algn="r">
                        <a:lnSpc>
                          <a:spcPts val="960"/>
                        </a:lnSpc>
                        <a:spcBef>
                          <a:spcPts val="30"/>
                        </a:spcBef>
                      </a:pPr>
                      <a:r>
                        <a:rPr sz="800" spc="-10" dirty="0">
                          <a:latin typeface="Arial"/>
                          <a:cs typeface="Arial"/>
                        </a:rPr>
                        <a:t>$2,214.15</a:t>
                      </a:r>
                      <a:endParaRPr sz="800">
                        <a:latin typeface="Arial"/>
                        <a:cs typeface="Arial"/>
                      </a:endParaRPr>
                    </a:p>
                  </a:txBody>
                  <a:tcPr marL="0" marR="0" marT="3810" marB="0"/>
                </a:tc>
                <a:tc>
                  <a:txBody>
                    <a:bodyPr/>
                    <a:lstStyle/>
                    <a:p>
                      <a:pPr marR="235585" algn="r">
                        <a:lnSpc>
                          <a:spcPts val="960"/>
                        </a:lnSpc>
                        <a:spcBef>
                          <a:spcPts val="30"/>
                        </a:spcBef>
                      </a:pPr>
                      <a:r>
                        <a:rPr sz="800" spc="-10" dirty="0">
                          <a:latin typeface="Arial"/>
                          <a:cs typeface="Arial"/>
                        </a:rPr>
                        <a:t>$787.87</a:t>
                      </a:r>
                      <a:endParaRPr sz="800">
                        <a:latin typeface="Arial"/>
                        <a:cs typeface="Arial"/>
                      </a:endParaRPr>
                    </a:p>
                  </a:txBody>
                  <a:tcPr marL="0" marR="0" marT="3810" marB="0"/>
                </a:tc>
                <a:tc>
                  <a:txBody>
                    <a:bodyPr/>
                    <a:lstStyle/>
                    <a:p>
                      <a:pPr marR="116205" algn="r">
                        <a:lnSpc>
                          <a:spcPts val="960"/>
                        </a:lnSpc>
                        <a:spcBef>
                          <a:spcPts val="30"/>
                        </a:spcBef>
                      </a:pPr>
                      <a:r>
                        <a:rPr sz="800" spc="-10" dirty="0">
                          <a:latin typeface="Arial"/>
                          <a:cs typeface="Arial"/>
                        </a:rPr>
                        <a:t>$3,002.02</a:t>
                      </a:r>
                      <a:endParaRPr sz="800">
                        <a:latin typeface="Arial"/>
                        <a:cs typeface="Arial"/>
                      </a:endParaRPr>
                    </a:p>
                  </a:txBody>
                  <a:tcPr marL="0" marR="0" marT="3810" marB="0"/>
                </a:tc>
                <a:extLst>
                  <a:ext uri="{0D108BD9-81ED-4DB2-BD59-A6C34878D82A}">
                    <a16:rowId xmlns:a16="http://schemas.microsoft.com/office/drawing/2014/main" val="10008"/>
                  </a:ext>
                </a:extLst>
              </a:tr>
              <a:tr h="136525">
                <a:tc>
                  <a:txBody>
                    <a:bodyPr/>
                    <a:lstStyle/>
                    <a:p>
                      <a:pPr marL="281305">
                        <a:lnSpc>
                          <a:spcPts val="944"/>
                        </a:lnSpc>
                        <a:spcBef>
                          <a:spcPts val="30"/>
                        </a:spcBef>
                      </a:pPr>
                      <a:r>
                        <a:rPr sz="800" spc="-25" dirty="0">
                          <a:latin typeface="Arial"/>
                          <a:cs typeface="Arial"/>
                        </a:rPr>
                        <a:t>10"</a:t>
                      </a:r>
                      <a:endParaRPr sz="800">
                        <a:latin typeface="Arial"/>
                        <a:cs typeface="Arial"/>
                      </a:endParaRPr>
                    </a:p>
                  </a:txBody>
                  <a:tcPr marL="0" marR="0" marT="3810" marB="0">
                    <a:lnB w="6350">
                      <a:solidFill>
                        <a:srgbClr val="000000"/>
                      </a:solidFill>
                      <a:prstDash val="solid"/>
                    </a:lnB>
                  </a:tcPr>
                </a:tc>
                <a:tc>
                  <a:txBody>
                    <a:bodyPr/>
                    <a:lstStyle/>
                    <a:p>
                      <a:pPr marR="204470" algn="r">
                        <a:lnSpc>
                          <a:spcPts val="944"/>
                        </a:lnSpc>
                        <a:spcBef>
                          <a:spcPts val="30"/>
                        </a:spcBef>
                      </a:pPr>
                      <a:r>
                        <a:rPr sz="800" spc="-10" dirty="0">
                          <a:latin typeface="Arial"/>
                          <a:cs typeface="Arial"/>
                        </a:rPr>
                        <a:t>$3,178.48</a:t>
                      </a:r>
                      <a:endParaRPr sz="800">
                        <a:latin typeface="Arial"/>
                        <a:cs typeface="Arial"/>
                      </a:endParaRPr>
                    </a:p>
                  </a:txBody>
                  <a:tcPr marL="0" marR="0" marT="3810" marB="0">
                    <a:lnB w="6350">
                      <a:solidFill>
                        <a:srgbClr val="000000"/>
                      </a:solidFill>
                      <a:prstDash val="solid"/>
                    </a:lnB>
                  </a:tcPr>
                </a:tc>
                <a:tc>
                  <a:txBody>
                    <a:bodyPr/>
                    <a:lstStyle/>
                    <a:p>
                      <a:pPr marR="235585" algn="r">
                        <a:lnSpc>
                          <a:spcPts val="944"/>
                        </a:lnSpc>
                        <a:spcBef>
                          <a:spcPts val="30"/>
                        </a:spcBef>
                      </a:pPr>
                      <a:r>
                        <a:rPr sz="800" spc="-10" dirty="0">
                          <a:latin typeface="Arial"/>
                          <a:cs typeface="Arial"/>
                        </a:rPr>
                        <a:t>$1,132.54</a:t>
                      </a:r>
                      <a:endParaRPr sz="800">
                        <a:latin typeface="Arial"/>
                        <a:cs typeface="Arial"/>
                      </a:endParaRPr>
                    </a:p>
                  </a:txBody>
                  <a:tcPr marL="0" marR="0" marT="3810" marB="0">
                    <a:lnB w="6350">
                      <a:solidFill>
                        <a:srgbClr val="000000"/>
                      </a:solidFill>
                      <a:prstDash val="solid"/>
                    </a:lnB>
                  </a:tcPr>
                </a:tc>
                <a:tc>
                  <a:txBody>
                    <a:bodyPr/>
                    <a:lstStyle/>
                    <a:p>
                      <a:pPr marR="116205" algn="r">
                        <a:lnSpc>
                          <a:spcPts val="944"/>
                        </a:lnSpc>
                        <a:spcBef>
                          <a:spcPts val="30"/>
                        </a:spcBef>
                      </a:pPr>
                      <a:r>
                        <a:rPr sz="800" spc="-10" dirty="0">
                          <a:latin typeface="Arial"/>
                          <a:cs typeface="Arial"/>
                        </a:rPr>
                        <a:t>$4,311.02</a:t>
                      </a:r>
                      <a:endParaRPr sz="800">
                        <a:latin typeface="Arial"/>
                        <a:cs typeface="Arial"/>
                      </a:endParaRPr>
                    </a:p>
                  </a:txBody>
                  <a:tcPr marL="0" marR="0" marT="3810" marB="0">
                    <a:lnB w="6350">
                      <a:solidFill>
                        <a:srgbClr val="000000"/>
                      </a:solidFill>
                      <a:prstDash val="solid"/>
                    </a:lnB>
                  </a:tcPr>
                </a:tc>
                <a:extLst>
                  <a:ext uri="{0D108BD9-81ED-4DB2-BD59-A6C34878D82A}">
                    <a16:rowId xmlns:a16="http://schemas.microsoft.com/office/drawing/2014/main" val="10009"/>
                  </a:ext>
                </a:extLst>
              </a:tr>
            </a:tbl>
          </a:graphicData>
        </a:graphic>
      </p:graphicFrame>
      <p:sp>
        <p:nvSpPr>
          <p:cNvPr id="20" name="object 20"/>
          <p:cNvSpPr txBox="1"/>
          <p:nvPr/>
        </p:nvSpPr>
        <p:spPr>
          <a:xfrm>
            <a:off x="498276" y="4012458"/>
            <a:ext cx="615950"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Calibri"/>
                <a:cs typeface="Calibri"/>
              </a:rPr>
              <a:t>Zone</a:t>
            </a:r>
            <a:r>
              <a:rPr kumimoji="0" sz="800" b="1" i="0" u="none" strike="noStrike" kern="0" cap="none" spc="70" normalizeH="0" baseline="0" noProof="0" dirty="0">
                <a:ln>
                  <a:noFill/>
                </a:ln>
                <a:solidFill>
                  <a:sysClr val="windowText" lastClr="000000"/>
                </a:solidFill>
                <a:effectLst/>
                <a:uLnTx/>
                <a:uFillTx/>
                <a:latin typeface="Calibri"/>
                <a:cs typeface="Calibri"/>
              </a:rPr>
              <a:t> </a:t>
            </a:r>
            <a:r>
              <a:rPr kumimoji="0" sz="800" b="1" i="0" u="none" strike="noStrike" kern="0" cap="none" spc="-10" normalizeH="0" baseline="0" noProof="0" dirty="0">
                <a:ln>
                  <a:noFill/>
                </a:ln>
                <a:solidFill>
                  <a:sysClr val="windowText" lastClr="000000"/>
                </a:solidFill>
                <a:effectLst/>
                <a:uLnTx/>
                <a:uFillTx/>
                <a:latin typeface="Calibri"/>
                <a:cs typeface="Calibri"/>
              </a:rPr>
              <a:t>Charges</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1" name="object 21"/>
          <p:cNvSpPr txBox="1"/>
          <p:nvPr/>
        </p:nvSpPr>
        <p:spPr>
          <a:xfrm>
            <a:off x="3236401" y="4012458"/>
            <a:ext cx="1259840"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Calibri"/>
                <a:cs typeface="Calibri"/>
              </a:rPr>
              <a:t>Construction</a:t>
            </a:r>
            <a:r>
              <a:rPr kumimoji="0" sz="800" b="1" i="0" u="none" strike="noStrike" kern="0" cap="none" spc="114" normalizeH="0" baseline="0" noProof="0" dirty="0">
                <a:ln>
                  <a:noFill/>
                </a:ln>
                <a:solidFill>
                  <a:sysClr val="windowText" lastClr="000000"/>
                </a:solidFill>
                <a:effectLst/>
                <a:uLnTx/>
                <a:uFillTx/>
                <a:latin typeface="Calibri"/>
                <a:cs typeface="Calibri"/>
              </a:rPr>
              <a:t> </a:t>
            </a:r>
            <a:r>
              <a:rPr kumimoji="0" sz="800" b="1" i="0" u="none" strike="noStrike" kern="0" cap="none" spc="0" normalizeH="0" baseline="0" noProof="0" dirty="0">
                <a:ln>
                  <a:noFill/>
                </a:ln>
                <a:solidFill>
                  <a:sysClr val="windowText" lastClr="000000"/>
                </a:solidFill>
                <a:effectLst/>
                <a:uLnTx/>
                <a:uFillTx/>
                <a:latin typeface="Calibri"/>
                <a:cs typeface="Calibri"/>
              </a:rPr>
              <a:t>Meter</a:t>
            </a:r>
            <a:r>
              <a:rPr kumimoji="0" sz="800" b="1" i="0" u="none" strike="noStrike" kern="0" cap="none" spc="120" normalizeH="0" baseline="0" noProof="0" dirty="0">
                <a:ln>
                  <a:noFill/>
                </a:ln>
                <a:solidFill>
                  <a:sysClr val="windowText" lastClr="000000"/>
                </a:solidFill>
                <a:effectLst/>
                <a:uLnTx/>
                <a:uFillTx/>
                <a:latin typeface="Calibri"/>
                <a:cs typeface="Calibri"/>
              </a:rPr>
              <a:t> </a:t>
            </a:r>
            <a:r>
              <a:rPr kumimoji="0" sz="800" b="1" i="0" u="none" strike="noStrike" kern="0" cap="none" spc="-10" normalizeH="0" baseline="0" noProof="0" dirty="0">
                <a:ln>
                  <a:noFill/>
                </a:ln>
                <a:solidFill>
                  <a:sysClr val="windowText" lastClr="000000"/>
                </a:solidFill>
                <a:effectLst/>
                <a:uLnTx/>
                <a:uFillTx/>
                <a:latin typeface="Calibri"/>
                <a:cs typeface="Calibri"/>
              </a:rPr>
              <a:t>Charges</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2" name="object 22"/>
          <p:cNvSpPr txBox="1"/>
          <p:nvPr/>
        </p:nvSpPr>
        <p:spPr>
          <a:xfrm>
            <a:off x="6022171" y="4012458"/>
            <a:ext cx="615950"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Calibri"/>
                <a:cs typeface="Calibri"/>
              </a:rPr>
              <a:t>Zone</a:t>
            </a:r>
            <a:r>
              <a:rPr kumimoji="0" sz="800" b="1" i="0" u="none" strike="noStrike" kern="0" cap="none" spc="70" normalizeH="0" baseline="0" noProof="0" dirty="0">
                <a:ln>
                  <a:noFill/>
                </a:ln>
                <a:solidFill>
                  <a:sysClr val="windowText" lastClr="000000"/>
                </a:solidFill>
                <a:effectLst/>
                <a:uLnTx/>
                <a:uFillTx/>
                <a:latin typeface="Calibri"/>
                <a:cs typeface="Calibri"/>
              </a:rPr>
              <a:t> </a:t>
            </a:r>
            <a:r>
              <a:rPr kumimoji="0" sz="800" b="1" i="0" u="none" strike="noStrike" kern="0" cap="none" spc="-10" normalizeH="0" baseline="0" noProof="0" dirty="0">
                <a:ln>
                  <a:noFill/>
                </a:ln>
                <a:solidFill>
                  <a:sysClr val="windowText" lastClr="000000"/>
                </a:solidFill>
                <a:effectLst/>
                <a:uLnTx/>
                <a:uFillTx/>
                <a:latin typeface="Calibri"/>
                <a:cs typeface="Calibri"/>
              </a:rPr>
              <a:t>Charges</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3" name="object 23"/>
          <p:cNvSpPr txBox="1"/>
          <p:nvPr/>
        </p:nvSpPr>
        <p:spPr>
          <a:xfrm>
            <a:off x="8807940" y="4012458"/>
            <a:ext cx="1259840"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Calibri"/>
                <a:cs typeface="Calibri"/>
              </a:rPr>
              <a:t>Construction</a:t>
            </a:r>
            <a:r>
              <a:rPr kumimoji="0" sz="800" b="1" i="0" u="none" strike="noStrike" kern="0" cap="none" spc="114" normalizeH="0" baseline="0" noProof="0" dirty="0">
                <a:ln>
                  <a:noFill/>
                </a:ln>
                <a:solidFill>
                  <a:sysClr val="windowText" lastClr="000000"/>
                </a:solidFill>
                <a:effectLst/>
                <a:uLnTx/>
                <a:uFillTx/>
                <a:latin typeface="Calibri"/>
                <a:cs typeface="Calibri"/>
              </a:rPr>
              <a:t> </a:t>
            </a:r>
            <a:r>
              <a:rPr kumimoji="0" sz="800" b="1" i="0" u="none" strike="noStrike" kern="0" cap="none" spc="0" normalizeH="0" baseline="0" noProof="0" dirty="0">
                <a:ln>
                  <a:noFill/>
                </a:ln>
                <a:solidFill>
                  <a:sysClr val="windowText" lastClr="000000"/>
                </a:solidFill>
                <a:effectLst/>
                <a:uLnTx/>
                <a:uFillTx/>
                <a:latin typeface="Calibri"/>
                <a:cs typeface="Calibri"/>
              </a:rPr>
              <a:t>Meter</a:t>
            </a:r>
            <a:r>
              <a:rPr kumimoji="0" sz="800" b="1" i="0" u="none" strike="noStrike" kern="0" cap="none" spc="120" normalizeH="0" baseline="0" noProof="0" dirty="0">
                <a:ln>
                  <a:noFill/>
                </a:ln>
                <a:solidFill>
                  <a:sysClr val="windowText" lastClr="000000"/>
                </a:solidFill>
                <a:effectLst/>
                <a:uLnTx/>
                <a:uFillTx/>
                <a:latin typeface="Calibri"/>
                <a:cs typeface="Calibri"/>
              </a:rPr>
              <a:t> </a:t>
            </a:r>
            <a:r>
              <a:rPr kumimoji="0" sz="800" b="1" i="0" u="none" strike="noStrike" kern="0" cap="none" spc="-10" normalizeH="0" baseline="0" noProof="0" dirty="0">
                <a:ln>
                  <a:noFill/>
                </a:ln>
                <a:solidFill>
                  <a:sysClr val="windowText" lastClr="000000"/>
                </a:solidFill>
                <a:effectLst/>
                <a:uLnTx/>
                <a:uFillTx/>
                <a:latin typeface="Calibri"/>
                <a:cs typeface="Calibri"/>
              </a:rPr>
              <a:t>Charges</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24" name="object 24"/>
          <p:cNvSpPr txBox="1"/>
          <p:nvPr/>
        </p:nvSpPr>
        <p:spPr>
          <a:xfrm>
            <a:off x="734894" y="4241537"/>
            <a:ext cx="260350" cy="151765"/>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20" normalizeH="0" baseline="0" noProof="0" dirty="0">
                <a:ln>
                  <a:noFill/>
                </a:ln>
                <a:solidFill>
                  <a:srgbClr val="FFFFFF"/>
                </a:solidFill>
                <a:effectLst/>
                <a:uLnTx/>
                <a:uFillTx/>
                <a:latin typeface="Century Gothic"/>
                <a:cs typeface="Century Gothic"/>
              </a:rPr>
              <a:t>Zone</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5" name="object 25"/>
          <p:cNvSpPr txBox="1"/>
          <p:nvPr/>
        </p:nvSpPr>
        <p:spPr>
          <a:xfrm>
            <a:off x="1331173" y="4175899"/>
            <a:ext cx="977265" cy="281940"/>
          </a:xfrm>
          <a:prstGeom prst="rect">
            <a:avLst/>
          </a:prstGeom>
        </p:spPr>
        <p:txBody>
          <a:bodyPr vert="horz" wrap="square" lIns="0" tIns="24130" rIns="0" bIns="0" rtlCol="0">
            <a:spAutoFit/>
          </a:bodyPr>
          <a:lstStyle/>
          <a:p>
            <a:pPr marL="0" marR="5080" lvl="0" indent="0" algn="ctr" defTabSz="914400" eaLnBrk="1" fontAlgn="auto" latinLnBrk="0" hangingPunct="1">
              <a:lnSpc>
                <a:spcPct val="100000"/>
              </a:lnSpc>
              <a:spcBef>
                <a:spcPts val="190"/>
              </a:spcBef>
              <a:spcAft>
                <a:spcPts val="0"/>
              </a:spcAft>
              <a:buClrTx/>
              <a:buSzTx/>
              <a:buFontTx/>
              <a:buNone/>
              <a:tabLst/>
              <a:defRPr/>
            </a:pPr>
            <a:r>
              <a:rPr kumimoji="0" sz="800" b="1" i="0" u="none" strike="noStrike" kern="0" cap="none" spc="0" normalizeH="0" baseline="0" noProof="0" dirty="0">
                <a:ln>
                  <a:noFill/>
                </a:ln>
                <a:solidFill>
                  <a:srgbClr val="FFFFFF"/>
                </a:solidFill>
                <a:effectLst/>
                <a:uLnTx/>
                <a:uFillTx/>
                <a:latin typeface="Century Gothic"/>
                <a:cs typeface="Century Gothic"/>
              </a:rPr>
              <a:t>Volumetric</a:t>
            </a:r>
            <a:r>
              <a:rPr kumimoji="0" sz="800" b="1" i="0" u="none" strike="noStrike" kern="0" cap="none" spc="75" normalizeH="0" baseline="0" noProof="0" dirty="0">
                <a:ln>
                  <a:noFill/>
                </a:ln>
                <a:solidFill>
                  <a:srgbClr val="FFFFFF"/>
                </a:solidFill>
                <a:effectLst/>
                <a:uLnTx/>
                <a:uFillTx/>
                <a:latin typeface="Century Gothic"/>
                <a:cs typeface="Century Gothic"/>
              </a:rPr>
              <a:t> </a:t>
            </a:r>
            <a:r>
              <a:rPr kumimoji="0" sz="800" b="1" i="0" u="none" strike="noStrike" kern="0" cap="none" spc="-10" normalizeH="0" baseline="0" noProof="0" dirty="0">
                <a:ln>
                  <a:noFill/>
                </a:ln>
                <a:solidFill>
                  <a:srgbClr val="FFFFFF"/>
                </a:solidFill>
                <a:effectLst/>
                <a:uLnTx/>
                <a:uFillTx/>
                <a:latin typeface="Century Gothic"/>
                <a:cs typeface="Century Gothic"/>
              </a:rPr>
              <a:t>Charge</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algn="ctr" defTabSz="914400" eaLnBrk="1" fontAlgn="auto" latinLnBrk="0" hangingPunct="1">
              <a:lnSpc>
                <a:spcPct val="100000"/>
              </a:lnSpc>
              <a:spcBef>
                <a:spcPts val="70"/>
              </a:spcBef>
              <a:spcAft>
                <a:spcPts val="0"/>
              </a:spcAft>
              <a:buClrTx/>
              <a:buSzTx/>
              <a:buFontTx/>
              <a:buNone/>
              <a:tabLst/>
              <a:defRPr/>
            </a:pPr>
            <a:r>
              <a:rPr kumimoji="0" sz="750" b="0" i="0" u="none" strike="noStrike" kern="0" cap="none" spc="0" normalizeH="0" baseline="0" noProof="0" dirty="0">
                <a:ln>
                  <a:noFill/>
                </a:ln>
                <a:solidFill>
                  <a:srgbClr val="FFFFFF"/>
                </a:solidFill>
                <a:effectLst/>
                <a:uLnTx/>
                <a:uFillTx/>
                <a:latin typeface="Century Gothic"/>
                <a:cs typeface="Century Gothic"/>
              </a:rPr>
              <a:t>(per</a:t>
            </a:r>
            <a:r>
              <a:rPr kumimoji="0" sz="750" b="0" i="0" u="none" strike="noStrike" kern="0" cap="none" spc="10" normalizeH="0" baseline="0" noProof="0" dirty="0">
                <a:ln>
                  <a:noFill/>
                </a:ln>
                <a:solidFill>
                  <a:srgbClr val="FFFFFF"/>
                </a:solidFill>
                <a:effectLst/>
                <a:uLnTx/>
                <a:uFillTx/>
                <a:latin typeface="Century Gothic"/>
                <a:cs typeface="Century Gothic"/>
              </a:rPr>
              <a:t> </a:t>
            </a:r>
            <a:r>
              <a:rPr kumimoji="0" sz="750" b="0" i="0" u="none" strike="noStrike" kern="0" cap="none" spc="-20" normalizeH="0" baseline="0" noProof="0" dirty="0">
                <a:ln>
                  <a:noFill/>
                </a:ln>
                <a:solidFill>
                  <a:srgbClr val="FFFFFF"/>
                </a:solidFill>
                <a:effectLst/>
                <a:uLnTx/>
                <a:uFillTx/>
                <a:latin typeface="Century Gothic"/>
                <a:cs typeface="Century Gothic"/>
              </a:rPr>
              <a:t>HCF)</a:t>
            </a:r>
            <a:endParaRPr kumimoji="0" sz="7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6" name="object 26"/>
          <p:cNvSpPr txBox="1"/>
          <p:nvPr/>
        </p:nvSpPr>
        <p:spPr>
          <a:xfrm>
            <a:off x="3229721" y="4158829"/>
            <a:ext cx="2313940" cy="324485"/>
          </a:xfrm>
          <a:prstGeom prst="rect">
            <a:avLst/>
          </a:prstGeom>
          <a:solidFill>
            <a:srgbClr val="000000"/>
          </a:solidFill>
        </p:spPr>
        <p:txBody>
          <a:bodyPr vert="horz" wrap="square" lIns="0" tIns="98425" rIns="0" bIns="0" rtlCol="0">
            <a:spAutoFit/>
          </a:bodyPr>
          <a:lstStyle/>
          <a:p>
            <a:pPr marL="0" marR="156210" lvl="0" indent="0" algn="r" defTabSz="914400" eaLnBrk="1" fontAlgn="auto" latinLnBrk="0" hangingPunct="1">
              <a:lnSpc>
                <a:spcPct val="100000"/>
              </a:lnSpc>
              <a:spcBef>
                <a:spcPts val="775"/>
              </a:spcBef>
              <a:spcAft>
                <a:spcPts val="0"/>
              </a:spcAft>
              <a:buClrTx/>
              <a:buSzTx/>
              <a:buFontTx/>
              <a:buNone/>
              <a:tabLst/>
              <a:defRPr/>
            </a:pPr>
            <a:r>
              <a:rPr kumimoji="0" sz="800" b="1" i="0" u="none" strike="noStrike" kern="0" cap="none" spc="-10" normalizeH="0" baseline="0" noProof="0" dirty="0">
                <a:ln>
                  <a:noFill/>
                </a:ln>
                <a:solidFill>
                  <a:srgbClr val="FFFFFF"/>
                </a:solidFill>
                <a:effectLst/>
                <a:uLnTx/>
                <a:uFillTx/>
                <a:latin typeface="Century Gothic"/>
                <a:cs typeface="Century Gothic"/>
              </a:rPr>
              <a:t>Rates</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7" name="object 27"/>
          <p:cNvSpPr txBox="1"/>
          <p:nvPr/>
        </p:nvSpPr>
        <p:spPr>
          <a:xfrm>
            <a:off x="6249279" y="4241537"/>
            <a:ext cx="260350" cy="151765"/>
          </a:xfrm>
          <a:prstGeom prst="rect">
            <a:avLst/>
          </a:prstGeom>
        </p:spPr>
        <p:txBody>
          <a:bodyPr vert="horz" wrap="square" lIns="0" tIns="15875" rIns="0" bIns="0" rtlCol="0">
            <a:spAutoFit/>
          </a:bodyPr>
          <a:lstStyle/>
          <a:p>
            <a:pPr marL="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20" normalizeH="0" baseline="0" noProof="0" dirty="0">
                <a:ln>
                  <a:noFill/>
                </a:ln>
                <a:solidFill>
                  <a:srgbClr val="FFFFFF"/>
                </a:solidFill>
                <a:effectLst/>
                <a:uLnTx/>
                <a:uFillTx/>
                <a:latin typeface="Century Gothic"/>
                <a:cs typeface="Century Gothic"/>
              </a:rPr>
              <a:t>Zone</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8" name="object 28"/>
          <p:cNvSpPr txBox="1"/>
          <p:nvPr/>
        </p:nvSpPr>
        <p:spPr>
          <a:xfrm>
            <a:off x="6840788" y="4175899"/>
            <a:ext cx="977265" cy="281940"/>
          </a:xfrm>
          <a:prstGeom prst="rect">
            <a:avLst/>
          </a:prstGeom>
        </p:spPr>
        <p:txBody>
          <a:bodyPr vert="horz" wrap="square" lIns="0" tIns="24130" rIns="0" bIns="0" rtlCol="0">
            <a:spAutoFit/>
          </a:bodyPr>
          <a:lstStyle/>
          <a:p>
            <a:pPr marL="0" marR="5080" lvl="0" indent="0" algn="ctr" defTabSz="914400" eaLnBrk="1" fontAlgn="auto" latinLnBrk="0" hangingPunct="1">
              <a:lnSpc>
                <a:spcPct val="100000"/>
              </a:lnSpc>
              <a:spcBef>
                <a:spcPts val="190"/>
              </a:spcBef>
              <a:spcAft>
                <a:spcPts val="0"/>
              </a:spcAft>
              <a:buClrTx/>
              <a:buSzTx/>
              <a:buFontTx/>
              <a:buNone/>
              <a:tabLst/>
              <a:defRPr/>
            </a:pPr>
            <a:r>
              <a:rPr kumimoji="0" sz="800" b="1" i="0" u="none" strike="noStrike" kern="0" cap="none" spc="0" normalizeH="0" baseline="0" noProof="0" dirty="0">
                <a:ln>
                  <a:noFill/>
                </a:ln>
                <a:solidFill>
                  <a:srgbClr val="FFFFFF"/>
                </a:solidFill>
                <a:effectLst/>
                <a:uLnTx/>
                <a:uFillTx/>
                <a:latin typeface="Century Gothic"/>
                <a:cs typeface="Century Gothic"/>
              </a:rPr>
              <a:t>Volumetric</a:t>
            </a:r>
            <a:r>
              <a:rPr kumimoji="0" sz="800" b="1" i="0" u="none" strike="noStrike" kern="0" cap="none" spc="75" normalizeH="0" baseline="0" noProof="0" dirty="0">
                <a:ln>
                  <a:noFill/>
                </a:ln>
                <a:solidFill>
                  <a:srgbClr val="FFFFFF"/>
                </a:solidFill>
                <a:effectLst/>
                <a:uLnTx/>
                <a:uFillTx/>
                <a:latin typeface="Century Gothic"/>
                <a:cs typeface="Century Gothic"/>
              </a:rPr>
              <a:t> </a:t>
            </a:r>
            <a:r>
              <a:rPr kumimoji="0" sz="800" b="1" i="0" u="none" strike="noStrike" kern="0" cap="none" spc="-10" normalizeH="0" baseline="0" noProof="0" dirty="0">
                <a:ln>
                  <a:noFill/>
                </a:ln>
                <a:solidFill>
                  <a:srgbClr val="FFFFFF"/>
                </a:solidFill>
                <a:effectLst/>
                <a:uLnTx/>
                <a:uFillTx/>
                <a:latin typeface="Century Gothic"/>
                <a:cs typeface="Century Gothic"/>
              </a:rPr>
              <a:t>Charge</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a:p>
            <a:pPr marL="0" marR="0" lvl="0" indent="0" algn="ctr" defTabSz="914400" eaLnBrk="1" fontAlgn="auto" latinLnBrk="0" hangingPunct="1">
              <a:lnSpc>
                <a:spcPct val="100000"/>
              </a:lnSpc>
              <a:spcBef>
                <a:spcPts val="70"/>
              </a:spcBef>
              <a:spcAft>
                <a:spcPts val="0"/>
              </a:spcAft>
              <a:buClrTx/>
              <a:buSzTx/>
              <a:buFontTx/>
              <a:buNone/>
              <a:tabLst/>
              <a:defRPr/>
            </a:pPr>
            <a:r>
              <a:rPr kumimoji="0" sz="750" b="0" i="0" u="none" strike="noStrike" kern="0" cap="none" spc="0" normalizeH="0" baseline="0" noProof="0" dirty="0">
                <a:ln>
                  <a:noFill/>
                </a:ln>
                <a:solidFill>
                  <a:srgbClr val="FFFFFF"/>
                </a:solidFill>
                <a:effectLst/>
                <a:uLnTx/>
                <a:uFillTx/>
                <a:latin typeface="Century Gothic"/>
                <a:cs typeface="Century Gothic"/>
              </a:rPr>
              <a:t>(per</a:t>
            </a:r>
            <a:r>
              <a:rPr kumimoji="0" sz="750" b="0" i="0" u="none" strike="noStrike" kern="0" cap="none" spc="10" normalizeH="0" baseline="0" noProof="0" dirty="0">
                <a:ln>
                  <a:noFill/>
                </a:ln>
                <a:solidFill>
                  <a:srgbClr val="FFFFFF"/>
                </a:solidFill>
                <a:effectLst/>
                <a:uLnTx/>
                <a:uFillTx/>
                <a:latin typeface="Century Gothic"/>
                <a:cs typeface="Century Gothic"/>
              </a:rPr>
              <a:t> </a:t>
            </a:r>
            <a:r>
              <a:rPr kumimoji="0" sz="750" b="0" i="0" u="none" strike="noStrike" kern="0" cap="none" spc="-20" normalizeH="0" baseline="0" noProof="0" dirty="0">
                <a:ln>
                  <a:noFill/>
                </a:ln>
                <a:solidFill>
                  <a:srgbClr val="FFFFFF"/>
                </a:solidFill>
                <a:effectLst/>
                <a:uLnTx/>
                <a:uFillTx/>
                <a:latin typeface="Century Gothic"/>
                <a:cs typeface="Century Gothic"/>
              </a:rPr>
              <a:t>HCF)</a:t>
            </a:r>
            <a:endParaRPr kumimoji="0" sz="7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29" name="object 29"/>
          <p:cNvSpPr txBox="1"/>
          <p:nvPr/>
        </p:nvSpPr>
        <p:spPr>
          <a:xfrm>
            <a:off x="8801349" y="4158828"/>
            <a:ext cx="2294890" cy="324485"/>
          </a:xfrm>
          <a:prstGeom prst="rect">
            <a:avLst/>
          </a:prstGeom>
          <a:solidFill>
            <a:srgbClr val="000000"/>
          </a:solidFill>
        </p:spPr>
        <p:txBody>
          <a:bodyPr vert="horz" wrap="square" lIns="0" tIns="98425" rIns="0" bIns="0" rtlCol="0">
            <a:spAutoFit/>
          </a:bodyPr>
          <a:lstStyle/>
          <a:p>
            <a:pPr marL="0" marR="184785" lvl="0" indent="0" algn="r" defTabSz="914400" eaLnBrk="1" fontAlgn="auto" latinLnBrk="0" hangingPunct="1">
              <a:lnSpc>
                <a:spcPct val="100000"/>
              </a:lnSpc>
              <a:spcBef>
                <a:spcPts val="775"/>
              </a:spcBef>
              <a:spcAft>
                <a:spcPts val="0"/>
              </a:spcAft>
              <a:buClrTx/>
              <a:buSzTx/>
              <a:buFontTx/>
              <a:buNone/>
              <a:tabLst/>
              <a:defRPr/>
            </a:pPr>
            <a:r>
              <a:rPr kumimoji="0" sz="800" b="1" i="0" u="none" strike="noStrike" kern="0" cap="none" spc="-10" normalizeH="0" baseline="0" noProof="0" dirty="0">
                <a:ln>
                  <a:noFill/>
                </a:ln>
                <a:solidFill>
                  <a:srgbClr val="FFFFFF"/>
                </a:solidFill>
                <a:effectLst/>
                <a:uLnTx/>
                <a:uFillTx/>
                <a:latin typeface="Century Gothic"/>
                <a:cs typeface="Century Gothic"/>
              </a:rPr>
              <a:t>Rates</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0" name="object 30"/>
          <p:cNvSpPr txBox="1"/>
          <p:nvPr/>
        </p:nvSpPr>
        <p:spPr>
          <a:xfrm>
            <a:off x="679115" y="4458127"/>
            <a:ext cx="363855" cy="440690"/>
          </a:xfrm>
          <a:prstGeom prst="rect">
            <a:avLst/>
          </a:prstGeom>
        </p:spPr>
        <p:txBody>
          <a:bodyPr vert="horz" wrap="square" lIns="0" tIns="12065" rIns="0" bIns="0" rtlCol="0">
            <a:spAutoFit/>
          </a:bodyPr>
          <a:lstStyle/>
          <a:p>
            <a:pPr marL="12700" marR="5080" lvl="0" indent="0" algn="just" defTabSz="914400" eaLnBrk="1" fontAlgn="auto" latinLnBrk="0" hangingPunct="1">
              <a:lnSpc>
                <a:spcPct val="113399"/>
              </a:lnSpc>
              <a:spcBef>
                <a:spcPts val="95"/>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Zone</a:t>
            </a:r>
            <a:r>
              <a:rPr kumimoji="0" sz="800" b="0" i="0" u="none" strike="noStrike" kern="0" cap="none" spc="-15" normalizeH="0" baseline="0" noProof="0" dirty="0">
                <a:ln>
                  <a:noFill/>
                </a:ln>
                <a:solidFill>
                  <a:sysClr val="windowText" lastClr="000000"/>
                </a:solidFill>
                <a:effectLst/>
                <a:uLnTx/>
                <a:uFillTx/>
                <a:latin typeface="Arial"/>
                <a:cs typeface="Arial"/>
              </a:rPr>
              <a:t> </a:t>
            </a:r>
            <a:r>
              <a:rPr kumimoji="0" sz="800" b="0" i="0" u="none" strike="noStrike" kern="0" cap="none" spc="-50" normalizeH="0" baseline="0" noProof="0" dirty="0">
                <a:ln>
                  <a:noFill/>
                </a:ln>
                <a:solidFill>
                  <a:sysClr val="windowText" lastClr="000000"/>
                </a:solidFill>
                <a:effectLst/>
                <a:uLnTx/>
                <a:uFillTx/>
                <a:latin typeface="Arial"/>
                <a:cs typeface="Arial"/>
              </a:rPr>
              <a:t>B</a:t>
            </a:r>
            <a:r>
              <a:rPr kumimoji="0" sz="800" b="0" i="0" u="none" strike="noStrike" kern="0" cap="none" spc="0" normalizeH="0" baseline="0" noProof="0" dirty="0">
                <a:ln>
                  <a:noFill/>
                </a:ln>
                <a:solidFill>
                  <a:sysClr val="windowText" lastClr="000000"/>
                </a:solidFill>
                <a:effectLst/>
                <a:uLnTx/>
                <a:uFillTx/>
                <a:latin typeface="Arial"/>
                <a:cs typeface="Arial"/>
              </a:rPr>
              <a:t> Zone</a:t>
            </a:r>
            <a:r>
              <a:rPr kumimoji="0" sz="800" b="0" i="0" u="none" strike="noStrike" kern="0" cap="none" spc="-15" normalizeH="0" baseline="0" noProof="0" dirty="0">
                <a:ln>
                  <a:noFill/>
                </a:ln>
                <a:solidFill>
                  <a:sysClr val="windowText" lastClr="000000"/>
                </a:solidFill>
                <a:effectLst/>
                <a:uLnTx/>
                <a:uFillTx/>
                <a:latin typeface="Arial"/>
                <a:cs typeface="Arial"/>
              </a:rPr>
              <a:t> </a:t>
            </a:r>
            <a:r>
              <a:rPr kumimoji="0" sz="800" b="0" i="0" u="none" strike="noStrike" kern="0" cap="none" spc="-50" normalizeH="0" baseline="0" noProof="0" dirty="0">
                <a:ln>
                  <a:noFill/>
                </a:ln>
                <a:solidFill>
                  <a:sysClr val="windowText" lastClr="000000"/>
                </a:solidFill>
                <a:effectLst/>
                <a:uLnTx/>
                <a:uFillTx/>
                <a:latin typeface="Arial"/>
                <a:cs typeface="Arial"/>
              </a:rPr>
              <a:t>C</a:t>
            </a:r>
            <a:r>
              <a:rPr kumimoji="0" sz="800" b="0" i="0" u="none" strike="noStrike" kern="0" cap="none" spc="0" normalizeH="0" baseline="0" noProof="0" dirty="0">
                <a:ln>
                  <a:noFill/>
                </a:ln>
                <a:solidFill>
                  <a:sysClr val="windowText" lastClr="000000"/>
                </a:solidFill>
                <a:effectLst/>
                <a:uLnTx/>
                <a:uFillTx/>
                <a:latin typeface="Arial"/>
                <a:cs typeface="Arial"/>
              </a:rPr>
              <a:t> Zone</a:t>
            </a:r>
            <a:r>
              <a:rPr kumimoji="0" sz="800" b="0" i="0" u="none" strike="noStrike" kern="0" cap="none" spc="-15" normalizeH="0" baseline="0" noProof="0" dirty="0">
                <a:ln>
                  <a:noFill/>
                </a:ln>
                <a:solidFill>
                  <a:sysClr val="windowText" lastClr="000000"/>
                </a:solidFill>
                <a:effectLst/>
                <a:uLnTx/>
                <a:uFillTx/>
                <a:latin typeface="Arial"/>
                <a:cs typeface="Arial"/>
              </a:rPr>
              <a:t> </a:t>
            </a:r>
            <a:r>
              <a:rPr kumimoji="0" sz="800" b="0" i="0" u="none" strike="noStrike" kern="0" cap="none" spc="-50" normalizeH="0" baseline="0" noProof="0" dirty="0">
                <a:ln>
                  <a:noFill/>
                </a:ln>
                <a:solidFill>
                  <a:sysClr val="windowText" lastClr="000000"/>
                </a:solidFill>
                <a:effectLst/>
                <a:uLnTx/>
                <a:uFillTx/>
                <a:latin typeface="Arial"/>
                <a:cs typeface="Arial"/>
              </a:rPr>
              <a:t>D</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31" name="object 31"/>
          <p:cNvSpPr txBox="1"/>
          <p:nvPr/>
        </p:nvSpPr>
        <p:spPr>
          <a:xfrm>
            <a:off x="1656994" y="4458124"/>
            <a:ext cx="283210" cy="440690"/>
          </a:xfrm>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defRPr/>
            </a:pPr>
            <a:r>
              <a:rPr kumimoji="0" sz="800" b="0" i="0" u="none" strike="noStrike" kern="0" cap="none" spc="-10" normalizeH="0" baseline="0" noProof="0" dirty="0">
                <a:ln>
                  <a:noFill/>
                </a:ln>
                <a:solidFill>
                  <a:sysClr val="windowText" lastClr="000000"/>
                </a:solidFill>
                <a:effectLst/>
                <a:uLnTx/>
                <a:uFillTx/>
                <a:latin typeface="Arial"/>
                <a:cs typeface="Arial"/>
              </a:rPr>
              <a:t>$0.35</a:t>
            </a:r>
            <a:endParaRPr kumimoji="0" sz="8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30"/>
              </a:spcBef>
              <a:spcAft>
                <a:spcPts val="0"/>
              </a:spcAft>
              <a:buClrTx/>
              <a:buSzTx/>
              <a:buFontTx/>
              <a:buNone/>
              <a:tabLst/>
              <a:defRPr/>
            </a:pPr>
            <a:r>
              <a:rPr kumimoji="0" sz="800" b="0" i="0" u="none" strike="noStrike" kern="0" cap="none" spc="-10" normalizeH="0" baseline="0" noProof="0" dirty="0">
                <a:ln>
                  <a:noFill/>
                </a:ln>
                <a:solidFill>
                  <a:sysClr val="windowText" lastClr="000000"/>
                </a:solidFill>
                <a:effectLst/>
                <a:uLnTx/>
                <a:uFillTx/>
                <a:latin typeface="Arial"/>
                <a:cs typeface="Arial"/>
              </a:rPr>
              <a:t>$0.66</a:t>
            </a:r>
            <a:endParaRPr kumimoji="0" sz="8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30"/>
              </a:spcBef>
              <a:spcAft>
                <a:spcPts val="0"/>
              </a:spcAft>
              <a:buClrTx/>
              <a:buSzTx/>
              <a:buFontTx/>
              <a:buNone/>
              <a:tabLst/>
              <a:defRPr/>
            </a:pPr>
            <a:r>
              <a:rPr kumimoji="0" sz="800" b="0" i="0" u="none" strike="noStrike" kern="0" cap="none" spc="-10" normalizeH="0" baseline="0" noProof="0" dirty="0">
                <a:ln>
                  <a:noFill/>
                </a:ln>
                <a:solidFill>
                  <a:sysClr val="windowText" lastClr="000000"/>
                </a:solidFill>
                <a:effectLst/>
                <a:uLnTx/>
                <a:uFillTx/>
                <a:latin typeface="Arial"/>
                <a:cs typeface="Arial"/>
              </a:rPr>
              <a:t>$1.02</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32" name="object 32"/>
          <p:cNvSpPr txBox="1"/>
          <p:nvPr/>
        </p:nvSpPr>
        <p:spPr>
          <a:xfrm>
            <a:off x="3217021" y="4458124"/>
            <a:ext cx="2339340" cy="440690"/>
          </a:xfrm>
          <a:prstGeom prst="rect">
            <a:avLst/>
          </a:prstGeom>
        </p:spPr>
        <p:txBody>
          <a:bodyPr vert="horz" wrap="square" lIns="0" tIns="27940" rIns="0" bIns="0" rtlCol="0">
            <a:spAutoFit/>
          </a:bodyPr>
          <a:lstStyle/>
          <a:p>
            <a:pPr marL="31750" marR="0" lvl="0" indent="0" defTabSz="914400" eaLnBrk="1" fontAlgn="auto" latinLnBrk="0" hangingPunct="1">
              <a:lnSpc>
                <a:spcPct val="100000"/>
              </a:lnSpc>
              <a:spcBef>
                <a:spcPts val="220"/>
              </a:spcBef>
              <a:spcAft>
                <a:spcPts val="0"/>
              </a:spcAft>
              <a:buClrTx/>
              <a:buSzTx/>
              <a:buFontTx/>
              <a:buNone/>
              <a:tabLst>
                <a:tab pos="1853564" algn="l"/>
              </a:tabLst>
              <a:defRPr/>
            </a:pPr>
            <a:r>
              <a:rPr kumimoji="0" sz="800" b="0" i="0" u="none" strike="noStrike" kern="0" cap="none" spc="0" normalizeH="0" baseline="0" noProof="0" dirty="0">
                <a:ln>
                  <a:noFill/>
                </a:ln>
                <a:solidFill>
                  <a:sysClr val="windowText" lastClr="000000"/>
                </a:solidFill>
                <a:effectLst/>
                <a:uLnTx/>
                <a:uFillTx/>
                <a:latin typeface="Calibri"/>
                <a:cs typeface="Calibri"/>
              </a:rPr>
              <a:t>Monthly</a:t>
            </a:r>
            <a:r>
              <a:rPr kumimoji="0" sz="800" b="0" i="0" u="none" strike="noStrike" kern="0" cap="none" spc="70"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Meter</a:t>
            </a:r>
            <a:r>
              <a:rPr kumimoji="0" sz="800" b="0" i="0" u="none" strike="noStrike" kern="0" cap="none" spc="85" normalizeH="0" baseline="0" noProof="0" dirty="0">
                <a:ln>
                  <a:noFill/>
                </a:ln>
                <a:solidFill>
                  <a:sysClr val="windowText" lastClr="000000"/>
                </a:solidFill>
                <a:effectLst/>
                <a:uLnTx/>
                <a:uFillTx/>
                <a:latin typeface="Calibri"/>
                <a:cs typeface="Calibri"/>
              </a:rPr>
              <a:t> </a:t>
            </a:r>
            <a:r>
              <a:rPr kumimoji="0" sz="800" b="0" i="0" u="none" strike="noStrike" kern="0" cap="none" spc="-10" normalizeH="0" baseline="0" noProof="0" dirty="0">
                <a:ln>
                  <a:noFill/>
                </a:ln>
                <a:solidFill>
                  <a:sysClr val="windowText" lastClr="000000"/>
                </a:solidFill>
                <a:effectLst/>
                <a:uLnTx/>
                <a:uFillTx/>
                <a:latin typeface="Calibri"/>
                <a:cs typeface="Calibri"/>
              </a:rPr>
              <a:t>Charge:*</a:t>
            </a:r>
            <a:r>
              <a:rPr kumimoji="0" sz="800" b="0" i="0" u="none" strike="noStrike" kern="0" cap="none" spc="0" normalizeH="0" baseline="0" noProof="0" dirty="0">
                <a:ln>
                  <a:noFill/>
                </a:ln>
                <a:solidFill>
                  <a:sysClr val="windowText" lastClr="000000"/>
                </a:solidFill>
                <a:effectLst/>
                <a:uLnTx/>
                <a:uFillTx/>
                <a:latin typeface="Calibri"/>
                <a:cs typeface="Calibri"/>
              </a:rPr>
              <a:t>	</a:t>
            </a:r>
            <a:r>
              <a:rPr kumimoji="0" sz="800" b="0" i="0" u="none" strike="noStrike" kern="0" cap="none" spc="-10" normalizeH="0" baseline="0" noProof="0" dirty="0">
                <a:ln>
                  <a:noFill/>
                </a:ln>
                <a:solidFill>
                  <a:sysClr val="windowText" lastClr="000000"/>
                </a:solidFill>
                <a:effectLst/>
                <a:uLnTx/>
                <a:uFillTx/>
                <a:latin typeface="Arial"/>
                <a:cs typeface="Arial"/>
              </a:rPr>
              <a:t>$77.20</a:t>
            </a:r>
            <a:endParaRPr kumimoji="0" sz="8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30"/>
              </a:spcBef>
              <a:spcAft>
                <a:spcPts val="0"/>
              </a:spcAft>
              <a:buClrTx/>
              <a:buSzTx/>
              <a:buFontTx/>
              <a:buNone/>
              <a:tabLst>
                <a:tab pos="1882139" algn="l"/>
                <a:tab pos="2326005" algn="l"/>
              </a:tabLst>
              <a:defRPr/>
            </a:pPr>
            <a:r>
              <a:rPr kumimoji="0" sz="800" b="0" i="0" u="sng" strike="noStrike" kern="0" cap="none" spc="10" normalizeH="0" baseline="0" noProof="0" dirty="0">
                <a:ln>
                  <a:noFill/>
                </a:ln>
                <a:solidFill>
                  <a:sysClr val="windowText" lastClr="000000"/>
                </a:solidFill>
                <a:effectLst/>
                <a:uLnTx/>
                <a:uFill>
                  <a:solidFill>
                    <a:srgbClr val="000000"/>
                  </a:solidFill>
                </a:uFill>
                <a:latin typeface="Calibri"/>
                <a:cs typeface="Calibri"/>
              </a:rPr>
              <a:t> </a:t>
            </a:r>
            <a:r>
              <a:rPr kumimoji="0" sz="8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Volumetric</a:t>
            </a:r>
            <a:r>
              <a:rPr kumimoji="0" sz="800" b="0" i="0" u="sng" strike="noStrike" kern="0" cap="none" spc="45" normalizeH="0" baseline="0" noProof="0" dirty="0">
                <a:ln>
                  <a:noFill/>
                </a:ln>
                <a:solidFill>
                  <a:sysClr val="windowText" lastClr="000000"/>
                </a:solidFill>
                <a:effectLst/>
                <a:uLnTx/>
                <a:uFill>
                  <a:solidFill>
                    <a:srgbClr val="000000"/>
                  </a:solidFill>
                </a:uFill>
                <a:latin typeface="Calibri"/>
                <a:cs typeface="Calibri"/>
              </a:rPr>
              <a:t> </a:t>
            </a:r>
            <a:r>
              <a:rPr kumimoji="0" sz="8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Unit</a:t>
            </a:r>
            <a:r>
              <a:rPr kumimoji="0" sz="800" b="0" i="0" u="sng" strike="noStrike" kern="0" cap="none" spc="40" normalizeH="0" baseline="0" noProof="0" dirty="0">
                <a:ln>
                  <a:noFill/>
                </a:ln>
                <a:solidFill>
                  <a:sysClr val="windowText" lastClr="000000"/>
                </a:solidFill>
                <a:effectLst/>
                <a:uLnTx/>
                <a:uFill>
                  <a:solidFill>
                    <a:srgbClr val="000000"/>
                  </a:solidFill>
                </a:uFill>
                <a:latin typeface="Calibri"/>
                <a:cs typeface="Calibri"/>
              </a:rPr>
              <a:t> </a:t>
            </a:r>
            <a:r>
              <a:rPr kumimoji="0" sz="8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Rate</a:t>
            </a:r>
            <a:r>
              <a:rPr kumimoji="0" sz="800" b="0" i="0" u="sng" strike="noStrike" kern="0" cap="none" spc="60" normalizeH="0" baseline="0" noProof="0" dirty="0">
                <a:ln>
                  <a:noFill/>
                </a:ln>
                <a:solidFill>
                  <a:sysClr val="windowText" lastClr="000000"/>
                </a:solidFill>
                <a:effectLst/>
                <a:uLnTx/>
                <a:uFill>
                  <a:solidFill>
                    <a:srgbClr val="000000"/>
                  </a:solidFill>
                </a:uFill>
                <a:latin typeface="Calibri"/>
                <a:cs typeface="Calibri"/>
              </a:rPr>
              <a:t> </a:t>
            </a:r>
            <a:r>
              <a:rPr kumimoji="0" sz="8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(per</a:t>
            </a:r>
            <a:r>
              <a:rPr kumimoji="0" sz="800" b="0" i="0" u="sng" strike="noStrike" kern="0" cap="none" spc="70" normalizeH="0" baseline="0" noProof="0" dirty="0">
                <a:ln>
                  <a:noFill/>
                </a:ln>
                <a:solidFill>
                  <a:sysClr val="windowText" lastClr="000000"/>
                </a:solidFill>
                <a:effectLst/>
                <a:uLnTx/>
                <a:uFill>
                  <a:solidFill>
                    <a:srgbClr val="000000"/>
                  </a:solidFill>
                </a:uFill>
                <a:latin typeface="Calibri"/>
                <a:cs typeface="Calibri"/>
              </a:rPr>
              <a:t> </a:t>
            </a:r>
            <a:r>
              <a:rPr kumimoji="0" sz="800" b="0" i="0" u="sng" strike="noStrike" kern="0" cap="none" spc="-20" normalizeH="0" baseline="0" noProof="0" dirty="0">
                <a:ln>
                  <a:noFill/>
                </a:ln>
                <a:solidFill>
                  <a:sysClr val="windowText" lastClr="000000"/>
                </a:solidFill>
                <a:effectLst/>
                <a:uLnTx/>
                <a:uFill>
                  <a:solidFill>
                    <a:srgbClr val="000000"/>
                  </a:solidFill>
                </a:uFill>
                <a:latin typeface="Calibri"/>
                <a:cs typeface="Calibri"/>
              </a:rPr>
              <a:t>HCF):</a:t>
            </a:r>
            <a:r>
              <a:rPr kumimoji="0" sz="8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	</a:t>
            </a:r>
            <a:r>
              <a:rPr kumimoji="0" sz="800" b="0" i="0" u="sng" strike="noStrike" kern="0" cap="none" spc="-20" normalizeH="0" baseline="0" noProof="0" dirty="0">
                <a:ln>
                  <a:noFill/>
                </a:ln>
                <a:solidFill>
                  <a:sysClr val="windowText" lastClr="000000"/>
                </a:solidFill>
                <a:effectLst/>
                <a:uLnTx/>
                <a:uFill>
                  <a:solidFill>
                    <a:srgbClr val="000000"/>
                  </a:solidFill>
                </a:uFill>
                <a:latin typeface="Arial"/>
                <a:cs typeface="Arial"/>
              </a:rPr>
              <a:t>$9.20</a:t>
            </a:r>
            <a:r>
              <a:rPr kumimoji="0" sz="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800" b="0" i="0" u="none" strike="noStrike" kern="0" cap="none" spc="0" normalizeH="0" baseline="0" noProof="0">
              <a:ln>
                <a:noFill/>
              </a:ln>
              <a:solidFill>
                <a:sysClr val="windowText" lastClr="000000"/>
              </a:solidFill>
              <a:effectLst/>
              <a:uLnTx/>
              <a:uFillTx/>
              <a:latin typeface="Arial"/>
              <a:cs typeface="Arial"/>
            </a:endParaRPr>
          </a:p>
          <a:p>
            <a:pPr marL="31115" marR="0" lvl="0" indent="0" defTabSz="914400" eaLnBrk="1" fontAlgn="auto" latinLnBrk="0" hangingPunct="1">
              <a:lnSpc>
                <a:spcPct val="100000"/>
              </a:lnSpc>
              <a:spcBef>
                <a:spcPts val="13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Calibri"/>
                <a:cs typeface="Calibri"/>
              </a:rPr>
              <a:t>*</a:t>
            </a:r>
            <a:r>
              <a:rPr kumimoji="0" sz="800" b="0" i="0" u="none" strike="noStrike" kern="0" cap="none" spc="60"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May</a:t>
            </a:r>
            <a:r>
              <a:rPr kumimoji="0" sz="800" b="0" i="0" u="none" strike="noStrike" kern="0" cap="none" spc="65"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be</a:t>
            </a:r>
            <a:r>
              <a:rPr kumimoji="0" sz="800" b="0" i="0" u="none" strike="noStrike" kern="0" cap="none" spc="65"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pro-rated</a:t>
            </a:r>
            <a:r>
              <a:rPr kumimoji="0" sz="800" b="0" i="0" u="none" strike="noStrike" kern="0" cap="none" spc="80"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for</a:t>
            </a:r>
            <a:r>
              <a:rPr kumimoji="0" sz="800" b="0" i="0" u="none" strike="noStrike" kern="0" cap="none" spc="80"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partial</a:t>
            </a:r>
            <a:r>
              <a:rPr kumimoji="0" sz="800" b="0" i="0" u="none" strike="noStrike" kern="0" cap="none" spc="55" normalizeH="0" baseline="0" noProof="0" dirty="0">
                <a:ln>
                  <a:noFill/>
                </a:ln>
                <a:solidFill>
                  <a:sysClr val="windowText" lastClr="000000"/>
                </a:solidFill>
                <a:effectLst/>
                <a:uLnTx/>
                <a:uFillTx/>
                <a:latin typeface="Calibri"/>
                <a:cs typeface="Calibri"/>
              </a:rPr>
              <a:t> </a:t>
            </a:r>
            <a:r>
              <a:rPr kumimoji="0" sz="800" b="0" i="0" u="none" strike="noStrike" kern="0" cap="none" spc="-10" normalizeH="0" baseline="0" noProof="0" dirty="0">
                <a:ln>
                  <a:noFill/>
                </a:ln>
                <a:solidFill>
                  <a:sysClr val="windowText" lastClr="000000"/>
                </a:solidFill>
                <a:effectLst/>
                <a:uLnTx/>
                <a:uFillTx/>
                <a:latin typeface="Calibri"/>
                <a:cs typeface="Calibri"/>
              </a:rPr>
              <a:t>months.</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33" name="object 33"/>
          <p:cNvSpPr txBox="1"/>
          <p:nvPr/>
        </p:nvSpPr>
        <p:spPr>
          <a:xfrm>
            <a:off x="6193459" y="4458124"/>
            <a:ext cx="363855" cy="440690"/>
          </a:xfrm>
          <a:prstGeom prst="rect">
            <a:avLst/>
          </a:prstGeom>
        </p:spPr>
        <p:txBody>
          <a:bodyPr vert="horz" wrap="square" lIns="0" tIns="12065" rIns="0" bIns="0" rtlCol="0">
            <a:spAutoFit/>
          </a:bodyPr>
          <a:lstStyle/>
          <a:p>
            <a:pPr marL="12700" marR="5080" lvl="0" indent="0" algn="just" defTabSz="914400" eaLnBrk="1" fontAlgn="auto" latinLnBrk="0" hangingPunct="1">
              <a:lnSpc>
                <a:spcPct val="113399"/>
              </a:lnSpc>
              <a:spcBef>
                <a:spcPts val="95"/>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Zone</a:t>
            </a:r>
            <a:r>
              <a:rPr kumimoji="0" sz="800" b="0" i="0" u="none" strike="noStrike" kern="0" cap="none" spc="-15" normalizeH="0" baseline="0" noProof="0" dirty="0">
                <a:ln>
                  <a:noFill/>
                </a:ln>
                <a:solidFill>
                  <a:sysClr val="windowText" lastClr="000000"/>
                </a:solidFill>
                <a:effectLst/>
                <a:uLnTx/>
                <a:uFillTx/>
                <a:latin typeface="Arial"/>
                <a:cs typeface="Arial"/>
              </a:rPr>
              <a:t> </a:t>
            </a:r>
            <a:r>
              <a:rPr kumimoji="0" sz="800" b="0" i="0" u="none" strike="noStrike" kern="0" cap="none" spc="-50" normalizeH="0" baseline="0" noProof="0" dirty="0">
                <a:ln>
                  <a:noFill/>
                </a:ln>
                <a:solidFill>
                  <a:sysClr val="windowText" lastClr="000000"/>
                </a:solidFill>
                <a:effectLst/>
                <a:uLnTx/>
                <a:uFillTx/>
                <a:latin typeface="Arial"/>
                <a:cs typeface="Arial"/>
              </a:rPr>
              <a:t>B</a:t>
            </a:r>
            <a:r>
              <a:rPr kumimoji="0" sz="800" b="0" i="0" u="none" strike="noStrike" kern="0" cap="none" spc="0" normalizeH="0" baseline="0" noProof="0" dirty="0">
                <a:ln>
                  <a:noFill/>
                </a:ln>
                <a:solidFill>
                  <a:sysClr val="windowText" lastClr="000000"/>
                </a:solidFill>
                <a:effectLst/>
                <a:uLnTx/>
                <a:uFillTx/>
                <a:latin typeface="Arial"/>
                <a:cs typeface="Arial"/>
              </a:rPr>
              <a:t> Zone</a:t>
            </a:r>
            <a:r>
              <a:rPr kumimoji="0" sz="800" b="0" i="0" u="none" strike="noStrike" kern="0" cap="none" spc="-15" normalizeH="0" baseline="0" noProof="0" dirty="0">
                <a:ln>
                  <a:noFill/>
                </a:ln>
                <a:solidFill>
                  <a:sysClr val="windowText" lastClr="000000"/>
                </a:solidFill>
                <a:effectLst/>
                <a:uLnTx/>
                <a:uFillTx/>
                <a:latin typeface="Arial"/>
                <a:cs typeface="Arial"/>
              </a:rPr>
              <a:t> </a:t>
            </a:r>
            <a:r>
              <a:rPr kumimoji="0" sz="800" b="0" i="0" u="none" strike="noStrike" kern="0" cap="none" spc="-50" normalizeH="0" baseline="0" noProof="0" dirty="0">
                <a:ln>
                  <a:noFill/>
                </a:ln>
                <a:solidFill>
                  <a:sysClr val="windowText" lastClr="000000"/>
                </a:solidFill>
                <a:effectLst/>
                <a:uLnTx/>
                <a:uFillTx/>
                <a:latin typeface="Arial"/>
                <a:cs typeface="Arial"/>
              </a:rPr>
              <a:t>C</a:t>
            </a:r>
            <a:r>
              <a:rPr kumimoji="0" sz="800" b="0" i="0" u="none" strike="noStrike" kern="0" cap="none" spc="0" normalizeH="0" baseline="0" noProof="0" dirty="0">
                <a:ln>
                  <a:noFill/>
                </a:ln>
                <a:solidFill>
                  <a:sysClr val="windowText" lastClr="000000"/>
                </a:solidFill>
                <a:effectLst/>
                <a:uLnTx/>
                <a:uFillTx/>
                <a:latin typeface="Arial"/>
                <a:cs typeface="Arial"/>
              </a:rPr>
              <a:t> Zone</a:t>
            </a:r>
            <a:r>
              <a:rPr kumimoji="0" sz="800" b="0" i="0" u="none" strike="noStrike" kern="0" cap="none" spc="-15" normalizeH="0" baseline="0" noProof="0" dirty="0">
                <a:ln>
                  <a:noFill/>
                </a:ln>
                <a:solidFill>
                  <a:sysClr val="windowText" lastClr="000000"/>
                </a:solidFill>
                <a:effectLst/>
                <a:uLnTx/>
                <a:uFillTx/>
                <a:latin typeface="Arial"/>
                <a:cs typeface="Arial"/>
              </a:rPr>
              <a:t> </a:t>
            </a:r>
            <a:r>
              <a:rPr kumimoji="0" sz="800" b="0" i="0" u="none" strike="noStrike" kern="0" cap="none" spc="-50" normalizeH="0" baseline="0" noProof="0" dirty="0">
                <a:ln>
                  <a:noFill/>
                </a:ln>
                <a:solidFill>
                  <a:sysClr val="windowText" lastClr="000000"/>
                </a:solidFill>
                <a:effectLst/>
                <a:uLnTx/>
                <a:uFillTx/>
                <a:latin typeface="Arial"/>
                <a:cs typeface="Arial"/>
              </a:rPr>
              <a:t>D</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34" name="object 34"/>
          <p:cNvSpPr txBox="1"/>
          <p:nvPr/>
        </p:nvSpPr>
        <p:spPr>
          <a:xfrm>
            <a:off x="7166616" y="4458124"/>
            <a:ext cx="283210" cy="440690"/>
          </a:xfrm>
          <a:prstGeom prst="rect">
            <a:avLst/>
          </a:prstGeom>
        </p:spPr>
        <p:txBody>
          <a:bodyPr vert="horz" wrap="square" lIns="0" tIns="27940" rIns="0" bIns="0" rtlCol="0">
            <a:spAutoFit/>
          </a:bodyPr>
          <a:lstStyle/>
          <a:p>
            <a:pPr marL="12700" marR="0" lvl="0" indent="0" defTabSz="914400" eaLnBrk="1" fontAlgn="auto" latinLnBrk="0" hangingPunct="1">
              <a:lnSpc>
                <a:spcPct val="100000"/>
              </a:lnSpc>
              <a:spcBef>
                <a:spcPts val="220"/>
              </a:spcBef>
              <a:spcAft>
                <a:spcPts val="0"/>
              </a:spcAft>
              <a:buClrTx/>
              <a:buSzTx/>
              <a:buFontTx/>
              <a:buNone/>
              <a:tabLst/>
              <a:defRPr/>
            </a:pPr>
            <a:r>
              <a:rPr kumimoji="0" sz="800" b="0" i="0" u="none" strike="noStrike" kern="0" cap="none" spc="-10" normalizeH="0" baseline="0" noProof="0" dirty="0">
                <a:ln>
                  <a:noFill/>
                </a:ln>
                <a:solidFill>
                  <a:sysClr val="windowText" lastClr="000000"/>
                </a:solidFill>
                <a:effectLst/>
                <a:uLnTx/>
                <a:uFillTx/>
                <a:latin typeface="Arial"/>
                <a:cs typeface="Arial"/>
              </a:rPr>
              <a:t>$0.38</a:t>
            </a:r>
            <a:endParaRPr kumimoji="0" sz="8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30"/>
              </a:spcBef>
              <a:spcAft>
                <a:spcPts val="0"/>
              </a:spcAft>
              <a:buClrTx/>
              <a:buSzTx/>
              <a:buFontTx/>
              <a:buNone/>
              <a:tabLst/>
              <a:defRPr/>
            </a:pPr>
            <a:r>
              <a:rPr kumimoji="0" sz="800" b="0" i="0" u="none" strike="noStrike" kern="0" cap="none" spc="-10" normalizeH="0" baseline="0" noProof="0" dirty="0">
                <a:ln>
                  <a:noFill/>
                </a:ln>
                <a:solidFill>
                  <a:sysClr val="windowText" lastClr="000000"/>
                </a:solidFill>
                <a:effectLst/>
                <a:uLnTx/>
                <a:uFillTx/>
                <a:latin typeface="Arial"/>
                <a:cs typeface="Arial"/>
              </a:rPr>
              <a:t>$0.71</a:t>
            </a:r>
            <a:endParaRPr kumimoji="0" sz="8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30"/>
              </a:spcBef>
              <a:spcAft>
                <a:spcPts val="0"/>
              </a:spcAft>
              <a:buClrTx/>
              <a:buSzTx/>
              <a:buFontTx/>
              <a:buNone/>
              <a:tabLst/>
              <a:defRPr/>
            </a:pPr>
            <a:r>
              <a:rPr kumimoji="0" sz="800" b="0" i="0" u="none" strike="noStrike" kern="0" cap="none" spc="-10" normalizeH="0" baseline="0" noProof="0" dirty="0">
                <a:ln>
                  <a:noFill/>
                </a:ln>
                <a:solidFill>
                  <a:sysClr val="windowText" lastClr="000000"/>
                </a:solidFill>
                <a:effectLst/>
                <a:uLnTx/>
                <a:uFillTx/>
                <a:latin typeface="Arial"/>
                <a:cs typeface="Arial"/>
              </a:rPr>
              <a:t>$1.10</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35" name="object 35"/>
          <p:cNvSpPr txBox="1"/>
          <p:nvPr/>
        </p:nvSpPr>
        <p:spPr>
          <a:xfrm>
            <a:off x="8788649" y="4458124"/>
            <a:ext cx="2320290" cy="440690"/>
          </a:xfrm>
          <a:prstGeom prst="rect">
            <a:avLst/>
          </a:prstGeom>
        </p:spPr>
        <p:txBody>
          <a:bodyPr vert="horz" wrap="square" lIns="0" tIns="27940" rIns="0" bIns="0" rtlCol="0">
            <a:spAutoFit/>
          </a:bodyPr>
          <a:lstStyle/>
          <a:p>
            <a:pPr marL="31750" marR="0" lvl="0" indent="0" defTabSz="914400" eaLnBrk="1" fontAlgn="auto" latinLnBrk="0" hangingPunct="1">
              <a:lnSpc>
                <a:spcPct val="100000"/>
              </a:lnSpc>
              <a:spcBef>
                <a:spcPts val="220"/>
              </a:spcBef>
              <a:spcAft>
                <a:spcPts val="0"/>
              </a:spcAft>
              <a:buClrTx/>
              <a:buSzTx/>
              <a:buFontTx/>
              <a:buNone/>
              <a:tabLst>
                <a:tab pos="1805939" algn="l"/>
              </a:tabLst>
              <a:defRPr/>
            </a:pPr>
            <a:r>
              <a:rPr kumimoji="0" sz="800" b="0" i="0" u="none" strike="noStrike" kern="0" cap="none" spc="0" normalizeH="0" baseline="0" noProof="0" dirty="0">
                <a:ln>
                  <a:noFill/>
                </a:ln>
                <a:solidFill>
                  <a:sysClr val="windowText" lastClr="000000"/>
                </a:solidFill>
                <a:effectLst/>
                <a:uLnTx/>
                <a:uFillTx/>
                <a:latin typeface="Calibri"/>
                <a:cs typeface="Calibri"/>
              </a:rPr>
              <a:t>Monthly</a:t>
            </a:r>
            <a:r>
              <a:rPr kumimoji="0" sz="800" b="0" i="0" u="none" strike="noStrike" kern="0" cap="none" spc="70"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Meter</a:t>
            </a:r>
            <a:r>
              <a:rPr kumimoji="0" sz="800" b="0" i="0" u="none" strike="noStrike" kern="0" cap="none" spc="85" normalizeH="0" baseline="0" noProof="0" dirty="0">
                <a:ln>
                  <a:noFill/>
                </a:ln>
                <a:solidFill>
                  <a:sysClr val="windowText" lastClr="000000"/>
                </a:solidFill>
                <a:effectLst/>
                <a:uLnTx/>
                <a:uFillTx/>
                <a:latin typeface="Calibri"/>
                <a:cs typeface="Calibri"/>
              </a:rPr>
              <a:t> </a:t>
            </a:r>
            <a:r>
              <a:rPr kumimoji="0" sz="800" b="0" i="0" u="none" strike="noStrike" kern="0" cap="none" spc="-10" normalizeH="0" baseline="0" noProof="0" dirty="0">
                <a:ln>
                  <a:noFill/>
                </a:ln>
                <a:solidFill>
                  <a:sysClr val="windowText" lastClr="000000"/>
                </a:solidFill>
                <a:effectLst/>
                <a:uLnTx/>
                <a:uFillTx/>
                <a:latin typeface="Calibri"/>
                <a:cs typeface="Calibri"/>
              </a:rPr>
              <a:t>Charge:*</a:t>
            </a:r>
            <a:r>
              <a:rPr kumimoji="0" sz="800" b="0" i="0" u="none" strike="noStrike" kern="0" cap="none" spc="0" normalizeH="0" baseline="0" noProof="0" dirty="0">
                <a:ln>
                  <a:noFill/>
                </a:ln>
                <a:solidFill>
                  <a:sysClr val="windowText" lastClr="000000"/>
                </a:solidFill>
                <a:effectLst/>
                <a:uLnTx/>
                <a:uFillTx/>
                <a:latin typeface="Calibri"/>
                <a:cs typeface="Calibri"/>
              </a:rPr>
              <a:t>	</a:t>
            </a:r>
            <a:r>
              <a:rPr kumimoji="0" sz="800" b="0" i="0" u="none" strike="noStrike" kern="0" cap="none" spc="-10" normalizeH="0" baseline="0" noProof="0" dirty="0">
                <a:ln>
                  <a:noFill/>
                </a:ln>
                <a:solidFill>
                  <a:sysClr val="windowText" lastClr="000000"/>
                </a:solidFill>
                <a:effectLst/>
                <a:uLnTx/>
                <a:uFillTx/>
                <a:latin typeface="Arial"/>
                <a:cs typeface="Arial"/>
              </a:rPr>
              <a:t>$83.38</a:t>
            </a:r>
            <a:endParaRPr kumimoji="0" sz="8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30"/>
              </a:spcBef>
              <a:spcAft>
                <a:spcPts val="0"/>
              </a:spcAft>
              <a:buClrTx/>
              <a:buSzTx/>
              <a:buFontTx/>
              <a:buNone/>
              <a:tabLst>
                <a:tab pos="1834514" algn="l"/>
                <a:tab pos="2306955" algn="l"/>
              </a:tabLst>
              <a:defRPr/>
            </a:pPr>
            <a:r>
              <a:rPr kumimoji="0" sz="800" b="0" i="0" u="sng" strike="noStrike" kern="0" cap="none" spc="10" normalizeH="0" baseline="0" noProof="0" dirty="0">
                <a:ln>
                  <a:noFill/>
                </a:ln>
                <a:solidFill>
                  <a:sysClr val="windowText" lastClr="000000"/>
                </a:solidFill>
                <a:effectLst/>
                <a:uLnTx/>
                <a:uFill>
                  <a:solidFill>
                    <a:srgbClr val="000000"/>
                  </a:solidFill>
                </a:uFill>
                <a:latin typeface="Calibri"/>
                <a:cs typeface="Calibri"/>
              </a:rPr>
              <a:t> </a:t>
            </a:r>
            <a:r>
              <a:rPr kumimoji="0" sz="8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Volumetric</a:t>
            </a:r>
            <a:r>
              <a:rPr kumimoji="0" sz="800" b="0" i="0" u="sng" strike="noStrike" kern="0" cap="none" spc="45" normalizeH="0" baseline="0" noProof="0" dirty="0">
                <a:ln>
                  <a:noFill/>
                </a:ln>
                <a:solidFill>
                  <a:sysClr val="windowText" lastClr="000000"/>
                </a:solidFill>
                <a:effectLst/>
                <a:uLnTx/>
                <a:uFill>
                  <a:solidFill>
                    <a:srgbClr val="000000"/>
                  </a:solidFill>
                </a:uFill>
                <a:latin typeface="Calibri"/>
                <a:cs typeface="Calibri"/>
              </a:rPr>
              <a:t> </a:t>
            </a:r>
            <a:r>
              <a:rPr kumimoji="0" sz="8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Unit</a:t>
            </a:r>
            <a:r>
              <a:rPr kumimoji="0" sz="800" b="0" i="0" u="sng" strike="noStrike" kern="0" cap="none" spc="40" normalizeH="0" baseline="0" noProof="0" dirty="0">
                <a:ln>
                  <a:noFill/>
                </a:ln>
                <a:solidFill>
                  <a:sysClr val="windowText" lastClr="000000"/>
                </a:solidFill>
                <a:effectLst/>
                <a:uLnTx/>
                <a:uFill>
                  <a:solidFill>
                    <a:srgbClr val="000000"/>
                  </a:solidFill>
                </a:uFill>
                <a:latin typeface="Calibri"/>
                <a:cs typeface="Calibri"/>
              </a:rPr>
              <a:t> </a:t>
            </a:r>
            <a:r>
              <a:rPr kumimoji="0" sz="8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Rate</a:t>
            </a:r>
            <a:r>
              <a:rPr kumimoji="0" sz="800" b="0" i="0" u="sng" strike="noStrike" kern="0" cap="none" spc="60" normalizeH="0" baseline="0" noProof="0" dirty="0">
                <a:ln>
                  <a:noFill/>
                </a:ln>
                <a:solidFill>
                  <a:sysClr val="windowText" lastClr="000000"/>
                </a:solidFill>
                <a:effectLst/>
                <a:uLnTx/>
                <a:uFill>
                  <a:solidFill>
                    <a:srgbClr val="000000"/>
                  </a:solidFill>
                </a:uFill>
                <a:latin typeface="Calibri"/>
                <a:cs typeface="Calibri"/>
              </a:rPr>
              <a:t> </a:t>
            </a:r>
            <a:r>
              <a:rPr kumimoji="0" sz="8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(per</a:t>
            </a:r>
            <a:r>
              <a:rPr kumimoji="0" sz="800" b="0" i="0" u="sng" strike="noStrike" kern="0" cap="none" spc="70" normalizeH="0" baseline="0" noProof="0" dirty="0">
                <a:ln>
                  <a:noFill/>
                </a:ln>
                <a:solidFill>
                  <a:sysClr val="windowText" lastClr="000000"/>
                </a:solidFill>
                <a:effectLst/>
                <a:uLnTx/>
                <a:uFill>
                  <a:solidFill>
                    <a:srgbClr val="000000"/>
                  </a:solidFill>
                </a:uFill>
                <a:latin typeface="Calibri"/>
                <a:cs typeface="Calibri"/>
              </a:rPr>
              <a:t> </a:t>
            </a:r>
            <a:r>
              <a:rPr kumimoji="0" sz="800" b="0" i="0" u="sng" strike="noStrike" kern="0" cap="none" spc="-20" normalizeH="0" baseline="0" noProof="0" dirty="0">
                <a:ln>
                  <a:noFill/>
                </a:ln>
                <a:solidFill>
                  <a:sysClr val="windowText" lastClr="000000"/>
                </a:solidFill>
                <a:effectLst/>
                <a:uLnTx/>
                <a:uFill>
                  <a:solidFill>
                    <a:srgbClr val="000000"/>
                  </a:solidFill>
                </a:uFill>
                <a:latin typeface="Calibri"/>
                <a:cs typeface="Calibri"/>
              </a:rPr>
              <a:t>HCF):</a:t>
            </a:r>
            <a:r>
              <a:rPr kumimoji="0" sz="800" b="0" i="0" u="sng" strike="noStrike" kern="0" cap="none" spc="0" normalizeH="0" baseline="0" noProof="0" dirty="0">
                <a:ln>
                  <a:noFill/>
                </a:ln>
                <a:solidFill>
                  <a:sysClr val="windowText" lastClr="000000"/>
                </a:solidFill>
                <a:effectLst/>
                <a:uLnTx/>
                <a:uFill>
                  <a:solidFill>
                    <a:srgbClr val="000000"/>
                  </a:solidFill>
                </a:uFill>
                <a:latin typeface="Calibri"/>
                <a:cs typeface="Calibri"/>
              </a:rPr>
              <a:t>	</a:t>
            </a:r>
            <a:r>
              <a:rPr kumimoji="0" sz="800" b="0" i="0" u="sng" strike="noStrike" kern="0" cap="none" spc="-20" normalizeH="0" baseline="0" noProof="0" dirty="0">
                <a:ln>
                  <a:noFill/>
                </a:ln>
                <a:solidFill>
                  <a:sysClr val="windowText" lastClr="000000"/>
                </a:solidFill>
                <a:effectLst/>
                <a:uLnTx/>
                <a:uFill>
                  <a:solidFill>
                    <a:srgbClr val="000000"/>
                  </a:solidFill>
                </a:uFill>
                <a:latin typeface="Arial"/>
                <a:cs typeface="Arial"/>
              </a:rPr>
              <a:t>$9.94</a:t>
            </a:r>
            <a:r>
              <a:rPr kumimoji="0" sz="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800" b="0" i="0" u="none" strike="noStrike" kern="0" cap="none" spc="0" normalizeH="0" baseline="0" noProof="0">
              <a:ln>
                <a:noFill/>
              </a:ln>
              <a:solidFill>
                <a:sysClr val="windowText" lastClr="000000"/>
              </a:solidFill>
              <a:effectLst/>
              <a:uLnTx/>
              <a:uFillTx/>
              <a:latin typeface="Arial"/>
              <a:cs typeface="Arial"/>
            </a:endParaRPr>
          </a:p>
          <a:p>
            <a:pPr marL="31115" marR="0" lvl="0" indent="0" defTabSz="914400" eaLnBrk="1" fontAlgn="auto" latinLnBrk="0" hangingPunct="1">
              <a:lnSpc>
                <a:spcPct val="100000"/>
              </a:lnSpc>
              <a:spcBef>
                <a:spcPts val="13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Calibri"/>
                <a:cs typeface="Calibri"/>
              </a:rPr>
              <a:t>*</a:t>
            </a:r>
            <a:r>
              <a:rPr kumimoji="0" sz="800" b="0" i="0" u="none" strike="noStrike" kern="0" cap="none" spc="60"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May</a:t>
            </a:r>
            <a:r>
              <a:rPr kumimoji="0" sz="800" b="0" i="0" u="none" strike="noStrike" kern="0" cap="none" spc="65"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be</a:t>
            </a:r>
            <a:r>
              <a:rPr kumimoji="0" sz="800" b="0" i="0" u="none" strike="noStrike" kern="0" cap="none" spc="65"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pro-rated</a:t>
            </a:r>
            <a:r>
              <a:rPr kumimoji="0" sz="800" b="0" i="0" u="none" strike="noStrike" kern="0" cap="none" spc="80"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for</a:t>
            </a:r>
            <a:r>
              <a:rPr kumimoji="0" sz="800" b="0" i="0" u="none" strike="noStrike" kern="0" cap="none" spc="80"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partial</a:t>
            </a:r>
            <a:r>
              <a:rPr kumimoji="0" sz="800" b="0" i="0" u="none" strike="noStrike" kern="0" cap="none" spc="55" normalizeH="0" baseline="0" noProof="0" dirty="0">
                <a:ln>
                  <a:noFill/>
                </a:ln>
                <a:solidFill>
                  <a:sysClr val="windowText" lastClr="000000"/>
                </a:solidFill>
                <a:effectLst/>
                <a:uLnTx/>
                <a:uFillTx/>
                <a:latin typeface="Calibri"/>
                <a:cs typeface="Calibri"/>
              </a:rPr>
              <a:t> </a:t>
            </a:r>
            <a:r>
              <a:rPr kumimoji="0" sz="800" b="0" i="0" u="none" strike="noStrike" kern="0" cap="none" spc="-10" normalizeH="0" baseline="0" noProof="0" dirty="0">
                <a:ln>
                  <a:noFill/>
                </a:ln>
                <a:solidFill>
                  <a:sysClr val="windowText" lastClr="000000"/>
                </a:solidFill>
                <a:effectLst/>
                <a:uLnTx/>
                <a:uFillTx/>
                <a:latin typeface="Calibri"/>
                <a:cs typeface="Calibri"/>
              </a:rPr>
              <a:t>months.</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36" name="object 36"/>
          <p:cNvSpPr txBox="1"/>
          <p:nvPr/>
        </p:nvSpPr>
        <p:spPr>
          <a:xfrm>
            <a:off x="478913" y="4885461"/>
            <a:ext cx="1943100"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tab pos="212090" algn="l"/>
                <a:tab pos="1189990" algn="l"/>
                <a:tab pos="1929764" algn="l"/>
              </a:tabLst>
              <a:defRPr/>
            </a:pPr>
            <a:r>
              <a:rPr kumimoji="0" sz="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Zone</a:t>
            </a:r>
            <a:r>
              <a:rPr kumimoji="0" sz="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800" b="0" i="0" u="sng" strike="noStrike" kern="0" cap="none" spc="-50" normalizeH="0" baseline="0" noProof="0" dirty="0">
                <a:ln>
                  <a:noFill/>
                </a:ln>
                <a:solidFill>
                  <a:sysClr val="windowText" lastClr="000000"/>
                </a:solidFill>
                <a:effectLst/>
                <a:uLnTx/>
                <a:uFill>
                  <a:solidFill>
                    <a:srgbClr val="000000"/>
                  </a:solidFill>
                </a:uFill>
                <a:latin typeface="Arial"/>
                <a:cs typeface="Arial"/>
              </a:rPr>
              <a:t>E</a:t>
            </a:r>
            <a:r>
              <a:rPr kumimoji="0" sz="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00" b="0" i="0" u="sng" strike="noStrike" kern="0" cap="none" spc="-20" normalizeH="0" baseline="0" noProof="0" dirty="0">
                <a:ln>
                  <a:noFill/>
                </a:ln>
                <a:solidFill>
                  <a:sysClr val="windowText" lastClr="000000"/>
                </a:solidFill>
                <a:effectLst/>
                <a:uLnTx/>
                <a:uFill>
                  <a:solidFill>
                    <a:srgbClr val="000000"/>
                  </a:solidFill>
                </a:uFill>
                <a:latin typeface="Arial"/>
                <a:cs typeface="Arial"/>
              </a:rPr>
              <a:t>$1.38</a:t>
            </a:r>
            <a:r>
              <a:rPr kumimoji="0" sz="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37" name="object 37"/>
          <p:cNvSpPr txBox="1"/>
          <p:nvPr/>
        </p:nvSpPr>
        <p:spPr>
          <a:xfrm>
            <a:off x="6002835" y="4885461"/>
            <a:ext cx="193357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tab pos="202565" algn="l"/>
                <a:tab pos="1176020" algn="l"/>
                <a:tab pos="1920239" algn="l"/>
              </a:tabLst>
              <a:defRPr/>
            </a:pPr>
            <a:r>
              <a:rPr kumimoji="0" sz="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Zone</a:t>
            </a:r>
            <a:r>
              <a:rPr kumimoji="0" sz="800" b="0" i="0" u="sng" strike="noStrike" kern="0" cap="none" spc="-15" normalizeH="0" baseline="0" noProof="0" dirty="0">
                <a:ln>
                  <a:noFill/>
                </a:ln>
                <a:solidFill>
                  <a:sysClr val="windowText" lastClr="000000"/>
                </a:solidFill>
                <a:effectLst/>
                <a:uLnTx/>
                <a:uFill>
                  <a:solidFill>
                    <a:srgbClr val="000000"/>
                  </a:solidFill>
                </a:uFill>
                <a:latin typeface="Arial"/>
                <a:cs typeface="Arial"/>
              </a:rPr>
              <a:t> </a:t>
            </a:r>
            <a:r>
              <a:rPr kumimoji="0" sz="800" b="0" i="0" u="sng" strike="noStrike" kern="0" cap="none" spc="-50" normalizeH="0" baseline="0" noProof="0" dirty="0">
                <a:ln>
                  <a:noFill/>
                </a:ln>
                <a:solidFill>
                  <a:sysClr val="windowText" lastClr="000000"/>
                </a:solidFill>
                <a:effectLst/>
                <a:uLnTx/>
                <a:uFill>
                  <a:solidFill>
                    <a:srgbClr val="000000"/>
                  </a:solidFill>
                </a:uFill>
                <a:latin typeface="Arial"/>
                <a:cs typeface="Arial"/>
              </a:rPr>
              <a:t>E</a:t>
            </a:r>
            <a:r>
              <a:rPr kumimoji="0" sz="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00" b="0" i="0" u="sng" strike="noStrike" kern="0" cap="none" spc="-20" normalizeH="0" baseline="0" noProof="0" dirty="0">
                <a:ln>
                  <a:noFill/>
                </a:ln>
                <a:solidFill>
                  <a:sysClr val="windowText" lastClr="000000"/>
                </a:solidFill>
                <a:effectLst/>
                <a:uLnTx/>
                <a:uFill>
                  <a:solidFill>
                    <a:srgbClr val="000000"/>
                  </a:solidFill>
                </a:uFill>
                <a:latin typeface="Arial"/>
                <a:cs typeface="Arial"/>
              </a:rPr>
              <a:t>$1.49</a:t>
            </a:r>
            <a:r>
              <a:rPr kumimoji="0" sz="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38" name="object 38"/>
          <p:cNvSpPr txBox="1"/>
          <p:nvPr/>
        </p:nvSpPr>
        <p:spPr>
          <a:xfrm>
            <a:off x="497770" y="5300519"/>
            <a:ext cx="85153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Calibri"/>
                <a:cs typeface="Calibri"/>
              </a:rPr>
              <a:t>Private</a:t>
            </a:r>
            <a:r>
              <a:rPr kumimoji="0" sz="800" b="1" i="0" u="none" strike="noStrike" kern="0" cap="none" spc="30" normalizeH="0" baseline="0" noProof="0" dirty="0">
                <a:ln>
                  <a:noFill/>
                </a:ln>
                <a:solidFill>
                  <a:sysClr val="windowText" lastClr="000000"/>
                </a:solidFill>
                <a:effectLst/>
                <a:uLnTx/>
                <a:uFillTx/>
                <a:latin typeface="Calibri"/>
                <a:cs typeface="Calibri"/>
              </a:rPr>
              <a:t> </a:t>
            </a:r>
            <a:r>
              <a:rPr kumimoji="0" sz="800" b="1" i="0" u="none" strike="noStrike" kern="0" cap="none" spc="0" normalizeH="0" baseline="0" noProof="0" dirty="0">
                <a:ln>
                  <a:noFill/>
                </a:ln>
                <a:solidFill>
                  <a:sysClr val="windowText" lastClr="000000"/>
                </a:solidFill>
                <a:effectLst/>
                <a:uLnTx/>
                <a:uFillTx/>
                <a:latin typeface="Calibri"/>
                <a:cs typeface="Calibri"/>
              </a:rPr>
              <a:t>Fire</a:t>
            </a:r>
            <a:r>
              <a:rPr kumimoji="0" sz="800" b="1" i="0" u="none" strike="noStrike" kern="0" cap="none" spc="35" normalizeH="0" baseline="0" noProof="0" dirty="0">
                <a:ln>
                  <a:noFill/>
                </a:ln>
                <a:solidFill>
                  <a:sysClr val="windowText" lastClr="000000"/>
                </a:solidFill>
                <a:effectLst/>
                <a:uLnTx/>
                <a:uFillTx/>
                <a:latin typeface="Calibri"/>
                <a:cs typeface="Calibri"/>
              </a:rPr>
              <a:t> </a:t>
            </a:r>
            <a:r>
              <a:rPr kumimoji="0" sz="800" b="1" i="0" u="none" strike="noStrike" kern="0" cap="none" spc="-10" normalizeH="0" baseline="0" noProof="0" dirty="0">
                <a:ln>
                  <a:noFill/>
                </a:ln>
                <a:solidFill>
                  <a:sysClr val="windowText" lastClr="000000"/>
                </a:solidFill>
                <a:effectLst/>
                <a:uLnTx/>
                <a:uFillTx/>
                <a:latin typeface="Calibri"/>
                <a:cs typeface="Calibri"/>
              </a:rPr>
              <a:t>Service</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39" name="object 39"/>
          <p:cNvSpPr txBox="1"/>
          <p:nvPr/>
        </p:nvSpPr>
        <p:spPr>
          <a:xfrm>
            <a:off x="3235894" y="5300519"/>
            <a:ext cx="78295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Calibri"/>
                <a:cs typeface="Calibri"/>
              </a:rPr>
              <a:t>Bulk</a:t>
            </a:r>
            <a:r>
              <a:rPr kumimoji="0" sz="800" b="1" i="0" u="none" strike="noStrike" kern="0" cap="none" spc="55" normalizeH="0" baseline="0" noProof="0" dirty="0">
                <a:ln>
                  <a:noFill/>
                </a:ln>
                <a:solidFill>
                  <a:sysClr val="windowText" lastClr="000000"/>
                </a:solidFill>
                <a:effectLst/>
                <a:uLnTx/>
                <a:uFillTx/>
                <a:latin typeface="Calibri"/>
                <a:cs typeface="Calibri"/>
              </a:rPr>
              <a:t> </a:t>
            </a:r>
            <a:r>
              <a:rPr kumimoji="0" sz="800" b="1" i="0" u="none" strike="noStrike" kern="0" cap="none" spc="0" normalizeH="0" baseline="0" noProof="0" dirty="0">
                <a:ln>
                  <a:noFill/>
                </a:ln>
                <a:solidFill>
                  <a:sysClr val="windowText" lastClr="000000"/>
                </a:solidFill>
                <a:effectLst/>
                <a:uLnTx/>
                <a:uFillTx/>
                <a:latin typeface="Calibri"/>
                <a:cs typeface="Calibri"/>
              </a:rPr>
              <a:t>Water</a:t>
            </a:r>
            <a:r>
              <a:rPr kumimoji="0" sz="800" b="1" i="0" u="none" strike="noStrike" kern="0" cap="none" spc="45" normalizeH="0" baseline="0" noProof="0" dirty="0">
                <a:ln>
                  <a:noFill/>
                </a:ln>
                <a:solidFill>
                  <a:sysClr val="windowText" lastClr="000000"/>
                </a:solidFill>
                <a:effectLst/>
                <a:uLnTx/>
                <a:uFillTx/>
                <a:latin typeface="Calibri"/>
                <a:cs typeface="Calibri"/>
              </a:rPr>
              <a:t> </a:t>
            </a:r>
            <a:r>
              <a:rPr kumimoji="0" sz="800" b="1" i="0" u="none" strike="noStrike" kern="0" cap="none" spc="-10" normalizeH="0" baseline="0" noProof="0" dirty="0">
                <a:ln>
                  <a:noFill/>
                </a:ln>
                <a:solidFill>
                  <a:sysClr val="windowText" lastClr="000000"/>
                </a:solidFill>
                <a:effectLst/>
                <a:uLnTx/>
                <a:uFillTx/>
                <a:latin typeface="Calibri"/>
                <a:cs typeface="Calibri"/>
              </a:rPr>
              <a:t>Rates</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40" name="object 40"/>
          <p:cNvSpPr txBox="1"/>
          <p:nvPr/>
        </p:nvSpPr>
        <p:spPr>
          <a:xfrm>
            <a:off x="6021664" y="5300519"/>
            <a:ext cx="85153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Calibri"/>
                <a:cs typeface="Calibri"/>
              </a:rPr>
              <a:t>Private</a:t>
            </a:r>
            <a:r>
              <a:rPr kumimoji="0" sz="800" b="1" i="0" u="none" strike="noStrike" kern="0" cap="none" spc="30" normalizeH="0" baseline="0" noProof="0" dirty="0">
                <a:ln>
                  <a:noFill/>
                </a:ln>
                <a:solidFill>
                  <a:sysClr val="windowText" lastClr="000000"/>
                </a:solidFill>
                <a:effectLst/>
                <a:uLnTx/>
                <a:uFillTx/>
                <a:latin typeface="Calibri"/>
                <a:cs typeface="Calibri"/>
              </a:rPr>
              <a:t> </a:t>
            </a:r>
            <a:r>
              <a:rPr kumimoji="0" sz="800" b="1" i="0" u="none" strike="noStrike" kern="0" cap="none" spc="0" normalizeH="0" baseline="0" noProof="0" dirty="0">
                <a:ln>
                  <a:noFill/>
                </a:ln>
                <a:solidFill>
                  <a:sysClr val="windowText" lastClr="000000"/>
                </a:solidFill>
                <a:effectLst/>
                <a:uLnTx/>
                <a:uFillTx/>
                <a:latin typeface="Calibri"/>
                <a:cs typeface="Calibri"/>
              </a:rPr>
              <a:t>Fire</a:t>
            </a:r>
            <a:r>
              <a:rPr kumimoji="0" sz="800" b="1" i="0" u="none" strike="noStrike" kern="0" cap="none" spc="35" normalizeH="0" baseline="0" noProof="0" dirty="0">
                <a:ln>
                  <a:noFill/>
                </a:ln>
                <a:solidFill>
                  <a:sysClr val="windowText" lastClr="000000"/>
                </a:solidFill>
                <a:effectLst/>
                <a:uLnTx/>
                <a:uFillTx/>
                <a:latin typeface="Calibri"/>
                <a:cs typeface="Calibri"/>
              </a:rPr>
              <a:t> </a:t>
            </a:r>
            <a:r>
              <a:rPr kumimoji="0" sz="800" b="1" i="0" u="none" strike="noStrike" kern="0" cap="none" spc="-10" normalizeH="0" baseline="0" noProof="0" dirty="0">
                <a:ln>
                  <a:noFill/>
                </a:ln>
                <a:solidFill>
                  <a:sysClr val="windowText" lastClr="000000"/>
                </a:solidFill>
                <a:effectLst/>
                <a:uLnTx/>
                <a:uFillTx/>
                <a:latin typeface="Calibri"/>
                <a:cs typeface="Calibri"/>
              </a:rPr>
              <a:t>Service</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41" name="object 41"/>
          <p:cNvSpPr txBox="1"/>
          <p:nvPr/>
        </p:nvSpPr>
        <p:spPr>
          <a:xfrm>
            <a:off x="8807434" y="5300519"/>
            <a:ext cx="78295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Calibri"/>
                <a:cs typeface="Calibri"/>
              </a:rPr>
              <a:t>Bulk</a:t>
            </a:r>
            <a:r>
              <a:rPr kumimoji="0" sz="800" b="1" i="0" u="none" strike="noStrike" kern="0" cap="none" spc="55" normalizeH="0" baseline="0" noProof="0" dirty="0">
                <a:ln>
                  <a:noFill/>
                </a:ln>
                <a:solidFill>
                  <a:sysClr val="windowText" lastClr="000000"/>
                </a:solidFill>
                <a:effectLst/>
                <a:uLnTx/>
                <a:uFillTx/>
                <a:latin typeface="Calibri"/>
                <a:cs typeface="Calibri"/>
              </a:rPr>
              <a:t> </a:t>
            </a:r>
            <a:r>
              <a:rPr kumimoji="0" sz="800" b="1" i="0" u="none" strike="noStrike" kern="0" cap="none" spc="0" normalizeH="0" baseline="0" noProof="0" dirty="0">
                <a:ln>
                  <a:noFill/>
                </a:ln>
                <a:solidFill>
                  <a:sysClr val="windowText" lastClr="000000"/>
                </a:solidFill>
                <a:effectLst/>
                <a:uLnTx/>
                <a:uFillTx/>
                <a:latin typeface="Calibri"/>
                <a:cs typeface="Calibri"/>
              </a:rPr>
              <a:t>Water</a:t>
            </a:r>
            <a:r>
              <a:rPr kumimoji="0" sz="800" b="1" i="0" u="none" strike="noStrike" kern="0" cap="none" spc="45" normalizeH="0" baseline="0" noProof="0" dirty="0">
                <a:ln>
                  <a:noFill/>
                </a:ln>
                <a:solidFill>
                  <a:sysClr val="windowText" lastClr="000000"/>
                </a:solidFill>
                <a:effectLst/>
                <a:uLnTx/>
                <a:uFillTx/>
                <a:latin typeface="Calibri"/>
                <a:cs typeface="Calibri"/>
              </a:rPr>
              <a:t> </a:t>
            </a:r>
            <a:r>
              <a:rPr kumimoji="0" sz="800" b="1" i="0" u="none" strike="noStrike" kern="0" cap="none" spc="-10" normalizeH="0" baseline="0" noProof="0" dirty="0">
                <a:ln>
                  <a:noFill/>
                </a:ln>
                <a:solidFill>
                  <a:sysClr val="windowText" lastClr="000000"/>
                </a:solidFill>
                <a:effectLst/>
                <a:uLnTx/>
                <a:uFillTx/>
                <a:latin typeface="Calibri"/>
                <a:cs typeface="Calibri"/>
              </a:rPr>
              <a:t>Rates</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42" name="object 42"/>
          <p:cNvSpPr txBox="1"/>
          <p:nvPr/>
        </p:nvSpPr>
        <p:spPr>
          <a:xfrm>
            <a:off x="588628" y="5438866"/>
            <a:ext cx="541020"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rgbClr val="FFFFFF"/>
                </a:solidFill>
                <a:effectLst/>
                <a:uLnTx/>
                <a:uFillTx/>
                <a:latin typeface="Century Gothic"/>
                <a:cs typeface="Century Gothic"/>
              </a:rPr>
              <a:t>Meter</a:t>
            </a:r>
            <a:r>
              <a:rPr kumimoji="0" sz="800" b="1" i="0" u="none" strike="noStrike" kern="0" cap="none" spc="75" normalizeH="0" baseline="0" noProof="0" dirty="0">
                <a:ln>
                  <a:noFill/>
                </a:ln>
                <a:solidFill>
                  <a:srgbClr val="FFFFFF"/>
                </a:solidFill>
                <a:effectLst/>
                <a:uLnTx/>
                <a:uFillTx/>
                <a:latin typeface="Century Gothic"/>
                <a:cs typeface="Century Gothic"/>
              </a:rPr>
              <a:t> </a:t>
            </a:r>
            <a:r>
              <a:rPr kumimoji="0" sz="800" b="1" i="0" u="none" strike="noStrike" kern="0" cap="none" spc="-20" normalizeH="0" baseline="0" noProof="0" dirty="0">
                <a:ln>
                  <a:noFill/>
                </a:ln>
                <a:solidFill>
                  <a:srgbClr val="FFFFFF"/>
                </a:solidFill>
                <a:effectLst/>
                <a:uLnTx/>
                <a:uFillTx/>
                <a:latin typeface="Century Gothic"/>
                <a:cs typeface="Century Gothic"/>
              </a:rPr>
              <a:t>Size</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43" name="object 43"/>
          <p:cNvSpPr txBox="1"/>
          <p:nvPr/>
        </p:nvSpPr>
        <p:spPr>
          <a:xfrm>
            <a:off x="1390026" y="5438866"/>
            <a:ext cx="84645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rgbClr val="FFFFFF"/>
                </a:solidFill>
                <a:effectLst/>
                <a:uLnTx/>
                <a:uFillTx/>
                <a:latin typeface="Century Gothic"/>
                <a:cs typeface="Century Gothic"/>
              </a:rPr>
              <a:t>Monthly</a:t>
            </a:r>
            <a:r>
              <a:rPr kumimoji="0" sz="800" b="1" i="0" u="none" strike="noStrike" kern="0" cap="none" spc="85" normalizeH="0" baseline="0" noProof="0" dirty="0">
                <a:ln>
                  <a:noFill/>
                </a:ln>
                <a:solidFill>
                  <a:srgbClr val="FFFFFF"/>
                </a:solidFill>
                <a:effectLst/>
                <a:uLnTx/>
                <a:uFillTx/>
                <a:latin typeface="Century Gothic"/>
                <a:cs typeface="Century Gothic"/>
              </a:rPr>
              <a:t> </a:t>
            </a:r>
            <a:r>
              <a:rPr kumimoji="0" sz="800" b="1" i="0" u="none" strike="noStrike" kern="0" cap="none" spc="-10" normalizeH="0" baseline="0" noProof="0" dirty="0">
                <a:ln>
                  <a:noFill/>
                </a:ln>
                <a:solidFill>
                  <a:srgbClr val="FFFFFF"/>
                </a:solidFill>
                <a:effectLst/>
                <a:uLnTx/>
                <a:uFillTx/>
                <a:latin typeface="Century Gothic"/>
                <a:cs typeface="Century Gothic"/>
              </a:rPr>
              <a:t>Charge</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44" name="object 44"/>
          <p:cNvSpPr txBox="1"/>
          <p:nvPr/>
        </p:nvSpPr>
        <p:spPr>
          <a:xfrm>
            <a:off x="5086954" y="5438866"/>
            <a:ext cx="30543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10" normalizeH="0" baseline="0" noProof="0" dirty="0">
                <a:ln>
                  <a:noFill/>
                </a:ln>
                <a:solidFill>
                  <a:srgbClr val="FFFFFF"/>
                </a:solidFill>
                <a:effectLst/>
                <a:uLnTx/>
                <a:uFillTx/>
                <a:latin typeface="Century Gothic"/>
                <a:cs typeface="Century Gothic"/>
              </a:rPr>
              <a:t>Rates</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45" name="object 45"/>
          <p:cNvSpPr txBox="1"/>
          <p:nvPr/>
        </p:nvSpPr>
        <p:spPr>
          <a:xfrm>
            <a:off x="6103033" y="5438866"/>
            <a:ext cx="541020"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rgbClr val="FFFFFF"/>
                </a:solidFill>
                <a:effectLst/>
                <a:uLnTx/>
                <a:uFillTx/>
                <a:latin typeface="Century Gothic"/>
                <a:cs typeface="Century Gothic"/>
              </a:rPr>
              <a:t>Meter</a:t>
            </a:r>
            <a:r>
              <a:rPr kumimoji="0" sz="800" b="1" i="0" u="none" strike="noStrike" kern="0" cap="none" spc="75" normalizeH="0" baseline="0" noProof="0" dirty="0">
                <a:ln>
                  <a:noFill/>
                </a:ln>
                <a:solidFill>
                  <a:srgbClr val="FFFFFF"/>
                </a:solidFill>
                <a:effectLst/>
                <a:uLnTx/>
                <a:uFillTx/>
                <a:latin typeface="Century Gothic"/>
                <a:cs typeface="Century Gothic"/>
              </a:rPr>
              <a:t> </a:t>
            </a:r>
            <a:r>
              <a:rPr kumimoji="0" sz="800" b="1" i="0" u="none" strike="noStrike" kern="0" cap="none" spc="-20" normalizeH="0" baseline="0" noProof="0" dirty="0">
                <a:ln>
                  <a:noFill/>
                </a:ln>
                <a:solidFill>
                  <a:srgbClr val="FFFFFF"/>
                </a:solidFill>
                <a:effectLst/>
                <a:uLnTx/>
                <a:uFillTx/>
                <a:latin typeface="Century Gothic"/>
                <a:cs typeface="Century Gothic"/>
              </a:rPr>
              <a:t>Size</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46" name="object 46"/>
          <p:cNvSpPr txBox="1"/>
          <p:nvPr/>
        </p:nvSpPr>
        <p:spPr>
          <a:xfrm>
            <a:off x="6899672" y="5438866"/>
            <a:ext cx="84645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0" normalizeH="0" baseline="0" noProof="0" dirty="0">
                <a:ln>
                  <a:noFill/>
                </a:ln>
                <a:solidFill>
                  <a:srgbClr val="FFFFFF"/>
                </a:solidFill>
                <a:effectLst/>
                <a:uLnTx/>
                <a:uFillTx/>
                <a:latin typeface="Century Gothic"/>
                <a:cs typeface="Century Gothic"/>
              </a:rPr>
              <a:t>Monthly</a:t>
            </a:r>
            <a:r>
              <a:rPr kumimoji="0" sz="800" b="1" i="0" u="none" strike="noStrike" kern="0" cap="none" spc="85" normalizeH="0" baseline="0" noProof="0" dirty="0">
                <a:ln>
                  <a:noFill/>
                </a:ln>
                <a:solidFill>
                  <a:srgbClr val="FFFFFF"/>
                </a:solidFill>
                <a:effectLst/>
                <a:uLnTx/>
                <a:uFillTx/>
                <a:latin typeface="Century Gothic"/>
                <a:cs typeface="Century Gothic"/>
              </a:rPr>
              <a:t> </a:t>
            </a:r>
            <a:r>
              <a:rPr kumimoji="0" sz="800" b="1" i="0" u="none" strike="noStrike" kern="0" cap="none" spc="-10" normalizeH="0" baseline="0" noProof="0" dirty="0">
                <a:ln>
                  <a:noFill/>
                </a:ln>
                <a:solidFill>
                  <a:srgbClr val="FFFFFF"/>
                </a:solidFill>
                <a:effectLst/>
                <a:uLnTx/>
                <a:uFillTx/>
                <a:latin typeface="Century Gothic"/>
                <a:cs typeface="Century Gothic"/>
              </a:rPr>
              <a:t>Charge</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47" name="object 47"/>
          <p:cNvSpPr txBox="1"/>
          <p:nvPr/>
        </p:nvSpPr>
        <p:spPr>
          <a:xfrm>
            <a:off x="10610953" y="5438866"/>
            <a:ext cx="30543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1" i="0" u="none" strike="noStrike" kern="0" cap="none" spc="-10" normalizeH="0" baseline="0" noProof="0" dirty="0">
                <a:ln>
                  <a:noFill/>
                </a:ln>
                <a:solidFill>
                  <a:srgbClr val="FFFFFF"/>
                </a:solidFill>
                <a:effectLst/>
                <a:uLnTx/>
                <a:uFillTx/>
                <a:latin typeface="Century Gothic"/>
                <a:cs typeface="Century Gothic"/>
              </a:rPr>
              <a:t>Rates</a:t>
            </a:r>
            <a:endParaRPr kumimoji="0" sz="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48" name="object 48"/>
          <p:cNvSpPr txBox="1"/>
          <p:nvPr/>
        </p:nvSpPr>
        <p:spPr>
          <a:xfrm>
            <a:off x="798518" y="5577203"/>
            <a:ext cx="11874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0" i="0" u="none" strike="noStrike" kern="0" cap="none" spc="-25" normalizeH="0" baseline="0" noProof="0" dirty="0">
                <a:ln>
                  <a:noFill/>
                </a:ln>
                <a:solidFill>
                  <a:sysClr val="windowText" lastClr="000000"/>
                </a:solidFill>
                <a:effectLst/>
                <a:uLnTx/>
                <a:uFillTx/>
                <a:latin typeface="Arial"/>
                <a:cs typeface="Arial"/>
              </a:rPr>
              <a:t>1"</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49" name="object 49"/>
          <p:cNvSpPr txBox="1"/>
          <p:nvPr/>
        </p:nvSpPr>
        <p:spPr>
          <a:xfrm>
            <a:off x="1943373" y="5577203"/>
            <a:ext cx="283210"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0" i="0" u="none" strike="noStrike" kern="0" cap="none" spc="-10" normalizeH="0" baseline="0" noProof="0" dirty="0">
                <a:ln>
                  <a:noFill/>
                </a:ln>
                <a:solidFill>
                  <a:sysClr val="windowText" lastClr="000000"/>
                </a:solidFill>
                <a:effectLst/>
                <a:uLnTx/>
                <a:uFillTx/>
                <a:latin typeface="Arial"/>
                <a:cs typeface="Arial"/>
              </a:rPr>
              <a:t>$2.51</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50" name="object 50"/>
          <p:cNvSpPr txBox="1"/>
          <p:nvPr/>
        </p:nvSpPr>
        <p:spPr>
          <a:xfrm>
            <a:off x="3236104" y="5577203"/>
            <a:ext cx="100266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Calibri"/>
                <a:cs typeface="Calibri"/>
              </a:rPr>
              <a:t>Monthly</a:t>
            </a:r>
            <a:r>
              <a:rPr kumimoji="0" sz="800" b="0" i="0" u="none" strike="noStrike" kern="0" cap="none" spc="65"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Fixed</a:t>
            </a:r>
            <a:r>
              <a:rPr kumimoji="0" sz="800" b="0" i="0" u="none" strike="noStrike" kern="0" cap="none" spc="90" normalizeH="0" baseline="0" noProof="0" dirty="0">
                <a:ln>
                  <a:noFill/>
                </a:ln>
                <a:solidFill>
                  <a:sysClr val="windowText" lastClr="000000"/>
                </a:solidFill>
                <a:effectLst/>
                <a:uLnTx/>
                <a:uFillTx/>
                <a:latin typeface="Calibri"/>
                <a:cs typeface="Calibri"/>
              </a:rPr>
              <a:t> </a:t>
            </a:r>
            <a:r>
              <a:rPr kumimoji="0" sz="800" b="0" i="0" u="none" strike="noStrike" kern="0" cap="none" spc="-10" normalizeH="0" baseline="0" noProof="0" dirty="0">
                <a:ln>
                  <a:noFill/>
                </a:ln>
                <a:solidFill>
                  <a:sysClr val="windowText" lastClr="000000"/>
                </a:solidFill>
                <a:effectLst/>
                <a:uLnTx/>
                <a:uFillTx/>
                <a:latin typeface="Calibri"/>
                <a:cs typeface="Calibri"/>
              </a:rPr>
              <a:t>Charge:</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51" name="object 51"/>
          <p:cNvSpPr txBox="1"/>
          <p:nvPr/>
        </p:nvSpPr>
        <p:spPr>
          <a:xfrm>
            <a:off x="5163318" y="5577203"/>
            <a:ext cx="340360"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0" i="0" u="none" strike="noStrike" kern="0" cap="none" spc="-10" normalizeH="0" baseline="0" noProof="0" dirty="0">
                <a:ln>
                  <a:noFill/>
                </a:ln>
                <a:solidFill>
                  <a:sysClr val="windowText" lastClr="000000"/>
                </a:solidFill>
                <a:effectLst/>
                <a:uLnTx/>
                <a:uFillTx/>
                <a:latin typeface="Arial"/>
                <a:cs typeface="Arial"/>
              </a:rPr>
              <a:t>$46.40</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52" name="object 52"/>
          <p:cNvSpPr txBox="1"/>
          <p:nvPr/>
        </p:nvSpPr>
        <p:spPr>
          <a:xfrm>
            <a:off x="6312992" y="5577203"/>
            <a:ext cx="11874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0" i="0" u="none" strike="noStrike" kern="0" cap="none" spc="-25" normalizeH="0" baseline="0" noProof="0" dirty="0">
                <a:ln>
                  <a:noFill/>
                </a:ln>
                <a:solidFill>
                  <a:sysClr val="windowText" lastClr="000000"/>
                </a:solidFill>
                <a:effectLst/>
                <a:uLnTx/>
                <a:uFillTx/>
                <a:latin typeface="Arial"/>
                <a:cs typeface="Arial"/>
              </a:rPr>
              <a:t>1"</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53" name="object 53"/>
          <p:cNvSpPr txBox="1"/>
          <p:nvPr/>
        </p:nvSpPr>
        <p:spPr>
          <a:xfrm>
            <a:off x="7457839" y="5577203"/>
            <a:ext cx="283210"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0" i="0" u="none" strike="noStrike" kern="0" cap="none" spc="-10" normalizeH="0" baseline="0" noProof="0" dirty="0">
                <a:ln>
                  <a:noFill/>
                </a:ln>
                <a:solidFill>
                  <a:sysClr val="windowText" lastClr="000000"/>
                </a:solidFill>
                <a:effectLst/>
                <a:uLnTx/>
                <a:uFillTx/>
                <a:latin typeface="Arial"/>
                <a:cs typeface="Arial"/>
              </a:rPr>
              <a:t>$2.71</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54" name="object 54"/>
          <p:cNvSpPr txBox="1"/>
          <p:nvPr/>
        </p:nvSpPr>
        <p:spPr>
          <a:xfrm>
            <a:off x="8807854" y="5577203"/>
            <a:ext cx="100266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Calibri"/>
                <a:cs typeface="Calibri"/>
              </a:rPr>
              <a:t>Monthly</a:t>
            </a:r>
            <a:r>
              <a:rPr kumimoji="0" sz="800" b="0" i="0" u="none" strike="noStrike" kern="0" cap="none" spc="65" normalizeH="0" baseline="0" noProof="0" dirty="0">
                <a:ln>
                  <a:noFill/>
                </a:ln>
                <a:solidFill>
                  <a:sysClr val="windowText" lastClr="000000"/>
                </a:solidFill>
                <a:effectLst/>
                <a:uLnTx/>
                <a:uFillTx/>
                <a:latin typeface="Calibri"/>
                <a:cs typeface="Calibri"/>
              </a:rPr>
              <a:t> </a:t>
            </a:r>
            <a:r>
              <a:rPr kumimoji="0" sz="800" b="0" i="0" u="none" strike="noStrike" kern="0" cap="none" spc="0" normalizeH="0" baseline="0" noProof="0" dirty="0">
                <a:ln>
                  <a:noFill/>
                </a:ln>
                <a:solidFill>
                  <a:sysClr val="windowText" lastClr="000000"/>
                </a:solidFill>
                <a:effectLst/>
                <a:uLnTx/>
                <a:uFillTx/>
                <a:latin typeface="Calibri"/>
                <a:cs typeface="Calibri"/>
              </a:rPr>
              <a:t>Fixed</a:t>
            </a:r>
            <a:r>
              <a:rPr kumimoji="0" sz="800" b="0" i="0" u="none" strike="noStrike" kern="0" cap="none" spc="90" normalizeH="0" baseline="0" noProof="0" dirty="0">
                <a:ln>
                  <a:noFill/>
                </a:ln>
                <a:solidFill>
                  <a:sysClr val="windowText" lastClr="000000"/>
                </a:solidFill>
                <a:effectLst/>
                <a:uLnTx/>
                <a:uFillTx/>
                <a:latin typeface="Calibri"/>
                <a:cs typeface="Calibri"/>
              </a:rPr>
              <a:t> </a:t>
            </a:r>
            <a:r>
              <a:rPr kumimoji="0" sz="800" b="0" i="0" u="none" strike="noStrike" kern="0" cap="none" spc="-10" normalizeH="0" baseline="0" noProof="0" dirty="0">
                <a:ln>
                  <a:noFill/>
                </a:ln>
                <a:solidFill>
                  <a:sysClr val="windowText" lastClr="000000"/>
                </a:solidFill>
                <a:effectLst/>
                <a:uLnTx/>
                <a:uFillTx/>
                <a:latin typeface="Calibri"/>
                <a:cs typeface="Calibri"/>
              </a:rPr>
              <a:t>Charge:</a:t>
            </a:r>
            <a:endParaRPr kumimoji="0" sz="800" b="0" i="0" u="none" strike="noStrike" kern="0" cap="none" spc="0" normalizeH="0" baseline="0" noProof="0">
              <a:ln>
                <a:noFill/>
              </a:ln>
              <a:solidFill>
                <a:sysClr val="windowText" lastClr="000000"/>
              </a:solidFill>
              <a:effectLst/>
              <a:uLnTx/>
              <a:uFillTx/>
              <a:latin typeface="Calibri"/>
              <a:cs typeface="Calibri"/>
            </a:endParaRPr>
          </a:p>
        </p:txBody>
      </p:sp>
      <p:sp>
        <p:nvSpPr>
          <p:cNvPr id="55" name="object 55"/>
          <p:cNvSpPr txBox="1"/>
          <p:nvPr/>
        </p:nvSpPr>
        <p:spPr>
          <a:xfrm>
            <a:off x="10715967" y="5577203"/>
            <a:ext cx="340360"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defRPr/>
            </a:pPr>
            <a:r>
              <a:rPr kumimoji="0" sz="800" b="0" i="0" u="none" strike="noStrike" kern="0" cap="none" spc="-10" normalizeH="0" baseline="0" noProof="0" dirty="0">
                <a:ln>
                  <a:noFill/>
                </a:ln>
                <a:solidFill>
                  <a:sysClr val="windowText" lastClr="000000"/>
                </a:solidFill>
                <a:effectLst/>
                <a:uLnTx/>
                <a:uFillTx/>
                <a:latin typeface="Arial"/>
                <a:cs typeface="Arial"/>
              </a:rPr>
              <a:t>$50.11</a:t>
            </a:r>
            <a:endParaRPr kumimoji="0" sz="800" b="0" i="0" u="none" strike="noStrike" kern="0" cap="none" spc="0" normalizeH="0" baseline="0" noProof="0">
              <a:ln>
                <a:noFill/>
              </a:ln>
              <a:solidFill>
                <a:sysClr val="windowText" lastClr="000000"/>
              </a:solidFill>
              <a:effectLst/>
              <a:uLnTx/>
              <a:uFillTx/>
              <a:latin typeface="Arial"/>
              <a:cs typeface="Arial"/>
            </a:endParaRPr>
          </a:p>
        </p:txBody>
      </p:sp>
      <p:graphicFrame>
        <p:nvGraphicFramePr>
          <p:cNvPr id="56" name="object 56"/>
          <p:cNvGraphicFramePr>
            <a:graphicFrameLocks noGrp="1"/>
          </p:cNvGraphicFramePr>
          <p:nvPr/>
        </p:nvGraphicFramePr>
        <p:xfrm>
          <a:off x="779598" y="5738162"/>
          <a:ext cx="4796154" cy="668654"/>
        </p:xfrm>
        <a:graphic>
          <a:graphicData uri="http://schemas.openxmlformats.org/drawingml/2006/table">
            <a:tbl>
              <a:tblPr firstRow="1" bandRow="1">
                <a:tableStyleId>{2D5ABB26-0587-4C30-8999-92F81FD0307C}</a:tableStyleId>
              </a:tblPr>
              <a:tblGrid>
                <a:gridCol w="593725">
                  <a:extLst>
                    <a:ext uri="{9D8B030D-6E8A-4147-A177-3AD203B41FA5}">
                      <a16:colId xmlns:a16="http://schemas.microsoft.com/office/drawing/2014/main" val="20000"/>
                    </a:ext>
                  </a:extLst>
                </a:gridCol>
                <a:gridCol w="1348739">
                  <a:extLst>
                    <a:ext uri="{9D8B030D-6E8A-4147-A177-3AD203B41FA5}">
                      <a16:colId xmlns:a16="http://schemas.microsoft.com/office/drawing/2014/main" val="20001"/>
                    </a:ext>
                  </a:extLst>
                </a:gridCol>
                <a:gridCol w="2853690">
                  <a:extLst>
                    <a:ext uri="{9D8B030D-6E8A-4147-A177-3AD203B41FA5}">
                      <a16:colId xmlns:a16="http://schemas.microsoft.com/office/drawing/2014/main" val="20002"/>
                    </a:ext>
                  </a:extLst>
                </a:gridCol>
              </a:tblGrid>
              <a:tr h="129539">
                <a:tc>
                  <a:txBody>
                    <a:bodyPr/>
                    <a:lstStyle/>
                    <a:p>
                      <a:pPr marL="31750">
                        <a:lnSpc>
                          <a:spcPts val="910"/>
                        </a:lnSpc>
                      </a:pPr>
                      <a:r>
                        <a:rPr sz="800" spc="-25" dirty="0">
                          <a:latin typeface="Arial"/>
                          <a:cs typeface="Arial"/>
                        </a:rPr>
                        <a:t>2"</a:t>
                      </a:r>
                      <a:endParaRPr sz="800">
                        <a:latin typeface="Arial"/>
                        <a:cs typeface="Arial"/>
                      </a:endParaRPr>
                    </a:p>
                  </a:txBody>
                  <a:tcPr marL="0" marR="0" marT="0" marB="0"/>
                </a:tc>
                <a:tc>
                  <a:txBody>
                    <a:bodyPr/>
                    <a:lstStyle/>
                    <a:p>
                      <a:pPr marL="17145" algn="ctr">
                        <a:lnSpc>
                          <a:spcPts val="910"/>
                        </a:lnSpc>
                      </a:pPr>
                      <a:r>
                        <a:rPr sz="800" spc="-10" dirty="0">
                          <a:latin typeface="Arial"/>
                          <a:cs typeface="Arial"/>
                        </a:rPr>
                        <a:t>$15.59</a:t>
                      </a:r>
                      <a:endParaRPr sz="800">
                        <a:latin typeface="Arial"/>
                        <a:cs typeface="Arial"/>
                      </a:endParaRPr>
                    </a:p>
                  </a:txBody>
                  <a:tcPr marL="0" marR="0" marT="0" marB="0"/>
                </a:tc>
                <a:tc>
                  <a:txBody>
                    <a:bodyPr/>
                    <a:lstStyle/>
                    <a:p>
                      <a:pPr marL="507365">
                        <a:lnSpc>
                          <a:spcPts val="910"/>
                        </a:lnSpc>
                        <a:tabLst>
                          <a:tab pos="2511425" algn="l"/>
                        </a:tabLst>
                      </a:pPr>
                      <a:r>
                        <a:rPr sz="800" u="sng" spc="30" dirty="0">
                          <a:uFill>
                            <a:solidFill>
                              <a:srgbClr val="000000"/>
                            </a:solidFill>
                          </a:uFill>
                          <a:latin typeface="Calibri"/>
                          <a:cs typeface="Calibri"/>
                        </a:rPr>
                        <a:t> </a:t>
                      </a:r>
                      <a:r>
                        <a:rPr sz="800" u="sng" dirty="0">
                          <a:uFill>
                            <a:solidFill>
                              <a:srgbClr val="000000"/>
                            </a:solidFill>
                          </a:uFill>
                          <a:latin typeface="Calibri"/>
                          <a:cs typeface="Calibri"/>
                        </a:rPr>
                        <a:t>Volumetric</a:t>
                      </a:r>
                      <a:r>
                        <a:rPr sz="800" u="sng" spc="60" dirty="0">
                          <a:uFill>
                            <a:solidFill>
                              <a:srgbClr val="000000"/>
                            </a:solidFill>
                          </a:uFill>
                          <a:latin typeface="Calibri"/>
                          <a:cs typeface="Calibri"/>
                        </a:rPr>
                        <a:t> </a:t>
                      </a:r>
                      <a:r>
                        <a:rPr sz="800" u="sng" dirty="0">
                          <a:uFill>
                            <a:solidFill>
                              <a:srgbClr val="000000"/>
                            </a:solidFill>
                          </a:uFill>
                          <a:latin typeface="Calibri"/>
                          <a:cs typeface="Calibri"/>
                        </a:rPr>
                        <a:t>Charge</a:t>
                      </a:r>
                      <a:r>
                        <a:rPr sz="800" u="sng" spc="75" dirty="0">
                          <a:uFill>
                            <a:solidFill>
                              <a:srgbClr val="000000"/>
                            </a:solidFill>
                          </a:uFill>
                          <a:latin typeface="Calibri"/>
                          <a:cs typeface="Calibri"/>
                        </a:rPr>
                        <a:t> </a:t>
                      </a:r>
                      <a:r>
                        <a:rPr sz="800" u="sng" dirty="0">
                          <a:uFill>
                            <a:solidFill>
                              <a:srgbClr val="000000"/>
                            </a:solidFill>
                          </a:uFill>
                          <a:latin typeface="Calibri"/>
                          <a:cs typeface="Calibri"/>
                        </a:rPr>
                        <a:t>(per</a:t>
                      </a:r>
                      <a:r>
                        <a:rPr sz="800" u="sng" spc="90" dirty="0">
                          <a:uFill>
                            <a:solidFill>
                              <a:srgbClr val="000000"/>
                            </a:solidFill>
                          </a:uFill>
                          <a:latin typeface="Calibri"/>
                          <a:cs typeface="Calibri"/>
                        </a:rPr>
                        <a:t> </a:t>
                      </a:r>
                      <a:r>
                        <a:rPr sz="800" u="sng" spc="-20" dirty="0">
                          <a:uFill>
                            <a:solidFill>
                              <a:srgbClr val="000000"/>
                            </a:solidFill>
                          </a:uFill>
                          <a:latin typeface="Calibri"/>
                          <a:cs typeface="Calibri"/>
                        </a:rPr>
                        <a:t>HCF):</a:t>
                      </a:r>
                      <a:r>
                        <a:rPr sz="800" u="sng" dirty="0">
                          <a:uFill>
                            <a:solidFill>
                              <a:srgbClr val="000000"/>
                            </a:solidFill>
                          </a:uFill>
                          <a:latin typeface="Calibri"/>
                          <a:cs typeface="Calibri"/>
                        </a:rPr>
                        <a:t>	</a:t>
                      </a:r>
                      <a:r>
                        <a:rPr sz="800" u="sng" spc="-20" dirty="0">
                          <a:uFill>
                            <a:solidFill>
                              <a:srgbClr val="000000"/>
                            </a:solidFill>
                          </a:uFill>
                          <a:latin typeface="Arial"/>
                          <a:cs typeface="Arial"/>
                        </a:rPr>
                        <a:t>$9.22</a:t>
                      </a:r>
                      <a:r>
                        <a:rPr sz="800" u="sng" spc="500" dirty="0">
                          <a:uFill>
                            <a:solidFill>
                              <a:srgbClr val="000000"/>
                            </a:solidFill>
                          </a:uFill>
                          <a:latin typeface="Arial"/>
                          <a:cs typeface="Arial"/>
                        </a:rPr>
                        <a:t> </a:t>
                      </a:r>
                      <a:endParaRPr sz="800">
                        <a:latin typeface="Arial"/>
                        <a:cs typeface="Arial"/>
                      </a:endParaRPr>
                    </a:p>
                  </a:txBody>
                  <a:tcPr marL="0" marR="0" marT="0" marB="0"/>
                </a:tc>
                <a:extLst>
                  <a:ext uri="{0D108BD9-81ED-4DB2-BD59-A6C34878D82A}">
                    <a16:rowId xmlns:a16="http://schemas.microsoft.com/office/drawing/2014/main" val="10000"/>
                  </a:ext>
                </a:extLst>
              </a:tr>
              <a:tr h="135890">
                <a:tc>
                  <a:txBody>
                    <a:bodyPr/>
                    <a:lstStyle/>
                    <a:p>
                      <a:pPr marL="31750">
                        <a:lnSpc>
                          <a:spcPts val="960"/>
                        </a:lnSpc>
                        <a:spcBef>
                          <a:spcPts val="15"/>
                        </a:spcBef>
                      </a:pPr>
                      <a:r>
                        <a:rPr sz="800" spc="-25" dirty="0">
                          <a:latin typeface="Arial"/>
                          <a:cs typeface="Arial"/>
                        </a:rPr>
                        <a:t>3"</a:t>
                      </a:r>
                      <a:endParaRPr sz="800">
                        <a:latin typeface="Arial"/>
                        <a:cs typeface="Arial"/>
                      </a:endParaRPr>
                    </a:p>
                  </a:txBody>
                  <a:tcPr marL="0" marR="0" marT="1905" marB="0"/>
                </a:tc>
                <a:tc>
                  <a:txBody>
                    <a:bodyPr/>
                    <a:lstStyle/>
                    <a:p>
                      <a:pPr marL="17145" algn="ctr">
                        <a:lnSpc>
                          <a:spcPts val="960"/>
                        </a:lnSpc>
                        <a:spcBef>
                          <a:spcPts val="15"/>
                        </a:spcBef>
                      </a:pPr>
                      <a:r>
                        <a:rPr sz="800" spc="-10" dirty="0">
                          <a:latin typeface="Arial"/>
                          <a:cs typeface="Arial"/>
                        </a:rPr>
                        <a:t>$45.23</a:t>
                      </a:r>
                      <a:endParaRPr sz="800">
                        <a:latin typeface="Arial"/>
                        <a:cs typeface="Arial"/>
                      </a:endParaRPr>
                    </a:p>
                  </a:txBody>
                  <a:tcPr marL="0" marR="0" marT="1905"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1"/>
                  </a:ext>
                </a:extLst>
              </a:tr>
              <a:tr h="137795">
                <a:tc>
                  <a:txBody>
                    <a:bodyPr/>
                    <a:lstStyle/>
                    <a:p>
                      <a:pPr marL="31750">
                        <a:lnSpc>
                          <a:spcPts val="960"/>
                        </a:lnSpc>
                        <a:spcBef>
                          <a:spcPts val="30"/>
                        </a:spcBef>
                      </a:pPr>
                      <a:r>
                        <a:rPr sz="800" spc="-25" dirty="0">
                          <a:latin typeface="Arial"/>
                          <a:cs typeface="Arial"/>
                        </a:rPr>
                        <a:t>4"</a:t>
                      </a:r>
                      <a:endParaRPr sz="800">
                        <a:latin typeface="Arial"/>
                        <a:cs typeface="Arial"/>
                      </a:endParaRPr>
                    </a:p>
                  </a:txBody>
                  <a:tcPr marL="0" marR="0" marT="3810" marB="0"/>
                </a:tc>
                <a:tc>
                  <a:txBody>
                    <a:bodyPr/>
                    <a:lstStyle/>
                    <a:p>
                      <a:pPr marL="17780" algn="ctr">
                        <a:lnSpc>
                          <a:spcPts val="960"/>
                        </a:lnSpc>
                        <a:spcBef>
                          <a:spcPts val="30"/>
                        </a:spcBef>
                      </a:pPr>
                      <a:r>
                        <a:rPr sz="800" spc="-10" dirty="0">
                          <a:latin typeface="Arial"/>
                          <a:cs typeface="Arial"/>
                        </a:rPr>
                        <a:t>$96.34</a:t>
                      </a:r>
                      <a:endParaRPr sz="800">
                        <a:latin typeface="Arial"/>
                        <a:cs typeface="Arial"/>
                      </a:endParaRPr>
                    </a:p>
                  </a:txBody>
                  <a:tcPr marL="0" marR="0" marT="381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2"/>
                  </a:ext>
                </a:extLst>
              </a:tr>
              <a:tr h="137795">
                <a:tc>
                  <a:txBody>
                    <a:bodyPr/>
                    <a:lstStyle/>
                    <a:p>
                      <a:pPr marL="31750">
                        <a:lnSpc>
                          <a:spcPts val="960"/>
                        </a:lnSpc>
                        <a:spcBef>
                          <a:spcPts val="30"/>
                        </a:spcBef>
                      </a:pPr>
                      <a:r>
                        <a:rPr sz="800" spc="-25" dirty="0">
                          <a:latin typeface="Arial"/>
                          <a:cs typeface="Arial"/>
                        </a:rPr>
                        <a:t>6"</a:t>
                      </a:r>
                      <a:endParaRPr sz="800">
                        <a:latin typeface="Arial"/>
                        <a:cs typeface="Arial"/>
                      </a:endParaRPr>
                    </a:p>
                  </a:txBody>
                  <a:tcPr marL="0" marR="0" marT="3810" marB="0"/>
                </a:tc>
                <a:tc>
                  <a:txBody>
                    <a:bodyPr/>
                    <a:lstStyle/>
                    <a:p>
                      <a:pPr marR="31750" algn="ctr">
                        <a:lnSpc>
                          <a:spcPts val="960"/>
                        </a:lnSpc>
                        <a:spcBef>
                          <a:spcPts val="30"/>
                        </a:spcBef>
                      </a:pPr>
                      <a:r>
                        <a:rPr sz="800" spc="-10" dirty="0">
                          <a:latin typeface="Arial"/>
                          <a:cs typeface="Arial"/>
                        </a:rPr>
                        <a:t>$279.88</a:t>
                      </a:r>
                      <a:endParaRPr sz="800">
                        <a:latin typeface="Arial"/>
                        <a:cs typeface="Arial"/>
                      </a:endParaRPr>
                    </a:p>
                  </a:txBody>
                  <a:tcPr marL="0" marR="0" marT="381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3"/>
                  </a:ext>
                </a:extLst>
              </a:tr>
              <a:tr h="127635">
                <a:tc>
                  <a:txBody>
                    <a:bodyPr/>
                    <a:lstStyle/>
                    <a:p>
                      <a:pPr marL="31750">
                        <a:lnSpc>
                          <a:spcPts val="875"/>
                        </a:lnSpc>
                        <a:spcBef>
                          <a:spcPts val="30"/>
                        </a:spcBef>
                      </a:pPr>
                      <a:r>
                        <a:rPr sz="800" spc="-25" dirty="0">
                          <a:latin typeface="Arial"/>
                          <a:cs typeface="Arial"/>
                        </a:rPr>
                        <a:t>8"</a:t>
                      </a:r>
                      <a:endParaRPr sz="800">
                        <a:latin typeface="Arial"/>
                        <a:cs typeface="Arial"/>
                      </a:endParaRPr>
                    </a:p>
                  </a:txBody>
                  <a:tcPr marL="0" marR="0" marT="3810" marB="0"/>
                </a:tc>
                <a:tc>
                  <a:txBody>
                    <a:bodyPr/>
                    <a:lstStyle/>
                    <a:p>
                      <a:pPr marR="31750" algn="ctr">
                        <a:lnSpc>
                          <a:spcPts val="875"/>
                        </a:lnSpc>
                        <a:spcBef>
                          <a:spcPts val="30"/>
                        </a:spcBef>
                      </a:pPr>
                      <a:r>
                        <a:rPr sz="800" spc="-10" dirty="0">
                          <a:latin typeface="Arial"/>
                          <a:cs typeface="Arial"/>
                        </a:rPr>
                        <a:t>$596.46</a:t>
                      </a:r>
                      <a:endParaRPr sz="800">
                        <a:latin typeface="Arial"/>
                        <a:cs typeface="Arial"/>
                      </a:endParaRPr>
                    </a:p>
                  </a:txBody>
                  <a:tcPr marL="0" marR="0" marT="381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graphicFrame>
        <p:nvGraphicFramePr>
          <p:cNvPr id="57" name="object 57"/>
          <p:cNvGraphicFramePr>
            <a:graphicFrameLocks noGrp="1"/>
          </p:cNvGraphicFramePr>
          <p:nvPr/>
        </p:nvGraphicFramePr>
        <p:xfrm>
          <a:off x="6294047" y="5738162"/>
          <a:ext cx="4834254" cy="668654"/>
        </p:xfrm>
        <a:graphic>
          <a:graphicData uri="http://schemas.openxmlformats.org/drawingml/2006/table">
            <a:tbl>
              <a:tblPr firstRow="1" bandRow="1">
                <a:tableStyleId>{2D5ABB26-0587-4C30-8999-92F81FD0307C}</a:tableStyleId>
              </a:tblPr>
              <a:tblGrid>
                <a:gridCol w="593725">
                  <a:extLst>
                    <a:ext uri="{9D8B030D-6E8A-4147-A177-3AD203B41FA5}">
                      <a16:colId xmlns:a16="http://schemas.microsoft.com/office/drawing/2014/main" val="20000"/>
                    </a:ext>
                  </a:extLst>
                </a:gridCol>
                <a:gridCol w="1377314">
                  <a:extLst>
                    <a:ext uri="{9D8B030D-6E8A-4147-A177-3AD203B41FA5}">
                      <a16:colId xmlns:a16="http://schemas.microsoft.com/office/drawing/2014/main" val="20001"/>
                    </a:ext>
                  </a:extLst>
                </a:gridCol>
                <a:gridCol w="2863215">
                  <a:extLst>
                    <a:ext uri="{9D8B030D-6E8A-4147-A177-3AD203B41FA5}">
                      <a16:colId xmlns:a16="http://schemas.microsoft.com/office/drawing/2014/main" val="20002"/>
                    </a:ext>
                  </a:extLst>
                </a:gridCol>
              </a:tblGrid>
              <a:tr h="129539">
                <a:tc>
                  <a:txBody>
                    <a:bodyPr/>
                    <a:lstStyle/>
                    <a:p>
                      <a:pPr marL="31750">
                        <a:lnSpc>
                          <a:spcPts val="910"/>
                        </a:lnSpc>
                      </a:pPr>
                      <a:r>
                        <a:rPr sz="800" spc="-25" dirty="0">
                          <a:latin typeface="Arial"/>
                          <a:cs typeface="Arial"/>
                        </a:rPr>
                        <a:t>2"</a:t>
                      </a:r>
                      <a:endParaRPr sz="800">
                        <a:latin typeface="Arial"/>
                        <a:cs typeface="Arial"/>
                      </a:endParaRPr>
                    </a:p>
                  </a:txBody>
                  <a:tcPr marL="0" marR="0" marT="0" marB="0"/>
                </a:tc>
                <a:tc>
                  <a:txBody>
                    <a:bodyPr/>
                    <a:lstStyle/>
                    <a:p>
                      <a:pPr marR="528955" algn="r">
                        <a:lnSpc>
                          <a:spcPts val="910"/>
                        </a:lnSpc>
                      </a:pPr>
                      <a:r>
                        <a:rPr sz="800" spc="-10" dirty="0">
                          <a:latin typeface="Arial"/>
                          <a:cs typeface="Arial"/>
                        </a:rPr>
                        <a:t>$16.84</a:t>
                      </a:r>
                      <a:endParaRPr sz="800">
                        <a:latin typeface="Arial"/>
                        <a:cs typeface="Arial"/>
                      </a:endParaRPr>
                    </a:p>
                  </a:txBody>
                  <a:tcPr marL="0" marR="0" marT="0" marB="0"/>
                </a:tc>
                <a:tc>
                  <a:txBody>
                    <a:bodyPr/>
                    <a:lstStyle/>
                    <a:p>
                      <a:pPr marL="535940">
                        <a:lnSpc>
                          <a:spcPts val="910"/>
                        </a:lnSpc>
                        <a:tabLst>
                          <a:tab pos="2520950" algn="l"/>
                        </a:tabLst>
                      </a:pPr>
                      <a:r>
                        <a:rPr sz="800" u="sng" spc="30" dirty="0">
                          <a:uFill>
                            <a:solidFill>
                              <a:srgbClr val="000000"/>
                            </a:solidFill>
                          </a:uFill>
                          <a:latin typeface="Calibri"/>
                          <a:cs typeface="Calibri"/>
                        </a:rPr>
                        <a:t> </a:t>
                      </a:r>
                      <a:r>
                        <a:rPr sz="800" u="sng" dirty="0">
                          <a:uFill>
                            <a:solidFill>
                              <a:srgbClr val="000000"/>
                            </a:solidFill>
                          </a:uFill>
                          <a:latin typeface="Calibri"/>
                          <a:cs typeface="Calibri"/>
                        </a:rPr>
                        <a:t>Volumetric</a:t>
                      </a:r>
                      <a:r>
                        <a:rPr sz="800" u="sng" spc="60" dirty="0">
                          <a:uFill>
                            <a:solidFill>
                              <a:srgbClr val="000000"/>
                            </a:solidFill>
                          </a:uFill>
                          <a:latin typeface="Calibri"/>
                          <a:cs typeface="Calibri"/>
                        </a:rPr>
                        <a:t> </a:t>
                      </a:r>
                      <a:r>
                        <a:rPr sz="800" u="sng" dirty="0">
                          <a:uFill>
                            <a:solidFill>
                              <a:srgbClr val="000000"/>
                            </a:solidFill>
                          </a:uFill>
                          <a:latin typeface="Calibri"/>
                          <a:cs typeface="Calibri"/>
                        </a:rPr>
                        <a:t>Charge</a:t>
                      </a:r>
                      <a:r>
                        <a:rPr sz="800" u="sng" spc="75" dirty="0">
                          <a:uFill>
                            <a:solidFill>
                              <a:srgbClr val="000000"/>
                            </a:solidFill>
                          </a:uFill>
                          <a:latin typeface="Calibri"/>
                          <a:cs typeface="Calibri"/>
                        </a:rPr>
                        <a:t> </a:t>
                      </a:r>
                      <a:r>
                        <a:rPr sz="800" u="sng" dirty="0">
                          <a:uFill>
                            <a:solidFill>
                              <a:srgbClr val="000000"/>
                            </a:solidFill>
                          </a:uFill>
                          <a:latin typeface="Calibri"/>
                          <a:cs typeface="Calibri"/>
                        </a:rPr>
                        <a:t>(per</a:t>
                      </a:r>
                      <a:r>
                        <a:rPr sz="800" u="sng" spc="90" dirty="0">
                          <a:uFill>
                            <a:solidFill>
                              <a:srgbClr val="000000"/>
                            </a:solidFill>
                          </a:uFill>
                          <a:latin typeface="Calibri"/>
                          <a:cs typeface="Calibri"/>
                        </a:rPr>
                        <a:t> </a:t>
                      </a:r>
                      <a:r>
                        <a:rPr sz="800" u="sng" spc="-20" dirty="0">
                          <a:uFill>
                            <a:solidFill>
                              <a:srgbClr val="000000"/>
                            </a:solidFill>
                          </a:uFill>
                          <a:latin typeface="Calibri"/>
                          <a:cs typeface="Calibri"/>
                        </a:rPr>
                        <a:t>HCF):</a:t>
                      </a:r>
                      <a:r>
                        <a:rPr sz="800" u="sng" dirty="0">
                          <a:uFill>
                            <a:solidFill>
                              <a:srgbClr val="000000"/>
                            </a:solidFill>
                          </a:uFill>
                          <a:latin typeface="Calibri"/>
                          <a:cs typeface="Calibri"/>
                        </a:rPr>
                        <a:t>	</a:t>
                      </a:r>
                      <a:r>
                        <a:rPr sz="800" u="sng" spc="-20" dirty="0">
                          <a:uFill>
                            <a:solidFill>
                              <a:srgbClr val="000000"/>
                            </a:solidFill>
                          </a:uFill>
                          <a:latin typeface="Arial"/>
                          <a:cs typeface="Arial"/>
                        </a:rPr>
                        <a:t>$9.96</a:t>
                      </a:r>
                      <a:r>
                        <a:rPr sz="800" u="sng" spc="500" dirty="0">
                          <a:uFill>
                            <a:solidFill>
                              <a:srgbClr val="000000"/>
                            </a:solidFill>
                          </a:uFill>
                          <a:latin typeface="Arial"/>
                          <a:cs typeface="Arial"/>
                        </a:rPr>
                        <a:t> </a:t>
                      </a:r>
                      <a:endParaRPr sz="800">
                        <a:latin typeface="Arial"/>
                        <a:cs typeface="Arial"/>
                      </a:endParaRPr>
                    </a:p>
                  </a:txBody>
                  <a:tcPr marL="0" marR="0" marT="0" marB="0"/>
                </a:tc>
                <a:extLst>
                  <a:ext uri="{0D108BD9-81ED-4DB2-BD59-A6C34878D82A}">
                    <a16:rowId xmlns:a16="http://schemas.microsoft.com/office/drawing/2014/main" val="10000"/>
                  </a:ext>
                </a:extLst>
              </a:tr>
              <a:tr h="135890">
                <a:tc>
                  <a:txBody>
                    <a:bodyPr/>
                    <a:lstStyle/>
                    <a:p>
                      <a:pPr marL="31750">
                        <a:lnSpc>
                          <a:spcPts val="960"/>
                        </a:lnSpc>
                        <a:spcBef>
                          <a:spcPts val="15"/>
                        </a:spcBef>
                      </a:pPr>
                      <a:r>
                        <a:rPr sz="800" spc="-25" dirty="0">
                          <a:latin typeface="Arial"/>
                          <a:cs typeface="Arial"/>
                        </a:rPr>
                        <a:t>3"</a:t>
                      </a:r>
                      <a:endParaRPr sz="800">
                        <a:latin typeface="Arial"/>
                        <a:cs typeface="Arial"/>
                      </a:endParaRPr>
                    </a:p>
                  </a:txBody>
                  <a:tcPr marL="0" marR="0" marT="1905" marB="0"/>
                </a:tc>
                <a:tc>
                  <a:txBody>
                    <a:bodyPr/>
                    <a:lstStyle/>
                    <a:p>
                      <a:pPr marR="529590" algn="r">
                        <a:lnSpc>
                          <a:spcPts val="960"/>
                        </a:lnSpc>
                        <a:spcBef>
                          <a:spcPts val="15"/>
                        </a:spcBef>
                      </a:pPr>
                      <a:r>
                        <a:rPr sz="800" spc="-10" dirty="0">
                          <a:latin typeface="Arial"/>
                          <a:cs typeface="Arial"/>
                        </a:rPr>
                        <a:t>$48.85</a:t>
                      </a:r>
                      <a:endParaRPr sz="800">
                        <a:latin typeface="Arial"/>
                        <a:cs typeface="Arial"/>
                      </a:endParaRPr>
                    </a:p>
                  </a:txBody>
                  <a:tcPr marL="0" marR="0" marT="1905"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1"/>
                  </a:ext>
                </a:extLst>
              </a:tr>
              <a:tr h="137795">
                <a:tc>
                  <a:txBody>
                    <a:bodyPr/>
                    <a:lstStyle/>
                    <a:p>
                      <a:pPr marL="31750">
                        <a:lnSpc>
                          <a:spcPts val="960"/>
                        </a:lnSpc>
                        <a:spcBef>
                          <a:spcPts val="30"/>
                        </a:spcBef>
                      </a:pPr>
                      <a:r>
                        <a:rPr sz="800" spc="-25" dirty="0">
                          <a:latin typeface="Arial"/>
                          <a:cs typeface="Arial"/>
                        </a:rPr>
                        <a:t>4"</a:t>
                      </a:r>
                      <a:endParaRPr sz="800">
                        <a:latin typeface="Arial"/>
                        <a:cs typeface="Arial"/>
                      </a:endParaRPr>
                    </a:p>
                  </a:txBody>
                  <a:tcPr marL="0" marR="0" marT="3810" marB="0"/>
                </a:tc>
                <a:tc>
                  <a:txBody>
                    <a:bodyPr/>
                    <a:lstStyle/>
                    <a:p>
                      <a:pPr marR="528320" algn="r">
                        <a:lnSpc>
                          <a:spcPts val="960"/>
                        </a:lnSpc>
                        <a:spcBef>
                          <a:spcPts val="30"/>
                        </a:spcBef>
                      </a:pPr>
                      <a:r>
                        <a:rPr sz="800" spc="-10" dirty="0">
                          <a:latin typeface="Arial"/>
                          <a:cs typeface="Arial"/>
                        </a:rPr>
                        <a:t>$104.05</a:t>
                      </a:r>
                      <a:endParaRPr sz="800">
                        <a:latin typeface="Arial"/>
                        <a:cs typeface="Arial"/>
                      </a:endParaRPr>
                    </a:p>
                  </a:txBody>
                  <a:tcPr marL="0" marR="0" marT="381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2"/>
                  </a:ext>
                </a:extLst>
              </a:tr>
              <a:tr h="137795">
                <a:tc>
                  <a:txBody>
                    <a:bodyPr/>
                    <a:lstStyle/>
                    <a:p>
                      <a:pPr marL="31750">
                        <a:lnSpc>
                          <a:spcPts val="960"/>
                        </a:lnSpc>
                        <a:spcBef>
                          <a:spcPts val="30"/>
                        </a:spcBef>
                      </a:pPr>
                      <a:r>
                        <a:rPr sz="800" spc="-25" dirty="0">
                          <a:latin typeface="Arial"/>
                          <a:cs typeface="Arial"/>
                        </a:rPr>
                        <a:t>6"</a:t>
                      </a:r>
                      <a:endParaRPr sz="800">
                        <a:latin typeface="Arial"/>
                        <a:cs typeface="Arial"/>
                      </a:endParaRPr>
                    </a:p>
                  </a:txBody>
                  <a:tcPr marL="0" marR="0" marT="3810" marB="0"/>
                </a:tc>
                <a:tc>
                  <a:txBody>
                    <a:bodyPr/>
                    <a:lstStyle/>
                    <a:p>
                      <a:pPr marR="528955" algn="r">
                        <a:lnSpc>
                          <a:spcPts val="960"/>
                        </a:lnSpc>
                        <a:spcBef>
                          <a:spcPts val="30"/>
                        </a:spcBef>
                      </a:pPr>
                      <a:r>
                        <a:rPr sz="800" spc="-10" dirty="0">
                          <a:latin typeface="Arial"/>
                          <a:cs typeface="Arial"/>
                        </a:rPr>
                        <a:t>$302.27</a:t>
                      </a:r>
                      <a:endParaRPr sz="800">
                        <a:latin typeface="Arial"/>
                        <a:cs typeface="Arial"/>
                      </a:endParaRPr>
                    </a:p>
                  </a:txBody>
                  <a:tcPr marL="0" marR="0" marT="381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3"/>
                  </a:ext>
                </a:extLst>
              </a:tr>
              <a:tr h="127635">
                <a:tc>
                  <a:txBody>
                    <a:bodyPr/>
                    <a:lstStyle/>
                    <a:p>
                      <a:pPr marL="31750">
                        <a:lnSpc>
                          <a:spcPts val="875"/>
                        </a:lnSpc>
                        <a:spcBef>
                          <a:spcPts val="30"/>
                        </a:spcBef>
                      </a:pPr>
                      <a:r>
                        <a:rPr sz="800" spc="-25" dirty="0">
                          <a:latin typeface="Arial"/>
                          <a:cs typeface="Arial"/>
                        </a:rPr>
                        <a:t>8"</a:t>
                      </a:r>
                      <a:endParaRPr sz="800">
                        <a:latin typeface="Arial"/>
                        <a:cs typeface="Arial"/>
                      </a:endParaRPr>
                    </a:p>
                  </a:txBody>
                  <a:tcPr marL="0" marR="0" marT="3810" marB="0"/>
                </a:tc>
                <a:tc>
                  <a:txBody>
                    <a:bodyPr/>
                    <a:lstStyle/>
                    <a:p>
                      <a:pPr marR="528955" algn="r">
                        <a:lnSpc>
                          <a:spcPts val="875"/>
                        </a:lnSpc>
                        <a:spcBef>
                          <a:spcPts val="30"/>
                        </a:spcBef>
                      </a:pPr>
                      <a:r>
                        <a:rPr sz="800" spc="-10" dirty="0">
                          <a:latin typeface="Arial"/>
                          <a:cs typeface="Arial"/>
                        </a:rPr>
                        <a:t>$644.18</a:t>
                      </a:r>
                      <a:endParaRPr sz="800">
                        <a:latin typeface="Arial"/>
                        <a:cs typeface="Arial"/>
                      </a:endParaRPr>
                    </a:p>
                  </a:txBody>
                  <a:tcPr marL="0" marR="0" marT="3810" marB="0"/>
                </a:tc>
                <a:tc>
                  <a:txBody>
                    <a:bodyPr/>
                    <a:lstStyle/>
                    <a:p>
                      <a:pPr>
                        <a:lnSpc>
                          <a:spcPct val="100000"/>
                        </a:lnSpc>
                      </a:pPr>
                      <a:endParaRPr sz="700">
                        <a:latin typeface="Times New Roman"/>
                        <a:cs typeface="Times New Roman"/>
                      </a:endParaRPr>
                    </a:p>
                  </a:txBody>
                  <a:tcPr marL="0" marR="0" marT="0" marB="0"/>
                </a:tc>
                <a:extLst>
                  <a:ext uri="{0D108BD9-81ED-4DB2-BD59-A6C34878D82A}">
                    <a16:rowId xmlns:a16="http://schemas.microsoft.com/office/drawing/2014/main" val="10004"/>
                  </a:ext>
                </a:extLst>
              </a:tr>
            </a:tbl>
          </a:graphicData>
        </a:graphic>
      </p:graphicFrame>
      <p:sp>
        <p:nvSpPr>
          <p:cNvPr id="58" name="object 58"/>
          <p:cNvSpPr txBox="1"/>
          <p:nvPr/>
        </p:nvSpPr>
        <p:spPr>
          <a:xfrm>
            <a:off x="478913" y="6407110"/>
            <a:ext cx="1943100"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tab pos="303530" algn="l"/>
                <a:tab pos="1276985" algn="l"/>
                <a:tab pos="1929764" algn="l"/>
              </a:tabLst>
              <a:defRPr/>
            </a:pPr>
            <a:r>
              <a:rPr kumimoji="0" sz="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10"</a:t>
            </a:r>
            <a:r>
              <a:rPr kumimoji="0" sz="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$1,072.64</a:t>
            </a:r>
            <a:r>
              <a:rPr kumimoji="0" sz="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59" name="object 59"/>
          <p:cNvSpPr txBox="1"/>
          <p:nvPr/>
        </p:nvSpPr>
        <p:spPr>
          <a:xfrm>
            <a:off x="6002835" y="6407110"/>
            <a:ext cx="1933575" cy="151765"/>
          </a:xfrm>
          <a:prstGeom prst="rect">
            <a:avLst/>
          </a:prstGeom>
        </p:spPr>
        <p:txBody>
          <a:bodyPr vert="horz" wrap="square" lIns="0" tIns="15875" rIns="0" bIns="0" rtlCol="0">
            <a:spAutoFit/>
          </a:bodyPr>
          <a:lstStyle/>
          <a:p>
            <a:pPr marL="12700" marR="0" lvl="0" indent="0" defTabSz="914400" eaLnBrk="1" fontAlgn="auto" latinLnBrk="0" hangingPunct="1">
              <a:lnSpc>
                <a:spcPct val="100000"/>
              </a:lnSpc>
              <a:spcBef>
                <a:spcPts val="125"/>
              </a:spcBef>
              <a:spcAft>
                <a:spcPts val="0"/>
              </a:spcAft>
              <a:buClrTx/>
              <a:buSzTx/>
              <a:buFontTx/>
              <a:buNone/>
              <a:tabLst>
                <a:tab pos="294005" algn="l"/>
                <a:tab pos="1267460" algn="l"/>
                <a:tab pos="1920239" algn="l"/>
              </a:tabLst>
              <a:defRPr/>
            </a:pPr>
            <a:r>
              <a:rPr kumimoji="0" sz="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00" b="0" i="0" u="sng" strike="noStrike" kern="0" cap="none" spc="-25" normalizeH="0" baseline="0" noProof="0" dirty="0">
                <a:ln>
                  <a:noFill/>
                </a:ln>
                <a:solidFill>
                  <a:sysClr val="windowText" lastClr="000000"/>
                </a:solidFill>
                <a:effectLst/>
                <a:uLnTx/>
                <a:uFill>
                  <a:solidFill>
                    <a:srgbClr val="000000"/>
                  </a:solidFill>
                </a:uFill>
                <a:latin typeface="Arial"/>
                <a:cs typeface="Arial"/>
              </a:rPr>
              <a:t>10"</a:t>
            </a:r>
            <a:r>
              <a:rPr kumimoji="0" sz="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00" b="0" i="0" u="sng" strike="noStrike" kern="0" cap="none" spc="-10" normalizeH="0" baseline="0" noProof="0" dirty="0">
                <a:ln>
                  <a:noFill/>
                </a:ln>
                <a:solidFill>
                  <a:sysClr val="windowText" lastClr="000000"/>
                </a:solidFill>
                <a:effectLst/>
                <a:uLnTx/>
                <a:uFill>
                  <a:solidFill>
                    <a:srgbClr val="000000"/>
                  </a:solidFill>
                </a:uFill>
                <a:latin typeface="Arial"/>
                <a:cs typeface="Arial"/>
              </a:rPr>
              <a:t>$1,158.45</a:t>
            </a:r>
            <a:r>
              <a:rPr kumimoji="0" sz="80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60" name="object 60"/>
          <p:cNvSpPr/>
          <p:nvPr/>
        </p:nvSpPr>
        <p:spPr>
          <a:xfrm>
            <a:off x="5777028" y="748116"/>
            <a:ext cx="0" cy="5810250"/>
          </a:xfrm>
          <a:custGeom>
            <a:avLst/>
            <a:gdLst/>
            <a:ahLst/>
            <a:cxnLst/>
            <a:rect l="l" t="t" r="r" b="b"/>
            <a:pathLst>
              <a:path h="5810250">
                <a:moveTo>
                  <a:pt x="0" y="0"/>
                </a:moveTo>
                <a:lnTo>
                  <a:pt x="0" y="5810101"/>
                </a:lnTo>
              </a:path>
            </a:pathLst>
          </a:custGeom>
          <a:ln w="9540">
            <a:solidFill>
              <a:srgbClr val="000000"/>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C61C2-40FE-A750-E2FC-65DF53380F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4D2CA-3092-F2D0-0FF3-6D9447F27A22}"/>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February Board Meeting</a:t>
            </a:r>
          </a:p>
        </p:txBody>
      </p:sp>
      <p:graphicFrame>
        <p:nvGraphicFramePr>
          <p:cNvPr id="6" name="Content Placeholder 5">
            <a:extLst>
              <a:ext uri="{FF2B5EF4-FFF2-40B4-BE49-F238E27FC236}">
                <a16:creationId xmlns:a16="http://schemas.microsoft.com/office/drawing/2014/main" id="{84D05969-473E-B683-E641-CEF0958DE86E}"/>
              </a:ext>
            </a:extLst>
          </p:cNvPr>
          <p:cNvGraphicFramePr>
            <a:graphicFrameLocks noGrp="1"/>
          </p:cNvGraphicFramePr>
          <p:nvPr>
            <p:ph idx="1"/>
            <p:extLst>
              <p:ext uri="{D42A27DB-BD31-4B8C-83A1-F6EECF244321}">
                <p14:modId xmlns:p14="http://schemas.microsoft.com/office/powerpoint/2010/main" val="3589811953"/>
              </p:ext>
            </p:extLst>
          </p:nvPr>
        </p:nvGraphicFramePr>
        <p:xfrm>
          <a:off x="838200" y="1825624"/>
          <a:ext cx="10515600" cy="5032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5032376">
                <a:tc>
                  <a:txBody>
                    <a:bodyPr/>
                    <a:lstStyle/>
                    <a:p>
                      <a:pPr marL="0" indent="0" algn="ctr">
                        <a:buFont typeface="Arial" panose="020B0604020202020204" pitchFamily="34" charset="0"/>
                        <a:buNone/>
                      </a:pPr>
                      <a:endParaRPr lang="en-US" sz="4000" b="1" dirty="0">
                        <a:solidFill>
                          <a:schemeClr val="tx1"/>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endParaRPr lang="en-US" sz="4000" b="1" dirty="0">
                        <a:solidFill>
                          <a:schemeClr val="tx1"/>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en-US" sz="4000" b="1" dirty="0">
                          <a:solidFill>
                            <a:schemeClr val="tx1"/>
                          </a:solidFill>
                          <a:latin typeface="Times New Roman" panose="02020603050405020304" pitchFamily="18" charset="0"/>
                          <a:cs typeface="Times New Roman" panose="02020603050405020304" pitchFamily="18" charset="0"/>
                        </a:rPr>
                        <a:t>7. 	Closed Session</a:t>
                      </a:r>
                      <a:endParaRPr lang="en-US" sz="32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39E4D409-80CA-495D-F008-E11110BB0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4083709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511932" y="6426748"/>
            <a:ext cx="27876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25" normalizeH="0" baseline="0" noProof="0" dirty="0">
                <a:ln>
                  <a:noFill/>
                </a:ln>
                <a:solidFill>
                  <a:sysClr val="windowText" lastClr="000000"/>
                </a:solidFill>
                <a:effectLst/>
                <a:uLnTx/>
                <a:uFillTx/>
                <a:latin typeface="Century Gothic"/>
                <a:cs typeface="Century Gothic"/>
              </a:rPr>
              <a:t>16</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PROPOSED</a:t>
            </a:r>
            <a:r>
              <a:rPr spc="-30" dirty="0"/>
              <a:t> </a:t>
            </a:r>
            <a:r>
              <a:rPr dirty="0"/>
              <a:t>RATE</a:t>
            </a:r>
            <a:r>
              <a:rPr spc="-30" dirty="0"/>
              <a:t> </a:t>
            </a:r>
            <a:r>
              <a:rPr dirty="0"/>
              <a:t>SCHEDULE</a:t>
            </a:r>
            <a:r>
              <a:rPr spc="-50" dirty="0"/>
              <a:t> </a:t>
            </a:r>
            <a:r>
              <a:rPr dirty="0"/>
              <a:t>(3</a:t>
            </a:r>
            <a:r>
              <a:rPr spc="-30" dirty="0"/>
              <a:t> </a:t>
            </a:r>
            <a:r>
              <a:rPr dirty="0"/>
              <a:t>of</a:t>
            </a:r>
            <a:r>
              <a:rPr spc="-55" dirty="0"/>
              <a:t> </a:t>
            </a:r>
            <a:r>
              <a:rPr spc="-25" dirty="0"/>
              <a:t>3)</a:t>
            </a:r>
          </a:p>
        </p:txBody>
      </p:sp>
      <p:sp>
        <p:nvSpPr>
          <p:cNvPr id="4" name="object 4"/>
          <p:cNvSpPr/>
          <p:nvPr/>
        </p:nvSpPr>
        <p:spPr>
          <a:xfrm>
            <a:off x="412427" y="957646"/>
            <a:ext cx="4665345" cy="468630"/>
          </a:xfrm>
          <a:custGeom>
            <a:avLst/>
            <a:gdLst/>
            <a:ahLst/>
            <a:cxnLst/>
            <a:rect l="l" t="t" r="r" b="b"/>
            <a:pathLst>
              <a:path w="4665345" h="468630">
                <a:moveTo>
                  <a:pt x="4664970" y="468535"/>
                </a:moveTo>
                <a:lnTo>
                  <a:pt x="0" y="468535"/>
                </a:lnTo>
                <a:lnTo>
                  <a:pt x="0" y="0"/>
                </a:lnTo>
                <a:lnTo>
                  <a:pt x="4664970" y="0"/>
                </a:lnTo>
                <a:lnTo>
                  <a:pt x="4664970" y="46853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6131599" y="957646"/>
            <a:ext cx="4629785" cy="468630"/>
          </a:xfrm>
          <a:custGeom>
            <a:avLst/>
            <a:gdLst/>
            <a:ahLst/>
            <a:cxnLst/>
            <a:rect l="l" t="t" r="r" b="b"/>
            <a:pathLst>
              <a:path w="4629784" h="468630">
                <a:moveTo>
                  <a:pt x="4629320" y="468535"/>
                </a:moveTo>
                <a:lnTo>
                  <a:pt x="0" y="468535"/>
                </a:lnTo>
                <a:lnTo>
                  <a:pt x="0" y="0"/>
                </a:lnTo>
                <a:lnTo>
                  <a:pt x="4629320" y="0"/>
                </a:lnTo>
                <a:lnTo>
                  <a:pt x="4629320" y="468535"/>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12427" y="4161002"/>
            <a:ext cx="1935480" cy="346710"/>
          </a:xfrm>
          <a:custGeom>
            <a:avLst/>
            <a:gdLst/>
            <a:ahLst/>
            <a:cxnLst/>
            <a:rect l="l" t="t" r="r" b="b"/>
            <a:pathLst>
              <a:path w="1935480" h="346710">
                <a:moveTo>
                  <a:pt x="1935254" y="346308"/>
                </a:moveTo>
                <a:lnTo>
                  <a:pt x="0" y="346308"/>
                </a:lnTo>
                <a:lnTo>
                  <a:pt x="0" y="0"/>
                </a:lnTo>
                <a:lnTo>
                  <a:pt x="1935254" y="0"/>
                </a:lnTo>
                <a:lnTo>
                  <a:pt x="1935254" y="346308"/>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3300023" y="4161002"/>
            <a:ext cx="2449830" cy="346710"/>
          </a:xfrm>
          <a:custGeom>
            <a:avLst/>
            <a:gdLst/>
            <a:ahLst/>
            <a:cxnLst/>
            <a:rect l="l" t="t" r="r" b="b"/>
            <a:pathLst>
              <a:path w="2449829" h="346710">
                <a:moveTo>
                  <a:pt x="2449618" y="346308"/>
                </a:moveTo>
                <a:lnTo>
                  <a:pt x="0" y="346308"/>
                </a:lnTo>
                <a:lnTo>
                  <a:pt x="0" y="0"/>
                </a:lnTo>
                <a:lnTo>
                  <a:pt x="2449618" y="0"/>
                </a:lnTo>
                <a:lnTo>
                  <a:pt x="2449618" y="346308"/>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6131599" y="4161002"/>
            <a:ext cx="1925320" cy="346710"/>
          </a:xfrm>
          <a:custGeom>
            <a:avLst/>
            <a:gdLst/>
            <a:ahLst/>
            <a:cxnLst/>
            <a:rect l="l" t="t" r="r" b="b"/>
            <a:pathLst>
              <a:path w="1925320" h="346710">
                <a:moveTo>
                  <a:pt x="1925064" y="346308"/>
                </a:moveTo>
                <a:lnTo>
                  <a:pt x="0" y="346308"/>
                </a:lnTo>
                <a:lnTo>
                  <a:pt x="0" y="0"/>
                </a:lnTo>
                <a:lnTo>
                  <a:pt x="1925064" y="0"/>
                </a:lnTo>
                <a:lnTo>
                  <a:pt x="1925064" y="346308"/>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object 9"/>
          <p:cNvSpPr/>
          <p:nvPr/>
        </p:nvSpPr>
        <p:spPr>
          <a:xfrm>
            <a:off x="8963175" y="4161002"/>
            <a:ext cx="2465070" cy="346710"/>
          </a:xfrm>
          <a:custGeom>
            <a:avLst/>
            <a:gdLst/>
            <a:ahLst/>
            <a:cxnLst/>
            <a:rect l="l" t="t" r="r" b="b"/>
            <a:pathLst>
              <a:path w="2465070" h="346710">
                <a:moveTo>
                  <a:pt x="2464896" y="346308"/>
                </a:moveTo>
                <a:lnTo>
                  <a:pt x="0" y="346308"/>
                </a:lnTo>
                <a:lnTo>
                  <a:pt x="0" y="0"/>
                </a:lnTo>
                <a:lnTo>
                  <a:pt x="2464896" y="0"/>
                </a:lnTo>
                <a:lnTo>
                  <a:pt x="2464896" y="346308"/>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object 10"/>
          <p:cNvSpPr txBox="1"/>
          <p:nvPr/>
        </p:nvSpPr>
        <p:spPr>
          <a:xfrm>
            <a:off x="415006" y="469283"/>
            <a:ext cx="2347595" cy="493395"/>
          </a:xfrm>
          <a:prstGeom prst="rect">
            <a:avLst/>
          </a:prstGeom>
        </p:spPr>
        <p:txBody>
          <a:bodyPr vert="horz" wrap="square" lIns="0" tIns="57150" rIns="0" bIns="0" rtlCol="0">
            <a:spAutoFit/>
          </a:bodyPr>
          <a:lstStyle/>
          <a:p>
            <a:pPr marL="27940" marR="0" lvl="0" indent="0" defTabSz="914400" eaLnBrk="1" fontAlgn="auto" latinLnBrk="0" hangingPunct="1">
              <a:lnSpc>
                <a:spcPct val="100000"/>
              </a:lnSpc>
              <a:spcBef>
                <a:spcPts val="450"/>
              </a:spcBef>
              <a:spcAft>
                <a:spcPts val="0"/>
              </a:spcAft>
              <a:buClrTx/>
              <a:buSzTx/>
              <a:buFontTx/>
              <a:buNone/>
              <a:tabLst/>
              <a:defRPr/>
            </a:pPr>
            <a:r>
              <a:rPr kumimoji="0" sz="1750" b="1" i="0" u="none" strike="noStrike" kern="0" cap="none" spc="0" normalizeH="0" baseline="0" noProof="0" dirty="0">
                <a:ln>
                  <a:noFill/>
                </a:ln>
                <a:solidFill>
                  <a:sysClr val="windowText" lastClr="000000"/>
                </a:solidFill>
                <a:effectLst/>
                <a:uLnTx/>
                <a:uFillTx/>
                <a:latin typeface="Calibri"/>
                <a:cs typeface="Calibri"/>
              </a:rPr>
              <a:t>Effective</a:t>
            </a:r>
            <a:r>
              <a:rPr kumimoji="0" sz="1750" b="1" i="0" u="none" strike="noStrike" kern="0" cap="none" spc="15" normalizeH="0" baseline="0" noProof="0" dirty="0">
                <a:ln>
                  <a:noFill/>
                </a:ln>
                <a:solidFill>
                  <a:sysClr val="windowText" lastClr="000000"/>
                </a:solidFill>
                <a:effectLst/>
                <a:uLnTx/>
                <a:uFillTx/>
                <a:latin typeface="Calibri"/>
                <a:cs typeface="Calibri"/>
              </a:rPr>
              <a:t> </a:t>
            </a:r>
            <a:r>
              <a:rPr kumimoji="0" sz="1750" b="1" i="0" u="none" strike="noStrike" kern="0" cap="none" spc="0" normalizeH="0" baseline="0" noProof="0" dirty="0">
                <a:ln>
                  <a:noFill/>
                </a:ln>
                <a:solidFill>
                  <a:sysClr val="windowText" lastClr="000000"/>
                </a:solidFill>
                <a:effectLst/>
                <a:uLnTx/>
                <a:uFillTx/>
                <a:latin typeface="Calibri"/>
                <a:cs typeface="Calibri"/>
              </a:rPr>
              <a:t>January</a:t>
            </a:r>
            <a:r>
              <a:rPr kumimoji="0" sz="1750" b="1" i="0" u="none" strike="noStrike" kern="0" cap="none" spc="30" normalizeH="0" baseline="0" noProof="0" dirty="0">
                <a:ln>
                  <a:noFill/>
                </a:ln>
                <a:solidFill>
                  <a:sysClr val="windowText" lastClr="000000"/>
                </a:solidFill>
                <a:effectLst/>
                <a:uLnTx/>
                <a:uFillTx/>
                <a:latin typeface="Calibri"/>
                <a:cs typeface="Calibri"/>
              </a:rPr>
              <a:t> </a:t>
            </a:r>
            <a:r>
              <a:rPr kumimoji="0" sz="1750" b="1" i="0" u="none" strike="noStrike" kern="0" cap="none" spc="0" normalizeH="0" baseline="0" noProof="0" dirty="0">
                <a:ln>
                  <a:noFill/>
                </a:ln>
                <a:solidFill>
                  <a:sysClr val="windowText" lastClr="000000"/>
                </a:solidFill>
                <a:effectLst/>
                <a:uLnTx/>
                <a:uFillTx/>
                <a:latin typeface="Calibri"/>
                <a:cs typeface="Calibri"/>
              </a:rPr>
              <a:t>1,</a:t>
            </a:r>
            <a:r>
              <a:rPr kumimoji="0" sz="1750" b="1" i="0" u="none" strike="noStrike" kern="0" cap="none" spc="10" normalizeH="0" baseline="0" noProof="0" dirty="0">
                <a:ln>
                  <a:noFill/>
                </a:ln>
                <a:solidFill>
                  <a:sysClr val="windowText" lastClr="000000"/>
                </a:solidFill>
                <a:effectLst/>
                <a:uLnTx/>
                <a:uFillTx/>
                <a:latin typeface="Calibri"/>
                <a:cs typeface="Calibri"/>
              </a:rPr>
              <a:t> </a:t>
            </a:r>
            <a:r>
              <a:rPr kumimoji="0" sz="1750" b="1" i="0" u="none" strike="noStrike" kern="0" cap="none" spc="-20" normalizeH="0" baseline="0" noProof="0" dirty="0">
                <a:ln>
                  <a:noFill/>
                </a:ln>
                <a:solidFill>
                  <a:sysClr val="windowText" lastClr="000000"/>
                </a:solidFill>
                <a:effectLst/>
                <a:uLnTx/>
                <a:uFillTx/>
                <a:latin typeface="Calibri"/>
                <a:cs typeface="Calibri"/>
              </a:rPr>
              <a:t>2028</a:t>
            </a:r>
            <a:endParaRPr kumimoji="0" sz="175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204"/>
              </a:spcBef>
              <a:spcAft>
                <a:spcPts val="0"/>
              </a:spcAft>
              <a:buClrTx/>
              <a:buSzTx/>
              <a:buFontTx/>
              <a:buNone/>
              <a:tabLst/>
              <a:defRPr/>
            </a:pPr>
            <a:r>
              <a:rPr kumimoji="0" sz="850" b="1" i="0" u="none" strike="noStrike" kern="0" cap="none" spc="0" normalizeH="0" baseline="0" noProof="0" dirty="0">
                <a:ln>
                  <a:noFill/>
                </a:ln>
                <a:solidFill>
                  <a:sysClr val="windowText" lastClr="000000"/>
                </a:solidFill>
                <a:effectLst/>
                <a:uLnTx/>
                <a:uFillTx/>
                <a:latin typeface="Calibri"/>
                <a:cs typeface="Calibri"/>
              </a:rPr>
              <a:t>Commodity</a:t>
            </a:r>
            <a:r>
              <a:rPr kumimoji="0" sz="850" b="1" i="0" u="none" strike="noStrike" kern="0" cap="none" spc="80" normalizeH="0" baseline="0" noProof="0" dirty="0">
                <a:ln>
                  <a:noFill/>
                </a:ln>
                <a:solidFill>
                  <a:sysClr val="windowText" lastClr="000000"/>
                </a:solidFill>
                <a:effectLst/>
                <a:uLnTx/>
                <a:uFillTx/>
                <a:latin typeface="Calibri"/>
                <a:cs typeface="Calibri"/>
              </a:rPr>
              <a:t> </a:t>
            </a:r>
            <a:r>
              <a:rPr kumimoji="0" sz="850" b="1" i="0" u="none" strike="noStrike" kern="0" cap="none" spc="0" normalizeH="0" baseline="0" noProof="0" dirty="0">
                <a:ln>
                  <a:noFill/>
                </a:ln>
                <a:solidFill>
                  <a:sysClr val="windowText" lastClr="000000"/>
                </a:solidFill>
                <a:effectLst/>
                <a:uLnTx/>
                <a:uFillTx/>
                <a:latin typeface="Calibri"/>
                <a:cs typeface="Calibri"/>
              </a:rPr>
              <a:t>Charges</a:t>
            </a:r>
            <a:r>
              <a:rPr kumimoji="0" sz="850" b="1" i="0" u="none" strike="noStrike" kern="0" cap="none" spc="120" normalizeH="0" baseline="0" noProof="0" dirty="0">
                <a:ln>
                  <a:noFill/>
                </a:ln>
                <a:solidFill>
                  <a:sysClr val="windowText" lastClr="000000"/>
                </a:solidFill>
                <a:effectLst/>
                <a:uLnTx/>
                <a:uFillTx/>
                <a:latin typeface="Calibri"/>
                <a:cs typeface="Calibri"/>
              </a:rPr>
              <a:t> </a:t>
            </a:r>
            <a:r>
              <a:rPr kumimoji="0" sz="850" b="0" i="0" u="none" strike="noStrike" kern="0" cap="none" spc="0" normalizeH="0" baseline="0" noProof="0" dirty="0">
                <a:ln>
                  <a:noFill/>
                </a:ln>
                <a:solidFill>
                  <a:sysClr val="windowText" lastClr="000000"/>
                </a:solidFill>
                <a:effectLst/>
                <a:uLnTx/>
                <a:uFillTx/>
                <a:latin typeface="Calibri"/>
                <a:cs typeface="Calibri"/>
              </a:rPr>
              <a:t>(per</a:t>
            </a:r>
            <a:r>
              <a:rPr kumimoji="0" sz="850" b="0" i="0" u="none" strike="noStrike" kern="0" cap="none" spc="125" normalizeH="0" baseline="0" noProof="0" dirty="0">
                <a:ln>
                  <a:noFill/>
                </a:ln>
                <a:solidFill>
                  <a:sysClr val="windowText" lastClr="000000"/>
                </a:solidFill>
                <a:effectLst/>
                <a:uLnTx/>
                <a:uFillTx/>
                <a:latin typeface="Calibri"/>
                <a:cs typeface="Calibri"/>
              </a:rPr>
              <a:t> </a:t>
            </a:r>
            <a:r>
              <a:rPr kumimoji="0" sz="850" b="0" i="0" u="none" strike="noStrike" kern="0" cap="none" spc="-20" normalizeH="0" baseline="0" noProof="0" dirty="0">
                <a:ln>
                  <a:noFill/>
                </a:ln>
                <a:solidFill>
                  <a:sysClr val="windowText" lastClr="000000"/>
                </a:solidFill>
                <a:effectLst/>
                <a:uLnTx/>
                <a:uFillTx/>
                <a:latin typeface="Calibri"/>
                <a:cs typeface="Calibri"/>
              </a:rPr>
              <a:t>HCF)</a:t>
            </a:r>
            <a:endParaRPr kumimoji="0" sz="850" b="0" i="0" u="none" strike="noStrike" kern="0" cap="none" spc="0" normalizeH="0" baseline="0" noProof="0">
              <a:ln>
                <a:noFill/>
              </a:ln>
              <a:solidFill>
                <a:sysClr val="windowText" lastClr="000000"/>
              </a:solidFill>
              <a:effectLst/>
              <a:uLnTx/>
              <a:uFillTx/>
              <a:latin typeface="Calibri"/>
              <a:cs typeface="Calibri"/>
            </a:endParaRPr>
          </a:p>
        </p:txBody>
      </p:sp>
      <p:sp>
        <p:nvSpPr>
          <p:cNvPr id="11" name="object 11"/>
          <p:cNvSpPr txBox="1"/>
          <p:nvPr/>
        </p:nvSpPr>
        <p:spPr>
          <a:xfrm>
            <a:off x="6139271" y="469283"/>
            <a:ext cx="2347595" cy="493395"/>
          </a:xfrm>
          <a:prstGeom prst="rect">
            <a:avLst/>
          </a:prstGeom>
        </p:spPr>
        <p:txBody>
          <a:bodyPr vert="horz" wrap="square" lIns="0" tIns="57150" rIns="0" bIns="0" rtlCol="0">
            <a:spAutoFit/>
          </a:bodyPr>
          <a:lstStyle/>
          <a:p>
            <a:pPr marL="27940" marR="0" lvl="0" indent="0" defTabSz="914400" eaLnBrk="1" fontAlgn="auto" latinLnBrk="0" hangingPunct="1">
              <a:lnSpc>
                <a:spcPct val="100000"/>
              </a:lnSpc>
              <a:spcBef>
                <a:spcPts val="450"/>
              </a:spcBef>
              <a:spcAft>
                <a:spcPts val="0"/>
              </a:spcAft>
              <a:buClrTx/>
              <a:buSzTx/>
              <a:buFontTx/>
              <a:buNone/>
              <a:tabLst/>
              <a:defRPr/>
            </a:pPr>
            <a:r>
              <a:rPr kumimoji="0" sz="1750" b="1" i="0" u="none" strike="noStrike" kern="0" cap="none" spc="0" normalizeH="0" baseline="0" noProof="0" dirty="0">
                <a:ln>
                  <a:noFill/>
                </a:ln>
                <a:solidFill>
                  <a:sysClr val="windowText" lastClr="000000"/>
                </a:solidFill>
                <a:effectLst/>
                <a:uLnTx/>
                <a:uFillTx/>
                <a:latin typeface="Calibri"/>
                <a:cs typeface="Calibri"/>
              </a:rPr>
              <a:t>Effective</a:t>
            </a:r>
            <a:r>
              <a:rPr kumimoji="0" sz="1750" b="1" i="0" u="none" strike="noStrike" kern="0" cap="none" spc="15" normalizeH="0" baseline="0" noProof="0" dirty="0">
                <a:ln>
                  <a:noFill/>
                </a:ln>
                <a:solidFill>
                  <a:sysClr val="windowText" lastClr="000000"/>
                </a:solidFill>
                <a:effectLst/>
                <a:uLnTx/>
                <a:uFillTx/>
                <a:latin typeface="Calibri"/>
                <a:cs typeface="Calibri"/>
              </a:rPr>
              <a:t> </a:t>
            </a:r>
            <a:r>
              <a:rPr kumimoji="0" sz="1750" b="1" i="0" u="none" strike="noStrike" kern="0" cap="none" spc="0" normalizeH="0" baseline="0" noProof="0" dirty="0">
                <a:ln>
                  <a:noFill/>
                </a:ln>
                <a:solidFill>
                  <a:sysClr val="windowText" lastClr="000000"/>
                </a:solidFill>
                <a:effectLst/>
                <a:uLnTx/>
                <a:uFillTx/>
                <a:latin typeface="Calibri"/>
                <a:cs typeface="Calibri"/>
              </a:rPr>
              <a:t>January</a:t>
            </a:r>
            <a:r>
              <a:rPr kumimoji="0" sz="1750" b="1" i="0" u="none" strike="noStrike" kern="0" cap="none" spc="30" normalizeH="0" baseline="0" noProof="0" dirty="0">
                <a:ln>
                  <a:noFill/>
                </a:ln>
                <a:solidFill>
                  <a:sysClr val="windowText" lastClr="000000"/>
                </a:solidFill>
                <a:effectLst/>
                <a:uLnTx/>
                <a:uFillTx/>
                <a:latin typeface="Calibri"/>
                <a:cs typeface="Calibri"/>
              </a:rPr>
              <a:t> </a:t>
            </a:r>
            <a:r>
              <a:rPr kumimoji="0" sz="1750" b="1" i="0" u="none" strike="noStrike" kern="0" cap="none" spc="0" normalizeH="0" baseline="0" noProof="0" dirty="0">
                <a:ln>
                  <a:noFill/>
                </a:ln>
                <a:solidFill>
                  <a:sysClr val="windowText" lastClr="000000"/>
                </a:solidFill>
                <a:effectLst/>
                <a:uLnTx/>
                <a:uFillTx/>
                <a:latin typeface="Calibri"/>
                <a:cs typeface="Calibri"/>
              </a:rPr>
              <a:t>1,</a:t>
            </a:r>
            <a:r>
              <a:rPr kumimoji="0" sz="1750" b="1" i="0" u="none" strike="noStrike" kern="0" cap="none" spc="10" normalizeH="0" baseline="0" noProof="0" dirty="0">
                <a:ln>
                  <a:noFill/>
                </a:ln>
                <a:solidFill>
                  <a:sysClr val="windowText" lastClr="000000"/>
                </a:solidFill>
                <a:effectLst/>
                <a:uLnTx/>
                <a:uFillTx/>
                <a:latin typeface="Calibri"/>
                <a:cs typeface="Calibri"/>
              </a:rPr>
              <a:t> </a:t>
            </a:r>
            <a:r>
              <a:rPr kumimoji="0" sz="1750" b="1" i="0" u="none" strike="noStrike" kern="0" cap="none" spc="-20" normalizeH="0" baseline="0" noProof="0" dirty="0">
                <a:ln>
                  <a:noFill/>
                </a:ln>
                <a:solidFill>
                  <a:sysClr val="windowText" lastClr="000000"/>
                </a:solidFill>
                <a:effectLst/>
                <a:uLnTx/>
                <a:uFillTx/>
                <a:latin typeface="Calibri"/>
                <a:cs typeface="Calibri"/>
              </a:rPr>
              <a:t>2029</a:t>
            </a:r>
            <a:endParaRPr kumimoji="0" sz="175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204"/>
              </a:spcBef>
              <a:spcAft>
                <a:spcPts val="0"/>
              </a:spcAft>
              <a:buClrTx/>
              <a:buSzTx/>
              <a:buFontTx/>
              <a:buNone/>
              <a:tabLst/>
              <a:defRPr/>
            </a:pPr>
            <a:r>
              <a:rPr kumimoji="0" sz="850" b="1" i="0" u="none" strike="noStrike" kern="0" cap="none" spc="0" normalizeH="0" baseline="0" noProof="0" dirty="0">
                <a:ln>
                  <a:noFill/>
                </a:ln>
                <a:solidFill>
                  <a:sysClr val="windowText" lastClr="000000"/>
                </a:solidFill>
                <a:effectLst/>
                <a:uLnTx/>
                <a:uFillTx/>
                <a:latin typeface="Calibri"/>
                <a:cs typeface="Calibri"/>
              </a:rPr>
              <a:t>Commodity</a:t>
            </a:r>
            <a:r>
              <a:rPr kumimoji="0" sz="850" b="1" i="0" u="none" strike="noStrike" kern="0" cap="none" spc="135" normalizeH="0" baseline="0" noProof="0" dirty="0">
                <a:ln>
                  <a:noFill/>
                </a:ln>
                <a:solidFill>
                  <a:sysClr val="windowText" lastClr="000000"/>
                </a:solidFill>
                <a:effectLst/>
                <a:uLnTx/>
                <a:uFillTx/>
                <a:latin typeface="Calibri"/>
                <a:cs typeface="Calibri"/>
              </a:rPr>
              <a:t> </a:t>
            </a:r>
            <a:r>
              <a:rPr kumimoji="0" sz="850" b="1" i="0" u="none" strike="noStrike" kern="0" cap="none" spc="-10" normalizeH="0" baseline="0" noProof="0" dirty="0">
                <a:ln>
                  <a:noFill/>
                </a:ln>
                <a:solidFill>
                  <a:sysClr val="windowText" lastClr="000000"/>
                </a:solidFill>
                <a:effectLst/>
                <a:uLnTx/>
                <a:uFillTx/>
                <a:latin typeface="Calibri"/>
                <a:cs typeface="Calibri"/>
              </a:rPr>
              <a:t>Charges</a:t>
            </a:r>
            <a:endParaRPr kumimoji="0" sz="850" b="0" i="0" u="none" strike="noStrike" kern="0" cap="none" spc="0" normalizeH="0" baseline="0" noProof="0">
              <a:ln>
                <a:noFill/>
              </a:ln>
              <a:solidFill>
                <a:sysClr val="windowText" lastClr="000000"/>
              </a:solidFill>
              <a:effectLst/>
              <a:uLnTx/>
              <a:uFillTx/>
              <a:latin typeface="Calibri"/>
              <a:cs typeface="Calibri"/>
            </a:endParaRPr>
          </a:p>
        </p:txBody>
      </p:sp>
      <p:sp>
        <p:nvSpPr>
          <p:cNvPr id="12" name="object 12"/>
          <p:cNvSpPr txBox="1"/>
          <p:nvPr/>
        </p:nvSpPr>
        <p:spPr>
          <a:xfrm>
            <a:off x="3417158" y="957173"/>
            <a:ext cx="809625" cy="453390"/>
          </a:xfrm>
          <a:prstGeom prst="rect">
            <a:avLst/>
          </a:prstGeom>
        </p:spPr>
        <p:txBody>
          <a:bodyPr vert="horz" wrap="square" lIns="0" tIns="24765" rIns="0" bIns="0" rtlCol="0">
            <a:spAutoFit/>
          </a:bodyPr>
          <a:lstStyle/>
          <a:p>
            <a:pPr marL="0" marR="635" lvl="0" indent="0" algn="ctr" defTabSz="914400" eaLnBrk="1" fontAlgn="auto" latinLnBrk="0" hangingPunct="1">
              <a:lnSpc>
                <a:spcPct val="100000"/>
              </a:lnSpc>
              <a:spcBef>
                <a:spcPts val="195"/>
              </a:spcBef>
              <a:spcAft>
                <a:spcPts val="0"/>
              </a:spcAft>
              <a:buClrTx/>
              <a:buSzTx/>
              <a:buFontTx/>
              <a:buNone/>
              <a:tabLst/>
              <a:defRPr/>
            </a:pPr>
            <a:r>
              <a:rPr kumimoji="0" sz="850" b="1" i="0" u="none" strike="noStrike" kern="0" cap="none" spc="-25" normalizeH="0" baseline="0" noProof="0" dirty="0">
                <a:ln>
                  <a:noFill/>
                </a:ln>
                <a:solidFill>
                  <a:srgbClr val="FFFFFF"/>
                </a:solidFill>
                <a:effectLst/>
                <a:uLnTx/>
                <a:uFillTx/>
                <a:latin typeface="Century Gothic"/>
                <a:cs typeface="Century Gothic"/>
              </a:rPr>
              <a:t>GSA</a:t>
            </a:r>
            <a:endParaRPr kumimoji="0" sz="850" b="0" i="0" u="none" strike="noStrike" kern="0" cap="none" spc="0" normalizeH="0" baseline="0" noProof="0">
              <a:ln>
                <a:noFill/>
              </a:ln>
              <a:solidFill>
                <a:sysClr val="windowText" lastClr="000000"/>
              </a:solidFill>
              <a:effectLst/>
              <a:uLnTx/>
              <a:uFillTx/>
              <a:latin typeface="Century Gothic"/>
              <a:cs typeface="Century Gothic"/>
            </a:endParaRPr>
          </a:p>
          <a:p>
            <a:pPr marL="0" marR="5080" lvl="0" indent="0" algn="ctr" defTabSz="914400" eaLnBrk="1" fontAlgn="auto" latinLnBrk="0" hangingPunct="1">
              <a:lnSpc>
                <a:spcPct val="110100"/>
              </a:lnSpc>
              <a:spcBef>
                <a:spcPts val="0"/>
              </a:spcBef>
              <a:spcAft>
                <a:spcPts val="0"/>
              </a:spcAft>
              <a:buClrTx/>
              <a:buSzTx/>
              <a:buFontTx/>
              <a:buNone/>
              <a:tabLst/>
              <a:defRPr/>
            </a:pPr>
            <a:r>
              <a:rPr kumimoji="0" sz="850" b="1" i="0" u="none" strike="noStrike" kern="0" cap="none" spc="-10" normalizeH="0" baseline="0" noProof="0" dirty="0">
                <a:ln>
                  <a:noFill/>
                </a:ln>
                <a:solidFill>
                  <a:srgbClr val="FFFFFF"/>
                </a:solidFill>
                <a:effectLst/>
                <a:uLnTx/>
                <a:uFillTx/>
                <a:latin typeface="Century Gothic"/>
                <a:cs typeface="Century Gothic"/>
              </a:rPr>
              <a:t>Replenishment </a:t>
            </a:r>
            <a:r>
              <a:rPr kumimoji="0" sz="850" b="1" i="0" u="none" strike="noStrike" kern="0" cap="none" spc="-25" normalizeH="0" baseline="0" noProof="0" dirty="0">
                <a:ln>
                  <a:noFill/>
                </a:ln>
                <a:solidFill>
                  <a:srgbClr val="FFFFFF"/>
                </a:solidFill>
                <a:effectLst/>
                <a:uLnTx/>
                <a:uFillTx/>
                <a:latin typeface="Century Gothic"/>
                <a:cs typeface="Century Gothic"/>
              </a:rPr>
              <a:t>Fee</a:t>
            </a:r>
            <a:endParaRPr kumimoji="0" sz="8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3" name="object 13"/>
          <p:cNvSpPr txBox="1"/>
          <p:nvPr/>
        </p:nvSpPr>
        <p:spPr>
          <a:xfrm>
            <a:off x="4578308" y="1107919"/>
            <a:ext cx="269240" cy="160020"/>
          </a:xfrm>
          <a:prstGeom prst="rect">
            <a:avLst/>
          </a:prstGeom>
        </p:spPr>
        <p:txBody>
          <a:bodyPr vert="horz" wrap="square" lIns="0" tIns="16510" rIns="0" bIns="0" rtlCol="0">
            <a:spAutoFit/>
          </a:bodyPr>
          <a:lstStyle/>
          <a:p>
            <a:pPr marL="0" marR="0" lvl="0" indent="0" defTabSz="914400" eaLnBrk="1" fontAlgn="auto" latinLnBrk="0" hangingPunct="1">
              <a:lnSpc>
                <a:spcPct val="100000"/>
              </a:lnSpc>
              <a:spcBef>
                <a:spcPts val="130"/>
              </a:spcBef>
              <a:spcAft>
                <a:spcPts val="0"/>
              </a:spcAft>
              <a:buClrTx/>
              <a:buSzTx/>
              <a:buFontTx/>
              <a:buNone/>
              <a:tabLst/>
              <a:defRPr/>
            </a:pPr>
            <a:r>
              <a:rPr kumimoji="0" sz="850" b="1" i="0" u="none" strike="noStrike" kern="0" cap="none" spc="-10" normalizeH="0" baseline="0" noProof="0" dirty="0">
                <a:ln>
                  <a:noFill/>
                </a:ln>
                <a:solidFill>
                  <a:srgbClr val="FFFFFF"/>
                </a:solidFill>
                <a:effectLst/>
                <a:uLnTx/>
                <a:uFillTx/>
                <a:latin typeface="Century Gothic"/>
                <a:cs typeface="Century Gothic"/>
              </a:rPr>
              <a:t>Total</a:t>
            </a:r>
            <a:endParaRPr kumimoji="0" sz="8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4" name="object 14"/>
          <p:cNvSpPr txBox="1"/>
          <p:nvPr/>
        </p:nvSpPr>
        <p:spPr>
          <a:xfrm>
            <a:off x="415006" y="1028470"/>
            <a:ext cx="2817495" cy="545465"/>
          </a:xfrm>
          <a:prstGeom prst="rect">
            <a:avLst/>
          </a:prstGeom>
        </p:spPr>
        <p:txBody>
          <a:bodyPr vert="horz" wrap="square" lIns="0" tIns="11430" rIns="0" bIns="0" rtlCol="0">
            <a:spAutoFit/>
          </a:bodyPr>
          <a:lstStyle/>
          <a:p>
            <a:pPr marL="1178560" marR="5080" lvl="0" indent="-392430" defTabSz="914400" eaLnBrk="1" fontAlgn="auto" latinLnBrk="0" hangingPunct="1">
              <a:lnSpc>
                <a:spcPct val="110100"/>
              </a:lnSpc>
              <a:spcBef>
                <a:spcPts val="90"/>
              </a:spcBef>
              <a:spcAft>
                <a:spcPts val="0"/>
              </a:spcAft>
              <a:buClrTx/>
              <a:buSzTx/>
              <a:buFontTx/>
              <a:buNone/>
              <a:tabLst>
                <a:tab pos="2008505" algn="l"/>
                <a:tab pos="2308860" algn="l"/>
              </a:tabLst>
              <a:defRPr/>
            </a:pPr>
            <a:r>
              <a:rPr kumimoji="0" sz="850" b="1" i="0" u="none" strike="noStrike" kern="0" cap="none" spc="0" normalizeH="0" baseline="0" noProof="0" dirty="0">
                <a:ln>
                  <a:noFill/>
                </a:ln>
                <a:solidFill>
                  <a:srgbClr val="FFFFFF"/>
                </a:solidFill>
                <a:effectLst/>
                <a:uLnTx/>
                <a:uFillTx/>
                <a:latin typeface="Century Gothic"/>
                <a:cs typeface="Century Gothic"/>
              </a:rPr>
              <a:t>District</a:t>
            </a:r>
            <a:r>
              <a:rPr kumimoji="0" sz="850" b="1" i="0" u="none" strike="noStrike" kern="0" cap="none" spc="60" normalizeH="0" baseline="0" noProof="0" dirty="0">
                <a:ln>
                  <a:noFill/>
                </a:ln>
                <a:solidFill>
                  <a:srgbClr val="FFFFFF"/>
                </a:solidFill>
                <a:effectLst/>
                <a:uLnTx/>
                <a:uFillTx/>
                <a:latin typeface="Century Gothic"/>
                <a:cs typeface="Century Gothic"/>
              </a:rPr>
              <a:t> </a:t>
            </a:r>
            <a:r>
              <a:rPr kumimoji="0" sz="850" b="1" i="0" u="none" strike="noStrike" kern="0" cap="none" spc="-10" normalizeH="0" baseline="0" noProof="0" dirty="0">
                <a:ln>
                  <a:noFill/>
                </a:ln>
                <a:solidFill>
                  <a:srgbClr val="FFFFFF"/>
                </a:solidFill>
                <a:effectLst/>
                <a:uLnTx/>
                <a:uFillTx/>
                <a:latin typeface="Century Gothic"/>
                <a:cs typeface="Century Gothic"/>
              </a:rPr>
              <a:t>Commodity</a:t>
            </a:r>
            <a:r>
              <a:rPr kumimoji="0" sz="850" b="1" i="0" u="none" strike="noStrike" kern="0" cap="none" spc="0" normalizeH="0" baseline="0" noProof="0" dirty="0">
                <a:ln>
                  <a:noFill/>
                </a:ln>
                <a:solidFill>
                  <a:srgbClr val="FFFFFF"/>
                </a:solidFill>
                <a:effectLst/>
                <a:uLnTx/>
                <a:uFillTx/>
                <a:latin typeface="Century Gothic"/>
                <a:cs typeface="Century Gothic"/>
              </a:rPr>
              <a:t>	GSA</a:t>
            </a:r>
            <a:r>
              <a:rPr kumimoji="0" sz="850" b="1" i="0" u="none" strike="noStrike" kern="0" cap="none" spc="10" normalizeH="0" baseline="0" noProof="0" dirty="0">
                <a:ln>
                  <a:noFill/>
                </a:ln>
                <a:solidFill>
                  <a:srgbClr val="FFFFFF"/>
                </a:solidFill>
                <a:effectLst/>
                <a:uLnTx/>
                <a:uFillTx/>
                <a:latin typeface="Century Gothic"/>
                <a:cs typeface="Century Gothic"/>
              </a:rPr>
              <a:t> </a:t>
            </a:r>
            <a:r>
              <a:rPr kumimoji="0" sz="850" b="1" i="0" u="none" strike="noStrike" kern="0" cap="none" spc="-10" normalizeH="0" baseline="0" noProof="0" dirty="0">
                <a:ln>
                  <a:noFill/>
                </a:ln>
                <a:solidFill>
                  <a:srgbClr val="FFFFFF"/>
                </a:solidFill>
                <a:effectLst/>
                <a:uLnTx/>
                <a:uFillTx/>
                <a:latin typeface="Century Gothic"/>
                <a:cs typeface="Century Gothic"/>
              </a:rPr>
              <a:t>Extraction </a:t>
            </a:r>
            <a:r>
              <a:rPr kumimoji="0" sz="850" b="1" i="0" u="none" strike="noStrike" kern="0" cap="none" spc="-20" normalizeH="0" baseline="0" noProof="0" dirty="0">
                <a:ln>
                  <a:noFill/>
                </a:ln>
                <a:solidFill>
                  <a:srgbClr val="FFFFFF"/>
                </a:solidFill>
                <a:effectLst/>
                <a:uLnTx/>
                <a:uFillTx/>
                <a:latin typeface="Century Gothic"/>
                <a:cs typeface="Century Gothic"/>
              </a:rPr>
              <a:t>Rate</a:t>
            </a:r>
            <a:r>
              <a:rPr kumimoji="0" sz="850" b="1" i="0" u="none" strike="noStrike" kern="0" cap="none" spc="0" normalizeH="0" baseline="0" noProof="0" dirty="0">
                <a:ln>
                  <a:noFill/>
                </a:ln>
                <a:solidFill>
                  <a:srgbClr val="FFFFFF"/>
                </a:solidFill>
                <a:effectLst/>
                <a:uLnTx/>
                <a:uFillTx/>
                <a:latin typeface="Century Gothic"/>
                <a:cs typeface="Century Gothic"/>
              </a:rPr>
              <a:t>		</a:t>
            </a:r>
            <a:r>
              <a:rPr kumimoji="0" sz="850" b="1" i="0" u="none" strike="noStrike" kern="0" cap="none" spc="-25" normalizeH="0" baseline="0" noProof="0" dirty="0">
                <a:ln>
                  <a:noFill/>
                </a:ln>
                <a:solidFill>
                  <a:srgbClr val="FFFFFF"/>
                </a:solidFill>
                <a:effectLst/>
                <a:uLnTx/>
                <a:uFillTx/>
                <a:latin typeface="Century Gothic"/>
                <a:cs typeface="Century Gothic"/>
              </a:rPr>
              <a:t>Fee</a:t>
            </a:r>
            <a:endParaRPr kumimoji="0" sz="8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825"/>
              </a:spcBef>
              <a:spcAft>
                <a:spcPts val="0"/>
              </a:spcAft>
              <a:buClrTx/>
              <a:buSzTx/>
              <a:buFontTx/>
              <a:buNone/>
              <a:tabLst>
                <a:tab pos="1148080" algn="l"/>
                <a:tab pos="2252980" algn="l"/>
              </a:tabLst>
              <a:defRPr/>
            </a:pPr>
            <a:r>
              <a:rPr kumimoji="0" sz="850" b="0" i="0" u="none" strike="noStrike" kern="0" cap="none" spc="0" normalizeH="0" baseline="0" noProof="0" dirty="0">
                <a:ln>
                  <a:noFill/>
                </a:ln>
                <a:solidFill>
                  <a:sysClr val="windowText" lastClr="000000"/>
                </a:solidFill>
                <a:effectLst/>
                <a:uLnTx/>
                <a:uFillTx/>
                <a:latin typeface="Arial"/>
                <a:cs typeface="Arial"/>
              </a:rPr>
              <a:t>Tier</a:t>
            </a:r>
            <a:r>
              <a:rPr kumimoji="0" sz="850" b="0" i="0" u="none" strike="noStrike" kern="0" cap="none" spc="35" normalizeH="0" baseline="0" noProof="0" dirty="0">
                <a:ln>
                  <a:noFill/>
                </a:ln>
                <a:solidFill>
                  <a:sysClr val="windowText" lastClr="000000"/>
                </a:solidFill>
                <a:effectLst/>
                <a:uLnTx/>
                <a:uFillTx/>
                <a:latin typeface="Arial"/>
                <a:cs typeface="Arial"/>
              </a:rPr>
              <a:t> </a:t>
            </a:r>
            <a:r>
              <a:rPr kumimoji="0" sz="850" b="0" i="0" u="none" strike="noStrike" kern="0" cap="none" spc="-50" normalizeH="0" baseline="0" noProof="0" dirty="0">
                <a:ln>
                  <a:noFill/>
                </a:ln>
                <a:solidFill>
                  <a:sysClr val="windowText" lastClr="000000"/>
                </a:solidFill>
                <a:effectLst/>
                <a:uLnTx/>
                <a:uFillTx/>
                <a:latin typeface="Arial"/>
                <a:cs typeface="Arial"/>
              </a:rPr>
              <a:t>1</a:t>
            </a:r>
            <a:r>
              <a:rPr kumimoji="0" sz="850" b="0" i="0" u="none" strike="noStrike" kern="0" cap="none" spc="0" normalizeH="0" baseline="0" noProof="0" dirty="0">
                <a:ln>
                  <a:noFill/>
                </a:ln>
                <a:solidFill>
                  <a:sysClr val="windowText" lastClr="000000"/>
                </a:solidFill>
                <a:effectLst/>
                <a:uLnTx/>
                <a:uFillTx/>
                <a:latin typeface="Arial"/>
                <a:cs typeface="Arial"/>
              </a:rPr>
              <a:t>	</a:t>
            </a:r>
            <a:r>
              <a:rPr kumimoji="0" sz="850" b="0" i="0" u="none" strike="noStrike" kern="0" cap="none" spc="-20" normalizeH="0" baseline="0" noProof="0" dirty="0">
                <a:ln>
                  <a:noFill/>
                </a:ln>
                <a:solidFill>
                  <a:sysClr val="windowText" lastClr="000000"/>
                </a:solidFill>
                <a:effectLst/>
                <a:uLnTx/>
                <a:uFillTx/>
                <a:latin typeface="Arial"/>
                <a:cs typeface="Arial"/>
              </a:rPr>
              <a:t>$2.83</a:t>
            </a:r>
            <a:r>
              <a:rPr kumimoji="0" sz="850" b="0" i="0" u="none" strike="noStrike" kern="0" cap="none" spc="0" normalizeH="0" baseline="0" noProof="0" dirty="0">
                <a:ln>
                  <a:noFill/>
                </a:ln>
                <a:solidFill>
                  <a:sysClr val="windowText" lastClr="000000"/>
                </a:solidFill>
                <a:effectLst/>
                <a:uLnTx/>
                <a:uFillTx/>
                <a:latin typeface="Arial"/>
                <a:cs typeface="Arial"/>
              </a:rPr>
              <a:t>	</a:t>
            </a:r>
            <a:r>
              <a:rPr kumimoji="0" sz="850" b="0" i="0" u="none" strike="noStrike" kern="0" cap="none" spc="-20" normalizeH="0" baseline="0" noProof="0" dirty="0">
                <a:ln>
                  <a:noFill/>
                </a:ln>
                <a:solidFill>
                  <a:sysClr val="windowText" lastClr="000000"/>
                </a:solidFill>
                <a:effectLst/>
                <a:uLnTx/>
                <a:uFillTx/>
                <a:latin typeface="Arial"/>
                <a:cs typeface="Arial"/>
              </a:rPr>
              <a:t>$0.24</a:t>
            </a:r>
            <a:endParaRPr kumimoji="0" sz="85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p:nvPr/>
        </p:nvSpPr>
        <p:spPr>
          <a:xfrm>
            <a:off x="8983545" y="1028470"/>
            <a:ext cx="1041400" cy="311150"/>
          </a:xfrm>
          <a:prstGeom prst="rect">
            <a:avLst/>
          </a:prstGeom>
        </p:spPr>
        <p:txBody>
          <a:bodyPr vert="horz" wrap="square" lIns="0" tIns="24765" rIns="0" bIns="0" rtlCol="0">
            <a:spAutoFit/>
          </a:bodyPr>
          <a:lstStyle/>
          <a:p>
            <a:pPr marL="0" marR="0" lvl="0" indent="0" algn="ctr" defTabSz="914400" eaLnBrk="1" fontAlgn="auto" latinLnBrk="0" hangingPunct="1">
              <a:lnSpc>
                <a:spcPct val="100000"/>
              </a:lnSpc>
              <a:spcBef>
                <a:spcPts val="195"/>
              </a:spcBef>
              <a:spcAft>
                <a:spcPts val="0"/>
              </a:spcAft>
              <a:buClrTx/>
              <a:buSzTx/>
              <a:buFontTx/>
              <a:buNone/>
              <a:tabLst/>
              <a:defRPr/>
            </a:pPr>
            <a:r>
              <a:rPr kumimoji="0" sz="850" b="1" i="0" u="none" strike="noStrike" kern="0" cap="none" spc="-25" normalizeH="0" baseline="0" noProof="0" dirty="0">
                <a:ln>
                  <a:noFill/>
                </a:ln>
                <a:solidFill>
                  <a:srgbClr val="FFFFFF"/>
                </a:solidFill>
                <a:effectLst/>
                <a:uLnTx/>
                <a:uFillTx/>
                <a:latin typeface="Century Gothic"/>
                <a:cs typeface="Century Gothic"/>
              </a:rPr>
              <a:t>GSA</a:t>
            </a:r>
            <a:endParaRPr kumimoji="0" sz="850" b="0" i="0" u="none" strike="noStrike" kern="0" cap="none" spc="0" normalizeH="0" baseline="0" noProof="0">
              <a:ln>
                <a:noFill/>
              </a:ln>
              <a:solidFill>
                <a:sysClr val="windowText" lastClr="000000"/>
              </a:solidFill>
              <a:effectLst/>
              <a:uLnTx/>
              <a:uFillTx/>
              <a:latin typeface="Century Gothic"/>
              <a:cs typeface="Century Gothic"/>
            </a:endParaRPr>
          </a:p>
          <a:p>
            <a:pPr marL="0" marR="5080" lvl="0" indent="0" algn="ctr" defTabSz="914400" eaLnBrk="1" fontAlgn="auto" latinLnBrk="0" hangingPunct="1">
              <a:lnSpc>
                <a:spcPct val="100000"/>
              </a:lnSpc>
              <a:spcBef>
                <a:spcPts val="105"/>
              </a:spcBef>
              <a:spcAft>
                <a:spcPts val="0"/>
              </a:spcAft>
              <a:buClrTx/>
              <a:buSzTx/>
              <a:buFontTx/>
              <a:buNone/>
              <a:tabLst/>
              <a:defRPr/>
            </a:pPr>
            <a:r>
              <a:rPr kumimoji="0" sz="850" b="1" i="0" u="none" strike="noStrike" kern="0" cap="none" spc="0" normalizeH="0" baseline="0" noProof="0" dirty="0">
                <a:ln>
                  <a:noFill/>
                </a:ln>
                <a:solidFill>
                  <a:srgbClr val="FFFFFF"/>
                </a:solidFill>
                <a:effectLst/>
                <a:uLnTx/>
                <a:uFillTx/>
                <a:latin typeface="Century Gothic"/>
                <a:cs typeface="Century Gothic"/>
              </a:rPr>
              <a:t>Replenishment</a:t>
            </a:r>
            <a:r>
              <a:rPr kumimoji="0" sz="850" b="1" i="0" u="none" strike="noStrike" kern="0" cap="none" spc="155" normalizeH="0" baseline="0" noProof="0" dirty="0">
                <a:ln>
                  <a:noFill/>
                </a:ln>
                <a:solidFill>
                  <a:srgbClr val="FFFFFF"/>
                </a:solidFill>
                <a:effectLst/>
                <a:uLnTx/>
                <a:uFillTx/>
                <a:latin typeface="Century Gothic"/>
                <a:cs typeface="Century Gothic"/>
              </a:rPr>
              <a:t> </a:t>
            </a:r>
            <a:r>
              <a:rPr kumimoji="0" sz="850" b="1" i="0" u="none" strike="noStrike" kern="0" cap="none" spc="-25" normalizeH="0" baseline="0" noProof="0" dirty="0">
                <a:ln>
                  <a:noFill/>
                </a:ln>
                <a:solidFill>
                  <a:srgbClr val="FFFFFF"/>
                </a:solidFill>
                <a:effectLst/>
                <a:uLnTx/>
                <a:uFillTx/>
                <a:latin typeface="Century Gothic"/>
                <a:cs typeface="Century Gothic"/>
              </a:rPr>
              <a:t>Fee</a:t>
            </a:r>
            <a:endParaRPr kumimoji="0" sz="8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6" name="object 16"/>
          <p:cNvSpPr txBox="1"/>
          <p:nvPr/>
        </p:nvSpPr>
        <p:spPr>
          <a:xfrm>
            <a:off x="10266922" y="1107919"/>
            <a:ext cx="269240" cy="160020"/>
          </a:xfrm>
          <a:prstGeom prst="rect">
            <a:avLst/>
          </a:prstGeom>
        </p:spPr>
        <p:txBody>
          <a:bodyPr vert="horz" wrap="square" lIns="0" tIns="16510" rIns="0" bIns="0" rtlCol="0">
            <a:spAutoFit/>
          </a:bodyPr>
          <a:lstStyle/>
          <a:p>
            <a:pPr marL="0" marR="0" lvl="0" indent="0" defTabSz="914400" eaLnBrk="1" fontAlgn="auto" latinLnBrk="0" hangingPunct="1">
              <a:lnSpc>
                <a:spcPct val="100000"/>
              </a:lnSpc>
              <a:spcBef>
                <a:spcPts val="130"/>
              </a:spcBef>
              <a:spcAft>
                <a:spcPts val="0"/>
              </a:spcAft>
              <a:buClrTx/>
              <a:buSzTx/>
              <a:buFontTx/>
              <a:buNone/>
              <a:tabLst/>
              <a:defRPr/>
            </a:pPr>
            <a:r>
              <a:rPr kumimoji="0" sz="850" b="1" i="0" u="none" strike="noStrike" kern="0" cap="none" spc="-10" normalizeH="0" baseline="0" noProof="0" dirty="0">
                <a:ln>
                  <a:noFill/>
                </a:ln>
                <a:solidFill>
                  <a:srgbClr val="FFFFFF"/>
                </a:solidFill>
                <a:effectLst/>
                <a:uLnTx/>
                <a:uFillTx/>
                <a:latin typeface="Century Gothic"/>
                <a:cs typeface="Century Gothic"/>
              </a:rPr>
              <a:t>Total</a:t>
            </a:r>
            <a:endParaRPr kumimoji="0" sz="85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7" name="object 17"/>
          <p:cNvSpPr txBox="1"/>
          <p:nvPr/>
        </p:nvSpPr>
        <p:spPr>
          <a:xfrm>
            <a:off x="6139279" y="1028470"/>
            <a:ext cx="2781935" cy="545465"/>
          </a:xfrm>
          <a:prstGeom prst="rect">
            <a:avLst/>
          </a:prstGeom>
        </p:spPr>
        <p:txBody>
          <a:bodyPr vert="horz" wrap="square" lIns="0" tIns="11430" rIns="0" bIns="0" rtlCol="0">
            <a:spAutoFit/>
          </a:bodyPr>
          <a:lstStyle/>
          <a:p>
            <a:pPr marL="1158240" marR="5080" lvl="0" indent="-392430" defTabSz="914400" eaLnBrk="1" fontAlgn="auto" latinLnBrk="0" hangingPunct="1">
              <a:lnSpc>
                <a:spcPct val="110100"/>
              </a:lnSpc>
              <a:spcBef>
                <a:spcPts val="90"/>
              </a:spcBef>
              <a:spcAft>
                <a:spcPts val="0"/>
              </a:spcAft>
              <a:buClrTx/>
              <a:buSzTx/>
              <a:buFontTx/>
              <a:buNone/>
              <a:tabLst>
                <a:tab pos="1972945" algn="l"/>
                <a:tab pos="2273300" algn="l"/>
              </a:tabLst>
              <a:defRPr/>
            </a:pPr>
            <a:r>
              <a:rPr kumimoji="0" sz="850" b="1" i="0" u="none" strike="noStrike" kern="0" cap="none" spc="0" normalizeH="0" baseline="0" noProof="0" dirty="0">
                <a:ln>
                  <a:noFill/>
                </a:ln>
                <a:solidFill>
                  <a:srgbClr val="FFFFFF"/>
                </a:solidFill>
                <a:effectLst/>
                <a:uLnTx/>
                <a:uFillTx/>
                <a:latin typeface="Century Gothic"/>
                <a:cs typeface="Century Gothic"/>
              </a:rPr>
              <a:t>District</a:t>
            </a:r>
            <a:r>
              <a:rPr kumimoji="0" sz="850" b="1" i="0" u="none" strike="noStrike" kern="0" cap="none" spc="60" normalizeH="0" baseline="0" noProof="0" dirty="0">
                <a:ln>
                  <a:noFill/>
                </a:ln>
                <a:solidFill>
                  <a:srgbClr val="FFFFFF"/>
                </a:solidFill>
                <a:effectLst/>
                <a:uLnTx/>
                <a:uFillTx/>
                <a:latin typeface="Century Gothic"/>
                <a:cs typeface="Century Gothic"/>
              </a:rPr>
              <a:t> </a:t>
            </a:r>
            <a:r>
              <a:rPr kumimoji="0" sz="850" b="1" i="0" u="none" strike="noStrike" kern="0" cap="none" spc="-10" normalizeH="0" baseline="0" noProof="0" dirty="0">
                <a:ln>
                  <a:noFill/>
                </a:ln>
                <a:solidFill>
                  <a:srgbClr val="FFFFFF"/>
                </a:solidFill>
                <a:effectLst/>
                <a:uLnTx/>
                <a:uFillTx/>
                <a:latin typeface="Century Gothic"/>
                <a:cs typeface="Century Gothic"/>
              </a:rPr>
              <a:t>Commodity</a:t>
            </a:r>
            <a:r>
              <a:rPr kumimoji="0" sz="850" b="1" i="0" u="none" strike="noStrike" kern="0" cap="none" spc="0" normalizeH="0" baseline="0" noProof="0" dirty="0">
                <a:ln>
                  <a:noFill/>
                </a:ln>
                <a:solidFill>
                  <a:srgbClr val="FFFFFF"/>
                </a:solidFill>
                <a:effectLst/>
                <a:uLnTx/>
                <a:uFillTx/>
                <a:latin typeface="Century Gothic"/>
                <a:cs typeface="Century Gothic"/>
              </a:rPr>
              <a:t>	GSA</a:t>
            </a:r>
            <a:r>
              <a:rPr kumimoji="0" sz="850" b="1" i="0" u="none" strike="noStrike" kern="0" cap="none" spc="10" normalizeH="0" baseline="0" noProof="0" dirty="0">
                <a:ln>
                  <a:noFill/>
                </a:ln>
                <a:solidFill>
                  <a:srgbClr val="FFFFFF"/>
                </a:solidFill>
                <a:effectLst/>
                <a:uLnTx/>
                <a:uFillTx/>
                <a:latin typeface="Century Gothic"/>
                <a:cs typeface="Century Gothic"/>
              </a:rPr>
              <a:t> </a:t>
            </a:r>
            <a:r>
              <a:rPr kumimoji="0" sz="850" b="1" i="0" u="none" strike="noStrike" kern="0" cap="none" spc="-10" normalizeH="0" baseline="0" noProof="0" dirty="0">
                <a:ln>
                  <a:noFill/>
                </a:ln>
                <a:solidFill>
                  <a:srgbClr val="FFFFFF"/>
                </a:solidFill>
                <a:effectLst/>
                <a:uLnTx/>
                <a:uFillTx/>
                <a:latin typeface="Century Gothic"/>
                <a:cs typeface="Century Gothic"/>
              </a:rPr>
              <a:t>Extraction </a:t>
            </a:r>
            <a:r>
              <a:rPr kumimoji="0" sz="850" b="1" i="0" u="none" strike="noStrike" kern="0" cap="none" spc="-20" normalizeH="0" baseline="0" noProof="0" dirty="0">
                <a:ln>
                  <a:noFill/>
                </a:ln>
                <a:solidFill>
                  <a:srgbClr val="FFFFFF"/>
                </a:solidFill>
                <a:effectLst/>
                <a:uLnTx/>
                <a:uFillTx/>
                <a:latin typeface="Century Gothic"/>
                <a:cs typeface="Century Gothic"/>
              </a:rPr>
              <a:t>Rate</a:t>
            </a:r>
            <a:r>
              <a:rPr kumimoji="0" sz="850" b="1" i="0" u="none" strike="noStrike" kern="0" cap="none" spc="0" normalizeH="0" baseline="0" noProof="0" dirty="0">
                <a:ln>
                  <a:noFill/>
                </a:ln>
                <a:solidFill>
                  <a:srgbClr val="FFFFFF"/>
                </a:solidFill>
                <a:effectLst/>
                <a:uLnTx/>
                <a:uFillTx/>
                <a:latin typeface="Century Gothic"/>
                <a:cs typeface="Century Gothic"/>
              </a:rPr>
              <a:t>		</a:t>
            </a:r>
            <a:r>
              <a:rPr kumimoji="0" sz="850" b="1" i="0" u="none" strike="noStrike" kern="0" cap="none" spc="-25" normalizeH="0" baseline="0" noProof="0" dirty="0">
                <a:ln>
                  <a:noFill/>
                </a:ln>
                <a:solidFill>
                  <a:srgbClr val="FFFFFF"/>
                </a:solidFill>
                <a:effectLst/>
                <a:uLnTx/>
                <a:uFillTx/>
                <a:latin typeface="Century Gothic"/>
                <a:cs typeface="Century Gothic"/>
              </a:rPr>
              <a:t>Fee</a:t>
            </a:r>
            <a:endParaRPr kumimoji="0" sz="850" b="0" i="0" u="none" strike="noStrike" kern="0" cap="none" spc="0" normalizeH="0" baseline="0" noProof="0">
              <a:ln>
                <a:noFill/>
              </a:ln>
              <a:solidFill>
                <a:sysClr val="windowText" lastClr="000000"/>
              </a:solidFill>
              <a:effectLst/>
              <a:uLnTx/>
              <a:uFillTx/>
              <a:latin typeface="Century Gothic"/>
              <a:cs typeface="Century Gothic"/>
            </a:endParaRPr>
          </a:p>
          <a:p>
            <a:pPr marL="12700" marR="0" lvl="0" indent="0" defTabSz="914400" eaLnBrk="1" fontAlgn="auto" latinLnBrk="0" hangingPunct="1">
              <a:lnSpc>
                <a:spcPct val="100000"/>
              </a:lnSpc>
              <a:spcBef>
                <a:spcPts val="825"/>
              </a:spcBef>
              <a:spcAft>
                <a:spcPts val="0"/>
              </a:spcAft>
              <a:buClrTx/>
              <a:buSzTx/>
              <a:buFontTx/>
              <a:buNone/>
              <a:tabLst>
                <a:tab pos="1127760" algn="l"/>
                <a:tab pos="2217420" algn="l"/>
              </a:tabLst>
              <a:defRPr/>
            </a:pPr>
            <a:r>
              <a:rPr kumimoji="0" sz="850" b="0" i="0" u="none" strike="noStrike" kern="0" cap="none" spc="0" normalizeH="0" baseline="0" noProof="0" dirty="0">
                <a:ln>
                  <a:noFill/>
                </a:ln>
                <a:solidFill>
                  <a:sysClr val="windowText" lastClr="000000"/>
                </a:solidFill>
                <a:effectLst/>
                <a:uLnTx/>
                <a:uFillTx/>
                <a:latin typeface="Arial"/>
                <a:cs typeface="Arial"/>
              </a:rPr>
              <a:t>Tier</a:t>
            </a:r>
            <a:r>
              <a:rPr kumimoji="0" sz="850" b="0" i="0" u="none" strike="noStrike" kern="0" cap="none" spc="35" normalizeH="0" baseline="0" noProof="0" dirty="0">
                <a:ln>
                  <a:noFill/>
                </a:ln>
                <a:solidFill>
                  <a:sysClr val="windowText" lastClr="000000"/>
                </a:solidFill>
                <a:effectLst/>
                <a:uLnTx/>
                <a:uFillTx/>
                <a:latin typeface="Arial"/>
                <a:cs typeface="Arial"/>
              </a:rPr>
              <a:t> </a:t>
            </a:r>
            <a:r>
              <a:rPr kumimoji="0" sz="850" b="0" i="0" u="none" strike="noStrike" kern="0" cap="none" spc="-50" normalizeH="0" baseline="0" noProof="0" dirty="0">
                <a:ln>
                  <a:noFill/>
                </a:ln>
                <a:solidFill>
                  <a:sysClr val="windowText" lastClr="000000"/>
                </a:solidFill>
                <a:effectLst/>
                <a:uLnTx/>
                <a:uFillTx/>
                <a:latin typeface="Arial"/>
                <a:cs typeface="Arial"/>
              </a:rPr>
              <a:t>1</a:t>
            </a:r>
            <a:r>
              <a:rPr kumimoji="0" sz="850" b="0" i="0" u="none" strike="noStrike" kern="0" cap="none" spc="0" normalizeH="0" baseline="0" noProof="0" dirty="0">
                <a:ln>
                  <a:noFill/>
                </a:ln>
                <a:solidFill>
                  <a:sysClr val="windowText" lastClr="000000"/>
                </a:solidFill>
                <a:effectLst/>
                <a:uLnTx/>
                <a:uFillTx/>
                <a:latin typeface="Arial"/>
                <a:cs typeface="Arial"/>
              </a:rPr>
              <a:t>	</a:t>
            </a:r>
            <a:r>
              <a:rPr kumimoji="0" sz="850" b="0" i="0" u="none" strike="noStrike" kern="0" cap="none" spc="-20" normalizeH="0" baseline="0" noProof="0" dirty="0">
                <a:ln>
                  <a:noFill/>
                </a:ln>
                <a:solidFill>
                  <a:sysClr val="windowText" lastClr="000000"/>
                </a:solidFill>
                <a:effectLst/>
                <a:uLnTx/>
                <a:uFillTx/>
                <a:latin typeface="Arial"/>
                <a:cs typeface="Arial"/>
              </a:rPr>
              <a:t>$3.06</a:t>
            </a:r>
            <a:r>
              <a:rPr kumimoji="0" sz="850" b="0" i="0" u="none" strike="noStrike" kern="0" cap="none" spc="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$0.24</a:t>
            </a:r>
            <a:endParaRPr kumimoji="0" sz="850" b="0" i="0" u="none" strike="noStrike" kern="0" cap="none" spc="0" normalizeH="0" baseline="0" noProof="0">
              <a:ln>
                <a:noFill/>
              </a:ln>
              <a:solidFill>
                <a:sysClr val="windowText" lastClr="000000"/>
              </a:solidFill>
              <a:effectLst/>
              <a:uLnTx/>
              <a:uFillTx/>
              <a:latin typeface="Arial"/>
              <a:cs typeface="Arial"/>
            </a:endParaRPr>
          </a:p>
        </p:txBody>
      </p:sp>
      <p:sp>
        <p:nvSpPr>
          <p:cNvPr id="18" name="object 18"/>
          <p:cNvSpPr txBox="1"/>
          <p:nvPr/>
        </p:nvSpPr>
        <p:spPr>
          <a:xfrm>
            <a:off x="3653993" y="1413484"/>
            <a:ext cx="1186815"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tab pos="898525" algn="l"/>
              </a:tabLst>
              <a:defRPr/>
            </a:pPr>
            <a:r>
              <a:rPr kumimoji="0" sz="850" b="0" i="0" u="none" strike="noStrike" kern="0" cap="none" spc="-10" normalizeH="0" baseline="0" noProof="0" dirty="0">
                <a:ln>
                  <a:noFill/>
                </a:ln>
                <a:solidFill>
                  <a:sysClr val="windowText" lastClr="000000"/>
                </a:solidFill>
                <a:effectLst/>
                <a:uLnTx/>
                <a:uFillTx/>
                <a:latin typeface="Arial"/>
                <a:cs typeface="Arial"/>
              </a:rPr>
              <a:t>$0.00</a:t>
            </a:r>
            <a:r>
              <a:rPr kumimoji="0" sz="850" b="0" i="0" u="none" strike="noStrike" kern="0" cap="none" spc="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$3.07</a:t>
            </a:r>
            <a:endParaRPr kumimoji="0" sz="850" b="0" i="0" u="none" strike="noStrike" kern="0" cap="none" spc="0" normalizeH="0" baseline="0" noProof="0">
              <a:ln>
                <a:noFill/>
              </a:ln>
              <a:solidFill>
                <a:sysClr val="windowText" lastClr="000000"/>
              </a:solidFill>
              <a:effectLst/>
              <a:uLnTx/>
              <a:uFillTx/>
              <a:latin typeface="Arial"/>
              <a:cs typeface="Arial"/>
            </a:endParaRPr>
          </a:p>
        </p:txBody>
      </p:sp>
      <p:sp>
        <p:nvSpPr>
          <p:cNvPr id="19" name="object 19"/>
          <p:cNvSpPr txBox="1"/>
          <p:nvPr/>
        </p:nvSpPr>
        <p:spPr>
          <a:xfrm>
            <a:off x="9332438" y="1413484"/>
            <a:ext cx="1196975"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tab pos="908685" algn="l"/>
              </a:tabLst>
              <a:defRPr/>
            </a:pPr>
            <a:r>
              <a:rPr kumimoji="0" sz="850" b="0" i="0" u="none" strike="noStrike" kern="0" cap="none" spc="-10" normalizeH="0" baseline="0" noProof="0" dirty="0">
                <a:ln>
                  <a:noFill/>
                </a:ln>
                <a:solidFill>
                  <a:sysClr val="windowText" lastClr="000000"/>
                </a:solidFill>
                <a:effectLst/>
                <a:uLnTx/>
                <a:uFillTx/>
                <a:latin typeface="Arial"/>
                <a:cs typeface="Arial"/>
              </a:rPr>
              <a:t>$0.00</a:t>
            </a:r>
            <a:r>
              <a:rPr kumimoji="0" sz="850" b="0" i="0" u="none" strike="noStrike" kern="0" cap="none" spc="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$3.30</a:t>
            </a:r>
            <a:endParaRPr kumimoji="0" sz="850" b="0" i="0" u="none" strike="noStrike" kern="0" cap="none" spc="0" normalizeH="0" baseline="0" noProof="0">
              <a:ln>
                <a:noFill/>
              </a:ln>
              <a:solidFill>
                <a:sysClr val="windowText" lastClr="000000"/>
              </a:solidFill>
              <a:effectLst/>
              <a:uLnTx/>
              <a:uFillTx/>
              <a:latin typeface="Arial"/>
              <a:cs typeface="Arial"/>
            </a:endParaRPr>
          </a:p>
        </p:txBody>
      </p:sp>
      <p:sp>
        <p:nvSpPr>
          <p:cNvPr id="20" name="object 20"/>
          <p:cNvSpPr txBox="1"/>
          <p:nvPr/>
        </p:nvSpPr>
        <p:spPr>
          <a:xfrm>
            <a:off x="394634" y="1561154"/>
            <a:ext cx="4695825"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tab pos="1168400" algn="l"/>
                <a:tab pos="2273300" algn="l"/>
                <a:tab pos="3271520" algn="l"/>
                <a:tab pos="4157979" algn="l"/>
                <a:tab pos="4682490" algn="l"/>
              </a:tabLst>
              <a:defRPr/>
            </a:pPr>
            <a:r>
              <a:rPr kumimoji="0" sz="850" b="0" i="0" u="sng" strike="noStrike" kern="0" cap="none" spc="-6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Tier</a:t>
            </a:r>
            <a:r>
              <a:rPr kumimoji="0" sz="850" b="0"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50" normalizeH="0" baseline="0" noProof="0" dirty="0">
                <a:ln>
                  <a:noFill/>
                </a:ln>
                <a:solidFill>
                  <a:sysClr val="windowText" lastClr="000000"/>
                </a:solidFill>
                <a:effectLst/>
                <a:uLnTx/>
                <a:uFill>
                  <a:solidFill>
                    <a:srgbClr val="000000"/>
                  </a:solidFill>
                </a:uFill>
                <a:latin typeface="Arial"/>
                <a:cs typeface="Arial"/>
              </a:rPr>
              <a:t>2</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20" normalizeH="0" baseline="0" noProof="0" dirty="0">
                <a:ln>
                  <a:noFill/>
                </a:ln>
                <a:solidFill>
                  <a:sysClr val="windowText" lastClr="000000"/>
                </a:solidFill>
                <a:effectLst/>
                <a:uLnTx/>
                <a:uFill>
                  <a:solidFill>
                    <a:srgbClr val="000000"/>
                  </a:solidFill>
                </a:uFill>
                <a:latin typeface="Arial"/>
                <a:cs typeface="Arial"/>
              </a:rPr>
              <a:t>$2.83</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20" normalizeH="0" baseline="0" noProof="0" dirty="0">
                <a:ln>
                  <a:noFill/>
                </a:ln>
                <a:solidFill>
                  <a:sysClr val="windowText" lastClr="000000"/>
                </a:solidFill>
                <a:effectLst/>
                <a:uLnTx/>
                <a:uFill>
                  <a:solidFill>
                    <a:srgbClr val="000000"/>
                  </a:solidFill>
                </a:uFill>
                <a:latin typeface="Arial"/>
                <a:cs typeface="Arial"/>
              </a:rPr>
              <a:t>$0.24</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10" normalizeH="0" baseline="0" noProof="0" dirty="0">
                <a:ln>
                  <a:noFill/>
                </a:ln>
                <a:solidFill>
                  <a:sysClr val="windowText" lastClr="000000"/>
                </a:solidFill>
                <a:effectLst/>
                <a:uLnTx/>
                <a:uFill>
                  <a:solidFill>
                    <a:srgbClr val="000000"/>
                  </a:solidFill>
                </a:uFill>
                <a:latin typeface="Arial"/>
                <a:cs typeface="Arial"/>
              </a:rPr>
              <a:t>$5.25</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10" normalizeH="0" baseline="0" noProof="0" dirty="0">
                <a:ln>
                  <a:noFill/>
                </a:ln>
                <a:solidFill>
                  <a:sysClr val="windowText" lastClr="000000"/>
                </a:solidFill>
                <a:effectLst/>
                <a:uLnTx/>
                <a:uFill>
                  <a:solidFill>
                    <a:srgbClr val="000000"/>
                  </a:solidFill>
                </a:uFill>
                <a:latin typeface="Arial"/>
                <a:cs typeface="Arial"/>
              </a:rPr>
              <a:t>$8.32</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850" b="0" i="0" u="none" strike="noStrike" kern="0" cap="none" spc="0" normalizeH="0" baseline="0" noProof="0">
              <a:ln>
                <a:noFill/>
              </a:ln>
              <a:solidFill>
                <a:sysClr val="windowText" lastClr="000000"/>
              </a:solidFill>
              <a:effectLst/>
              <a:uLnTx/>
              <a:uFillTx/>
              <a:latin typeface="Arial"/>
              <a:cs typeface="Arial"/>
            </a:endParaRPr>
          </a:p>
        </p:txBody>
      </p:sp>
      <p:sp>
        <p:nvSpPr>
          <p:cNvPr id="21" name="object 21"/>
          <p:cNvSpPr txBox="1"/>
          <p:nvPr/>
        </p:nvSpPr>
        <p:spPr>
          <a:xfrm>
            <a:off x="6118899" y="1561154"/>
            <a:ext cx="4655185"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tab pos="1148080" algn="l"/>
                <a:tab pos="2237740" algn="l"/>
                <a:tab pos="3225800" algn="l"/>
                <a:tab pos="4122420" algn="l"/>
                <a:tab pos="4641850" algn="l"/>
              </a:tabLst>
              <a:defRPr/>
            </a:pPr>
            <a:r>
              <a:rPr kumimoji="0" sz="850" b="0" i="0" u="sng" strike="noStrike" kern="0" cap="none" spc="-6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Tier</a:t>
            </a:r>
            <a:r>
              <a:rPr kumimoji="0" sz="850" b="0" i="0" u="sng" strike="noStrike" kern="0" cap="none" spc="2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50" normalizeH="0" baseline="0" noProof="0" dirty="0">
                <a:ln>
                  <a:noFill/>
                </a:ln>
                <a:solidFill>
                  <a:sysClr val="windowText" lastClr="000000"/>
                </a:solidFill>
                <a:effectLst/>
                <a:uLnTx/>
                <a:uFill>
                  <a:solidFill>
                    <a:srgbClr val="000000"/>
                  </a:solidFill>
                </a:uFill>
                <a:latin typeface="Arial"/>
                <a:cs typeface="Arial"/>
              </a:rPr>
              <a:t>2</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20" normalizeH="0" baseline="0" noProof="0" dirty="0">
                <a:ln>
                  <a:noFill/>
                </a:ln>
                <a:solidFill>
                  <a:sysClr val="windowText" lastClr="000000"/>
                </a:solidFill>
                <a:effectLst/>
                <a:uLnTx/>
                <a:uFill>
                  <a:solidFill>
                    <a:srgbClr val="000000"/>
                  </a:solidFill>
                </a:uFill>
                <a:latin typeface="Arial"/>
                <a:cs typeface="Arial"/>
              </a:rPr>
              <a:t>$3.06</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20" normalizeH="0" baseline="0" noProof="0" dirty="0">
                <a:ln>
                  <a:noFill/>
                </a:ln>
                <a:solidFill>
                  <a:sysClr val="windowText" lastClr="000000"/>
                </a:solidFill>
                <a:effectLst/>
                <a:uLnTx/>
                <a:uFill>
                  <a:solidFill>
                    <a:srgbClr val="000000"/>
                  </a:solidFill>
                </a:uFill>
                <a:latin typeface="Arial"/>
                <a:cs typeface="Arial"/>
              </a:rPr>
              <a:t>$0.24</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10" normalizeH="0" baseline="0" noProof="0" dirty="0">
                <a:ln>
                  <a:noFill/>
                </a:ln>
                <a:solidFill>
                  <a:sysClr val="windowText" lastClr="000000"/>
                </a:solidFill>
                <a:effectLst/>
                <a:uLnTx/>
                <a:uFill>
                  <a:solidFill>
                    <a:srgbClr val="000000"/>
                  </a:solidFill>
                </a:uFill>
                <a:latin typeface="Arial"/>
                <a:cs typeface="Arial"/>
              </a:rPr>
              <a:t>$5.25</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10" normalizeH="0" baseline="0" noProof="0" dirty="0">
                <a:ln>
                  <a:noFill/>
                </a:ln>
                <a:solidFill>
                  <a:sysClr val="windowText" lastClr="000000"/>
                </a:solidFill>
                <a:effectLst/>
                <a:uLnTx/>
                <a:uFill>
                  <a:solidFill>
                    <a:srgbClr val="000000"/>
                  </a:solidFill>
                </a:uFill>
                <a:latin typeface="Arial"/>
                <a:cs typeface="Arial"/>
              </a:rPr>
              <a:t>$8.55</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850" b="0" i="0" u="none" strike="noStrike" kern="0" cap="none" spc="0" normalizeH="0" baseline="0" noProof="0">
              <a:ln>
                <a:noFill/>
              </a:ln>
              <a:solidFill>
                <a:sysClr val="windowText" lastClr="000000"/>
              </a:solidFill>
              <a:effectLst/>
              <a:uLnTx/>
              <a:uFillTx/>
              <a:latin typeface="Arial"/>
              <a:cs typeface="Arial"/>
            </a:endParaRPr>
          </a:p>
        </p:txBody>
      </p:sp>
      <p:sp>
        <p:nvSpPr>
          <p:cNvPr id="22" name="object 22"/>
          <p:cNvSpPr txBox="1"/>
          <p:nvPr/>
        </p:nvSpPr>
        <p:spPr>
          <a:xfrm>
            <a:off x="415009" y="2004275"/>
            <a:ext cx="1089025"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850" b="1" i="0" u="none" strike="noStrike" kern="0" cap="none" spc="0" normalizeH="0" baseline="0" noProof="0" dirty="0">
                <a:ln>
                  <a:noFill/>
                </a:ln>
                <a:solidFill>
                  <a:sysClr val="windowText" lastClr="000000"/>
                </a:solidFill>
                <a:effectLst/>
                <a:uLnTx/>
                <a:uFillTx/>
                <a:latin typeface="Calibri"/>
                <a:cs typeface="Calibri"/>
              </a:rPr>
              <a:t>Fixed</a:t>
            </a:r>
            <a:r>
              <a:rPr kumimoji="0" sz="850" b="1" i="0" u="none" strike="noStrike" kern="0" cap="none" spc="85" normalizeH="0" baseline="0" noProof="0" dirty="0">
                <a:ln>
                  <a:noFill/>
                </a:ln>
                <a:solidFill>
                  <a:sysClr val="windowText" lastClr="000000"/>
                </a:solidFill>
                <a:effectLst/>
                <a:uLnTx/>
                <a:uFillTx/>
                <a:latin typeface="Calibri"/>
                <a:cs typeface="Calibri"/>
              </a:rPr>
              <a:t> </a:t>
            </a:r>
            <a:r>
              <a:rPr kumimoji="0" sz="850" b="1" i="0" u="none" strike="noStrike" kern="0" cap="none" spc="0" normalizeH="0" baseline="0" noProof="0" dirty="0">
                <a:ln>
                  <a:noFill/>
                </a:ln>
                <a:solidFill>
                  <a:sysClr val="windowText" lastClr="000000"/>
                </a:solidFill>
                <a:effectLst/>
                <a:uLnTx/>
                <a:uFillTx/>
                <a:latin typeface="Calibri"/>
                <a:cs typeface="Calibri"/>
              </a:rPr>
              <a:t>Monthly</a:t>
            </a:r>
            <a:r>
              <a:rPr kumimoji="0" sz="850" b="1" i="0" u="none" strike="noStrike" kern="0" cap="none" spc="55" normalizeH="0" baseline="0" noProof="0" dirty="0">
                <a:ln>
                  <a:noFill/>
                </a:ln>
                <a:solidFill>
                  <a:sysClr val="windowText" lastClr="000000"/>
                </a:solidFill>
                <a:effectLst/>
                <a:uLnTx/>
                <a:uFillTx/>
                <a:latin typeface="Calibri"/>
                <a:cs typeface="Calibri"/>
              </a:rPr>
              <a:t> </a:t>
            </a:r>
            <a:r>
              <a:rPr kumimoji="0" sz="850" b="1" i="0" u="none" strike="noStrike" kern="0" cap="none" spc="-10" normalizeH="0" baseline="0" noProof="0" dirty="0">
                <a:ln>
                  <a:noFill/>
                </a:ln>
                <a:solidFill>
                  <a:sysClr val="windowText" lastClr="000000"/>
                </a:solidFill>
                <a:effectLst/>
                <a:uLnTx/>
                <a:uFillTx/>
                <a:latin typeface="Calibri"/>
                <a:cs typeface="Calibri"/>
              </a:rPr>
              <a:t>Charges</a:t>
            </a:r>
            <a:endParaRPr kumimoji="0" sz="850" b="0" i="0" u="none" strike="noStrike" kern="0" cap="none" spc="0" normalizeH="0" baseline="0" noProof="0">
              <a:ln>
                <a:noFill/>
              </a:ln>
              <a:solidFill>
                <a:sysClr val="windowText" lastClr="000000"/>
              </a:solidFill>
              <a:effectLst/>
              <a:uLnTx/>
              <a:uFillTx/>
              <a:latin typeface="Calibri"/>
              <a:cs typeface="Calibri"/>
            </a:endParaRPr>
          </a:p>
        </p:txBody>
      </p:sp>
      <p:graphicFrame>
        <p:nvGraphicFramePr>
          <p:cNvPr id="23" name="object 23"/>
          <p:cNvGraphicFramePr>
            <a:graphicFrameLocks noGrp="1"/>
          </p:cNvGraphicFramePr>
          <p:nvPr/>
        </p:nvGraphicFramePr>
        <p:xfrm>
          <a:off x="409880" y="2159542"/>
          <a:ext cx="3929379" cy="1613535"/>
        </p:xfrm>
        <a:graphic>
          <a:graphicData uri="http://schemas.openxmlformats.org/drawingml/2006/table">
            <a:tbl>
              <a:tblPr firstRow="1" bandRow="1">
                <a:tableStyleId>{2D5ABB26-0587-4C30-8999-92F81FD0307C}</a:tableStyleId>
              </a:tblPr>
              <a:tblGrid>
                <a:gridCol w="900430">
                  <a:extLst>
                    <a:ext uri="{9D8B030D-6E8A-4147-A177-3AD203B41FA5}">
                      <a16:colId xmlns:a16="http://schemas.microsoft.com/office/drawing/2014/main" val="20000"/>
                    </a:ext>
                  </a:extLst>
                </a:gridCol>
                <a:gridCol w="1139825">
                  <a:extLst>
                    <a:ext uri="{9D8B030D-6E8A-4147-A177-3AD203B41FA5}">
                      <a16:colId xmlns:a16="http://schemas.microsoft.com/office/drawing/2014/main" val="20001"/>
                    </a:ext>
                  </a:extLst>
                </a:gridCol>
                <a:gridCol w="995680">
                  <a:extLst>
                    <a:ext uri="{9D8B030D-6E8A-4147-A177-3AD203B41FA5}">
                      <a16:colId xmlns:a16="http://schemas.microsoft.com/office/drawing/2014/main" val="20002"/>
                    </a:ext>
                  </a:extLst>
                </a:gridCol>
                <a:gridCol w="893444">
                  <a:extLst>
                    <a:ext uri="{9D8B030D-6E8A-4147-A177-3AD203B41FA5}">
                      <a16:colId xmlns:a16="http://schemas.microsoft.com/office/drawing/2014/main" val="20003"/>
                    </a:ext>
                  </a:extLst>
                </a:gridCol>
              </a:tblGrid>
              <a:tr h="290195">
                <a:tc gridSpan="4">
                  <a:txBody>
                    <a:bodyPr/>
                    <a:lstStyle/>
                    <a:p>
                      <a:pPr marL="60960">
                        <a:lnSpc>
                          <a:spcPts val="790"/>
                        </a:lnSpc>
                        <a:spcBef>
                          <a:spcPts val="630"/>
                        </a:spcBef>
                        <a:tabLst>
                          <a:tab pos="880744" algn="l"/>
                          <a:tab pos="2209800" algn="l"/>
                          <a:tab pos="3279140" algn="l"/>
                        </a:tabLst>
                      </a:pPr>
                      <a:r>
                        <a:rPr sz="850" b="1" dirty="0">
                          <a:solidFill>
                            <a:srgbClr val="FFFFFF"/>
                          </a:solidFill>
                          <a:latin typeface="Century Gothic"/>
                          <a:cs typeface="Century Gothic"/>
                        </a:rPr>
                        <a:t>Meter</a:t>
                      </a:r>
                      <a:r>
                        <a:rPr sz="850" b="1" spc="80" dirty="0">
                          <a:solidFill>
                            <a:srgbClr val="FFFFFF"/>
                          </a:solidFill>
                          <a:latin typeface="Century Gothic"/>
                          <a:cs typeface="Century Gothic"/>
                        </a:rPr>
                        <a:t> </a:t>
                      </a:r>
                      <a:r>
                        <a:rPr sz="850" b="1" spc="-20" dirty="0">
                          <a:solidFill>
                            <a:srgbClr val="FFFFFF"/>
                          </a:solidFill>
                          <a:latin typeface="Century Gothic"/>
                          <a:cs typeface="Century Gothic"/>
                        </a:rPr>
                        <a:t>Size</a:t>
                      </a:r>
                      <a:r>
                        <a:rPr sz="850" b="1" dirty="0">
                          <a:solidFill>
                            <a:srgbClr val="FFFFFF"/>
                          </a:solidFill>
                          <a:latin typeface="Century Gothic"/>
                          <a:cs typeface="Century Gothic"/>
                        </a:rPr>
                        <a:t>	Ready-to-</a:t>
                      </a:r>
                      <a:r>
                        <a:rPr sz="850" b="1" spc="-10" dirty="0">
                          <a:solidFill>
                            <a:srgbClr val="FFFFFF"/>
                          </a:solidFill>
                          <a:latin typeface="Century Gothic"/>
                          <a:cs typeface="Century Gothic"/>
                        </a:rPr>
                        <a:t>Serve</a:t>
                      </a:r>
                      <a:r>
                        <a:rPr sz="850" b="1" dirty="0">
                          <a:solidFill>
                            <a:srgbClr val="FFFFFF"/>
                          </a:solidFill>
                          <a:latin typeface="Century Gothic"/>
                          <a:cs typeface="Century Gothic"/>
                        </a:rPr>
                        <a:t>	</a:t>
                      </a:r>
                      <a:r>
                        <a:rPr sz="1275" b="1" spc="-15" baseline="35947" dirty="0">
                          <a:solidFill>
                            <a:srgbClr val="FFFFFF"/>
                          </a:solidFill>
                          <a:latin typeface="Century Gothic"/>
                          <a:cs typeface="Century Gothic"/>
                        </a:rPr>
                        <a:t>Arsenic</a:t>
                      </a:r>
                      <a:r>
                        <a:rPr sz="1275" b="1" baseline="35947" dirty="0">
                          <a:solidFill>
                            <a:srgbClr val="FFFFFF"/>
                          </a:solidFill>
                          <a:latin typeface="Century Gothic"/>
                          <a:cs typeface="Century Gothic"/>
                        </a:rPr>
                        <a:t>	</a:t>
                      </a:r>
                      <a:r>
                        <a:rPr sz="850" b="1" spc="-10" dirty="0">
                          <a:solidFill>
                            <a:srgbClr val="FFFFFF"/>
                          </a:solidFill>
                          <a:latin typeface="Century Gothic"/>
                          <a:cs typeface="Century Gothic"/>
                        </a:rPr>
                        <a:t>Total</a:t>
                      </a:r>
                      <a:endParaRPr sz="850">
                        <a:latin typeface="Century Gothic"/>
                        <a:cs typeface="Century Gothic"/>
                      </a:endParaRPr>
                    </a:p>
                    <a:p>
                      <a:pPr marL="2204720">
                        <a:lnSpc>
                          <a:spcPts val="760"/>
                        </a:lnSpc>
                      </a:pPr>
                      <a:r>
                        <a:rPr sz="850" b="1" spc="-10" dirty="0">
                          <a:solidFill>
                            <a:srgbClr val="FFFFFF"/>
                          </a:solidFill>
                          <a:latin typeface="Century Gothic"/>
                          <a:cs typeface="Century Gothic"/>
                        </a:rPr>
                        <a:t>Charge</a:t>
                      </a:r>
                      <a:endParaRPr sz="850">
                        <a:latin typeface="Century Gothic"/>
                        <a:cs typeface="Century Gothic"/>
                      </a:endParaRPr>
                    </a:p>
                  </a:txBody>
                  <a:tcPr marL="0" marR="0" marT="80010" marB="0">
                    <a:solidFill>
                      <a:srgbClr val="0000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6685">
                <a:tc>
                  <a:txBody>
                    <a:bodyPr/>
                    <a:lstStyle/>
                    <a:p>
                      <a:pPr marL="246379">
                        <a:lnSpc>
                          <a:spcPct val="100000"/>
                        </a:lnSpc>
                        <a:spcBef>
                          <a:spcPts val="30"/>
                        </a:spcBef>
                      </a:pPr>
                      <a:r>
                        <a:rPr sz="850" spc="-20" dirty="0">
                          <a:latin typeface="Arial"/>
                          <a:cs typeface="Arial"/>
                        </a:rPr>
                        <a:t>3/4"</a:t>
                      </a:r>
                      <a:endParaRPr sz="850">
                        <a:latin typeface="Arial"/>
                        <a:cs typeface="Arial"/>
                      </a:endParaRPr>
                    </a:p>
                  </a:txBody>
                  <a:tcPr marL="0" marR="0" marT="3810" marB="0"/>
                </a:tc>
                <a:tc>
                  <a:txBody>
                    <a:bodyPr/>
                    <a:lstStyle/>
                    <a:p>
                      <a:pPr marR="226695" algn="r">
                        <a:lnSpc>
                          <a:spcPct val="100000"/>
                        </a:lnSpc>
                        <a:spcBef>
                          <a:spcPts val="30"/>
                        </a:spcBef>
                      </a:pPr>
                      <a:r>
                        <a:rPr sz="850" spc="-10" dirty="0">
                          <a:latin typeface="Arial"/>
                          <a:cs typeface="Arial"/>
                        </a:rPr>
                        <a:t>$55.41</a:t>
                      </a:r>
                      <a:endParaRPr sz="850">
                        <a:latin typeface="Arial"/>
                        <a:cs typeface="Arial"/>
                      </a:endParaRPr>
                    </a:p>
                  </a:txBody>
                  <a:tcPr marL="0" marR="0" marT="3810" marB="0"/>
                </a:tc>
                <a:tc>
                  <a:txBody>
                    <a:bodyPr/>
                    <a:lstStyle/>
                    <a:p>
                      <a:pPr marR="264795" algn="r">
                        <a:lnSpc>
                          <a:spcPct val="100000"/>
                        </a:lnSpc>
                        <a:spcBef>
                          <a:spcPts val="30"/>
                        </a:spcBef>
                      </a:pPr>
                      <a:r>
                        <a:rPr sz="850" spc="-10" dirty="0">
                          <a:latin typeface="Arial"/>
                          <a:cs typeface="Arial"/>
                        </a:rPr>
                        <a:t>$15.94</a:t>
                      </a:r>
                      <a:endParaRPr sz="850">
                        <a:latin typeface="Arial"/>
                        <a:cs typeface="Arial"/>
                      </a:endParaRPr>
                    </a:p>
                  </a:txBody>
                  <a:tcPr marL="0" marR="0" marT="3810" marB="0"/>
                </a:tc>
                <a:tc>
                  <a:txBody>
                    <a:bodyPr/>
                    <a:lstStyle/>
                    <a:p>
                      <a:pPr marR="124460" algn="r">
                        <a:lnSpc>
                          <a:spcPct val="100000"/>
                        </a:lnSpc>
                        <a:spcBef>
                          <a:spcPts val="30"/>
                        </a:spcBef>
                      </a:pPr>
                      <a:r>
                        <a:rPr sz="850" spc="-10" dirty="0">
                          <a:latin typeface="Arial"/>
                          <a:cs typeface="Arial"/>
                        </a:rPr>
                        <a:t>$71.35</a:t>
                      </a:r>
                      <a:endParaRPr sz="850">
                        <a:latin typeface="Arial"/>
                        <a:cs typeface="Arial"/>
                      </a:endParaRPr>
                    </a:p>
                  </a:txBody>
                  <a:tcPr marL="0" marR="0" marT="3810" marB="0"/>
                </a:tc>
                <a:extLst>
                  <a:ext uri="{0D108BD9-81ED-4DB2-BD59-A6C34878D82A}">
                    <a16:rowId xmlns:a16="http://schemas.microsoft.com/office/drawing/2014/main" val="10001"/>
                  </a:ext>
                </a:extLst>
              </a:tr>
              <a:tr h="147320">
                <a:tc>
                  <a:txBody>
                    <a:bodyPr/>
                    <a:lstStyle/>
                    <a:p>
                      <a:pPr marL="292735">
                        <a:lnSpc>
                          <a:spcPct val="100000"/>
                        </a:lnSpc>
                        <a:spcBef>
                          <a:spcPts val="35"/>
                        </a:spcBef>
                      </a:pPr>
                      <a:r>
                        <a:rPr sz="850" spc="-25" dirty="0">
                          <a:latin typeface="Arial"/>
                          <a:cs typeface="Arial"/>
                        </a:rPr>
                        <a:t>1"</a:t>
                      </a:r>
                      <a:endParaRPr sz="850">
                        <a:latin typeface="Arial"/>
                        <a:cs typeface="Arial"/>
                      </a:endParaRPr>
                    </a:p>
                  </a:txBody>
                  <a:tcPr marL="0" marR="0" marT="4445" marB="0"/>
                </a:tc>
                <a:tc>
                  <a:txBody>
                    <a:bodyPr/>
                    <a:lstStyle/>
                    <a:p>
                      <a:pPr marR="226695" algn="r">
                        <a:lnSpc>
                          <a:spcPct val="100000"/>
                        </a:lnSpc>
                        <a:spcBef>
                          <a:spcPts val="35"/>
                        </a:spcBef>
                      </a:pPr>
                      <a:r>
                        <a:rPr sz="850" spc="-10" dirty="0">
                          <a:latin typeface="Arial"/>
                          <a:cs typeface="Arial"/>
                        </a:rPr>
                        <a:t>$85.17</a:t>
                      </a:r>
                      <a:endParaRPr sz="850">
                        <a:latin typeface="Arial"/>
                        <a:cs typeface="Arial"/>
                      </a:endParaRPr>
                    </a:p>
                  </a:txBody>
                  <a:tcPr marL="0" marR="0" marT="4445" marB="0"/>
                </a:tc>
                <a:tc>
                  <a:txBody>
                    <a:bodyPr/>
                    <a:lstStyle/>
                    <a:p>
                      <a:pPr marR="264795" algn="r">
                        <a:lnSpc>
                          <a:spcPct val="100000"/>
                        </a:lnSpc>
                        <a:spcBef>
                          <a:spcPts val="35"/>
                        </a:spcBef>
                      </a:pPr>
                      <a:r>
                        <a:rPr sz="850" spc="-10" dirty="0">
                          <a:latin typeface="Arial"/>
                          <a:cs typeface="Arial"/>
                        </a:rPr>
                        <a:t>$26.58</a:t>
                      </a:r>
                      <a:endParaRPr sz="850">
                        <a:latin typeface="Arial"/>
                        <a:cs typeface="Arial"/>
                      </a:endParaRPr>
                    </a:p>
                  </a:txBody>
                  <a:tcPr marL="0" marR="0" marT="4445" marB="0"/>
                </a:tc>
                <a:tc>
                  <a:txBody>
                    <a:bodyPr/>
                    <a:lstStyle/>
                    <a:p>
                      <a:pPr marR="124460" algn="r">
                        <a:lnSpc>
                          <a:spcPct val="100000"/>
                        </a:lnSpc>
                        <a:spcBef>
                          <a:spcPts val="35"/>
                        </a:spcBef>
                      </a:pPr>
                      <a:r>
                        <a:rPr sz="850" spc="-10" dirty="0">
                          <a:latin typeface="Arial"/>
                          <a:cs typeface="Arial"/>
                        </a:rPr>
                        <a:t>$111.75</a:t>
                      </a:r>
                      <a:endParaRPr sz="850">
                        <a:latin typeface="Arial"/>
                        <a:cs typeface="Arial"/>
                      </a:endParaRPr>
                    </a:p>
                  </a:txBody>
                  <a:tcPr marL="0" marR="0" marT="4445" marB="0"/>
                </a:tc>
                <a:extLst>
                  <a:ext uri="{0D108BD9-81ED-4DB2-BD59-A6C34878D82A}">
                    <a16:rowId xmlns:a16="http://schemas.microsoft.com/office/drawing/2014/main" val="10002"/>
                  </a:ext>
                </a:extLst>
              </a:tr>
              <a:tr h="147320">
                <a:tc>
                  <a:txBody>
                    <a:bodyPr/>
                    <a:lstStyle/>
                    <a:p>
                      <a:pPr marL="200660">
                        <a:lnSpc>
                          <a:spcPct val="100000"/>
                        </a:lnSpc>
                        <a:spcBef>
                          <a:spcPts val="35"/>
                        </a:spcBef>
                      </a:pPr>
                      <a:r>
                        <a:rPr sz="850" dirty="0">
                          <a:latin typeface="Arial"/>
                          <a:cs typeface="Arial"/>
                        </a:rPr>
                        <a:t>1 </a:t>
                      </a:r>
                      <a:r>
                        <a:rPr sz="850" spc="-20" dirty="0">
                          <a:latin typeface="Arial"/>
                          <a:cs typeface="Arial"/>
                        </a:rPr>
                        <a:t>1/2"</a:t>
                      </a:r>
                      <a:endParaRPr sz="850">
                        <a:latin typeface="Arial"/>
                        <a:cs typeface="Arial"/>
                      </a:endParaRPr>
                    </a:p>
                  </a:txBody>
                  <a:tcPr marL="0" marR="0" marT="4445" marB="0"/>
                </a:tc>
                <a:tc>
                  <a:txBody>
                    <a:bodyPr/>
                    <a:lstStyle/>
                    <a:p>
                      <a:pPr marR="226695" algn="r">
                        <a:lnSpc>
                          <a:spcPct val="100000"/>
                        </a:lnSpc>
                        <a:spcBef>
                          <a:spcPts val="35"/>
                        </a:spcBef>
                      </a:pPr>
                      <a:r>
                        <a:rPr sz="850" spc="-10" dirty="0">
                          <a:latin typeface="Arial"/>
                          <a:cs typeface="Arial"/>
                        </a:rPr>
                        <a:t>$159.55</a:t>
                      </a:r>
                      <a:endParaRPr sz="850">
                        <a:latin typeface="Arial"/>
                        <a:cs typeface="Arial"/>
                      </a:endParaRPr>
                    </a:p>
                  </a:txBody>
                  <a:tcPr marL="0" marR="0" marT="4445" marB="0"/>
                </a:tc>
                <a:tc>
                  <a:txBody>
                    <a:bodyPr/>
                    <a:lstStyle/>
                    <a:p>
                      <a:pPr marR="264795" algn="r">
                        <a:lnSpc>
                          <a:spcPct val="100000"/>
                        </a:lnSpc>
                        <a:spcBef>
                          <a:spcPts val="35"/>
                        </a:spcBef>
                      </a:pPr>
                      <a:r>
                        <a:rPr sz="850" spc="-10" dirty="0">
                          <a:latin typeface="Arial"/>
                          <a:cs typeface="Arial"/>
                        </a:rPr>
                        <a:t>$53.19</a:t>
                      </a:r>
                      <a:endParaRPr sz="850">
                        <a:latin typeface="Arial"/>
                        <a:cs typeface="Arial"/>
                      </a:endParaRPr>
                    </a:p>
                  </a:txBody>
                  <a:tcPr marL="0" marR="0" marT="4445" marB="0"/>
                </a:tc>
                <a:tc>
                  <a:txBody>
                    <a:bodyPr/>
                    <a:lstStyle/>
                    <a:p>
                      <a:pPr marR="124460" algn="r">
                        <a:lnSpc>
                          <a:spcPct val="100000"/>
                        </a:lnSpc>
                        <a:spcBef>
                          <a:spcPts val="35"/>
                        </a:spcBef>
                      </a:pPr>
                      <a:r>
                        <a:rPr sz="850" spc="-10" dirty="0">
                          <a:latin typeface="Arial"/>
                          <a:cs typeface="Arial"/>
                        </a:rPr>
                        <a:t>$212.74</a:t>
                      </a:r>
                      <a:endParaRPr sz="850">
                        <a:latin typeface="Arial"/>
                        <a:cs typeface="Arial"/>
                      </a:endParaRPr>
                    </a:p>
                  </a:txBody>
                  <a:tcPr marL="0" marR="0" marT="4445" marB="0"/>
                </a:tc>
                <a:extLst>
                  <a:ext uri="{0D108BD9-81ED-4DB2-BD59-A6C34878D82A}">
                    <a16:rowId xmlns:a16="http://schemas.microsoft.com/office/drawing/2014/main" val="10003"/>
                  </a:ext>
                </a:extLst>
              </a:tr>
              <a:tr h="147320">
                <a:tc>
                  <a:txBody>
                    <a:bodyPr/>
                    <a:lstStyle/>
                    <a:p>
                      <a:pPr marL="292735">
                        <a:lnSpc>
                          <a:spcPct val="100000"/>
                        </a:lnSpc>
                        <a:spcBef>
                          <a:spcPts val="35"/>
                        </a:spcBef>
                      </a:pPr>
                      <a:r>
                        <a:rPr sz="850" spc="-25" dirty="0">
                          <a:latin typeface="Arial"/>
                          <a:cs typeface="Arial"/>
                        </a:rPr>
                        <a:t>2"</a:t>
                      </a:r>
                      <a:endParaRPr sz="850">
                        <a:latin typeface="Arial"/>
                        <a:cs typeface="Arial"/>
                      </a:endParaRPr>
                    </a:p>
                  </a:txBody>
                  <a:tcPr marL="0" marR="0" marT="4445" marB="0"/>
                </a:tc>
                <a:tc>
                  <a:txBody>
                    <a:bodyPr/>
                    <a:lstStyle/>
                    <a:p>
                      <a:pPr marR="226695" algn="r">
                        <a:lnSpc>
                          <a:spcPct val="100000"/>
                        </a:lnSpc>
                        <a:spcBef>
                          <a:spcPts val="35"/>
                        </a:spcBef>
                      </a:pPr>
                      <a:r>
                        <a:rPr sz="850" spc="-10" dirty="0">
                          <a:latin typeface="Arial"/>
                          <a:cs typeface="Arial"/>
                        </a:rPr>
                        <a:t>$248.80</a:t>
                      </a:r>
                      <a:endParaRPr sz="850">
                        <a:latin typeface="Arial"/>
                        <a:cs typeface="Arial"/>
                      </a:endParaRPr>
                    </a:p>
                  </a:txBody>
                  <a:tcPr marL="0" marR="0" marT="4445" marB="0"/>
                </a:tc>
                <a:tc>
                  <a:txBody>
                    <a:bodyPr/>
                    <a:lstStyle/>
                    <a:p>
                      <a:pPr marR="264795" algn="r">
                        <a:lnSpc>
                          <a:spcPct val="100000"/>
                        </a:lnSpc>
                        <a:spcBef>
                          <a:spcPts val="35"/>
                        </a:spcBef>
                      </a:pPr>
                      <a:r>
                        <a:rPr sz="850" spc="-10" dirty="0">
                          <a:latin typeface="Arial"/>
                          <a:cs typeface="Arial"/>
                        </a:rPr>
                        <a:t>$85.10</a:t>
                      </a:r>
                      <a:endParaRPr sz="850">
                        <a:latin typeface="Arial"/>
                        <a:cs typeface="Arial"/>
                      </a:endParaRPr>
                    </a:p>
                  </a:txBody>
                  <a:tcPr marL="0" marR="0" marT="4445" marB="0"/>
                </a:tc>
                <a:tc>
                  <a:txBody>
                    <a:bodyPr/>
                    <a:lstStyle/>
                    <a:p>
                      <a:pPr marR="124460" algn="r">
                        <a:lnSpc>
                          <a:spcPct val="100000"/>
                        </a:lnSpc>
                        <a:spcBef>
                          <a:spcPts val="35"/>
                        </a:spcBef>
                      </a:pPr>
                      <a:r>
                        <a:rPr sz="850" spc="-10" dirty="0">
                          <a:latin typeface="Arial"/>
                          <a:cs typeface="Arial"/>
                        </a:rPr>
                        <a:t>$333.90</a:t>
                      </a:r>
                      <a:endParaRPr sz="850">
                        <a:latin typeface="Arial"/>
                        <a:cs typeface="Arial"/>
                      </a:endParaRPr>
                    </a:p>
                  </a:txBody>
                  <a:tcPr marL="0" marR="0" marT="4445" marB="0"/>
                </a:tc>
                <a:extLst>
                  <a:ext uri="{0D108BD9-81ED-4DB2-BD59-A6C34878D82A}">
                    <a16:rowId xmlns:a16="http://schemas.microsoft.com/office/drawing/2014/main" val="10004"/>
                  </a:ext>
                </a:extLst>
              </a:tr>
              <a:tr h="147320">
                <a:tc>
                  <a:txBody>
                    <a:bodyPr/>
                    <a:lstStyle/>
                    <a:p>
                      <a:pPr marL="292735">
                        <a:lnSpc>
                          <a:spcPct val="100000"/>
                        </a:lnSpc>
                        <a:spcBef>
                          <a:spcPts val="35"/>
                        </a:spcBef>
                      </a:pPr>
                      <a:r>
                        <a:rPr sz="850" spc="-25" dirty="0">
                          <a:latin typeface="Arial"/>
                          <a:cs typeface="Arial"/>
                        </a:rPr>
                        <a:t>3"</a:t>
                      </a:r>
                      <a:endParaRPr sz="850">
                        <a:latin typeface="Arial"/>
                        <a:cs typeface="Arial"/>
                      </a:endParaRPr>
                    </a:p>
                  </a:txBody>
                  <a:tcPr marL="0" marR="0" marT="4445" marB="0"/>
                </a:tc>
                <a:tc>
                  <a:txBody>
                    <a:bodyPr/>
                    <a:lstStyle/>
                    <a:p>
                      <a:pPr marR="226060" algn="r">
                        <a:lnSpc>
                          <a:spcPct val="100000"/>
                        </a:lnSpc>
                        <a:spcBef>
                          <a:spcPts val="35"/>
                        </a:spcBef>
                      </a:pPr>
                      <a:r>
                        <a:rPr sz="850" spc="-10" dirty="0">
                          <a:latin typeface="Arial"/>
                          <a:cs typeface="Arial"/>
                        </a:rPr>
                        <a:t>$486.89</a:t>
                      </a:r>
                      <a:endParaRPr sz="850">
                        <a:latin typeface="Arial"/>
                        <a:cs typeface="Arial"/>
                      </a:endParaRPr>
                    </a:p>
                  </a:txBody>
                  <a:tcPr marL="0" marR="0" marT="4445" marB="0"/>
                </a:tc>
                <a:tc>
                  <a:txBody>
                    <a:bodyPr/>
                    <a:lstStyle/>
                    <a:p>
                      <a:pPr marR="264795" algn="r">
                        <a:lnSpc>
                          <a:spcPct val="100000"/>
                        </a:lnSpc>
                        <a:spcBef>
                          <a:spcPts val="35"/>
                        </a:spcBef>
                      </a:pPr>
                      <a:r>
                        <a:rPr sz="850" spc="-10" dirty="0">
                          <a:latin typeface="Arial"/>
                          <a:cs typeface="Arial"/>
                        </a:rPr>
                        <a:t>$170.16</a:t>
                      </a:r>
                      <a:endParaRPr sz="850">
                        <a:latin typeface="Arial"/>
                        <a:cs typeface="Arial"/>
                      </a:endParaRPr>
                    </a:p>
                  </a:txBody>
                  <a:tcPr marL="0" marR="0" marT="4445" marB="0"/>
                </a:tc>
                <a:tc>
                  <a:txBody>
                    <a:bodyPr/>
                    <a:lstStyle/>
                    <a:p>
                      <a:pPr marR="124460" algn="r">
                        <a:lnSpc>
                          <a:spcPct val="100000"/>
                        </a:lnSpc>
                        <a:spcBef>
                          <a:spcPts val="35"/>
                        </a:spcBef>
                      </a:pPr>
                      <a:r>
                        <a:rPr sz="850" spc="-10" dirty="0">
                          <a:latin typeface="Arial"/>
                          <a:cs typeface="Arial"/>
                        </a:rPr>
                        <a:t>$657.05</a:t>
                      </a:r>
                      <a:endParaRPr sz="850">
                        <a:latin typeface="Arial"/>
                        <a:cs typeface="Arial"/>
                      </a:endParaRPr>
                    </a:p>
                  </a:txBody>
                  <a:tcPr marL="0" marR="0" marT="4445" marB="0"/>
                </a:tc>
                <a:extLst>
                  <a:ext uri="{0D108BD9-81ED-4DB2-BD59-A6C34878D82A}">
                    <a16:rowId xmlns:a16="http://schemas.microsoft.com/office/drawing/2014/main" val="10005"/>
                  </a:ext>
                </a:extLst>
              </a:tr>
              <a:tr h="147320">
                <a:tc>
                  <a:txBody>
                    <a:bodyPr/>
                    <a:lstStyle/>
                    <a:p>
                      <a:pPr marL="292735">
                        <a:lnSpc>
                          <a:spcPct val="100000"/>
                        </a:lnSpc>
                        <a:spcBef>
                          <a:spcPts val="35"/>
                        </a:spcBef>
                      </a:pPr>
                      <a:r>
                        <a:rPr sz="850" spc="-25" dirty="0">
                          <a:latin typeface="Arial"/>
                          <a:cs typeface="Arial"/>
                        </a:rPr>
                        <a:t>4"</a:t>
                      </a:r>
                      <a:endParaRPr sz="850">
                        <a:latin typeface="Arial"/>
                        <a:cs typeface="Arial"/>
                      </a:endParaRPr>
                    </a:p>
                  </a:txBody>
                  <a:tcPr marL="0" marR="0" marT="4445" marB="0"/>
                </a:tc>
                <a:tc>
                  <a:txBody>
                    <a:bodyPr/>
                    <a:lstStyle/>
                    <a:p>
                      <a:pPr marR="226060" algn="r">
                        <a:lnSpc>
                          <a:spcPct val="100000"/>
                        </a:lnSpc>
                        <a:spcBef>
                          <a:spcPts val="35"/>
                        </a:spcBef>
                      </a:pPr>
                      <a:r>
                        <a:rPr sz="850" spc="-10" dirty="0">
                          <a:latin typeface="Arial"/>
                          <a:cs typeface="Arial"/>
                        </a:rPr>
                        <a:t>$754.68</a:t>
                      </a:r>
                      <a:endParaRPr sz="850">
                        <a:latin typeface="Arial"/>
                        <a:cs typeface="Arial"/>
                      </a:endParaRPr>
                    </a:p>
                  </a:txBody>
                  <a:tcPr marL="0" marR="0" marT="4445" marB="0"/>
                </a:tc>
                <a:tc>
                  <a:txBody>
                    <a:bodyPr/>
                    <a:lstStyle/>
                    <a:p>
                      <a:pPr marR="264795" algn="r">
                        <a:lnSpc>
                          <a:spcPct val="100000"/>
                        </a:lnSpc>
                        <a:spcBef>
                          <a:spcPts val="35"/>
                        </a:spcBef>
                      </a:pPr>
                      <a:r>
                        <a:rPr sz="850" spc="-10" dirty="0">
                          <a:latin typeface="Arial"/>
                          <a:cs typeface="Arial"/>
                        </a:rPr>
                        <a:t>$265.90</a:t>
                      </a:r>
                      <a:endParaRPr sz="850">
                        <a:latin typeface="Arial"/>
                        <a:cs typeface="Arial"/>
                      </a:endParaRPr>
                    </a:p>
                  </a:txBody>
                  <a:tcPr marL="0" marR="0" marT="4445" marB="0"/>
                </a:tc>
                <a:tc>
                  <a:txBody>
                    <a:bodyPr/>
                    <a:lstStyle/>
                    <a:p>
                      <a:pPr marR="124460" algn="r">
                        <a:lnSpc>
                          <a:spcPct val="100000"/>
                        </a:lnSpc>
                        <a:spcBef>
                          <a:spcPts val="35"/>
                        </a:spcBef>
                      </a:pPr>
                      <a:r>
                        <a:rPr sz="850" spc="-10" dirty="0">
                          <a:latin typeface="Arial"/>
                          <a:cs typeface="Arial"/>
                        </a:rPr>
                        <a:t>$1,020.58</a:t>
                      </a:r>
                      <a:endParaRPr sz="850">
                        <a:latin typeface="Arial"/>
                        <a:cs typeface="Arial"/>
                      </a:endParaRPr>
                    </a:p>
                  </a:txBody>
                  <a:tcPr marL="0" marR="0" marT="4445" marB="0"/>
                </a:tc>
                <a:extLst>
                  <a:ext uri="{0D108BD9-81ED-4DB2-BD59-A6C34878D82A}">
                    <a16:rowId xmlns:a16="http://schemas.microsoft.com/office/drawing/2014/main" val="10006"/>
                  </a:ext>
                </a:extLst>
              </a:tr>
              <a:tr h="147320">
                <a:tc>
                  <a:txBody>
                    <a:bodyPr/>
                    <a:lstStyle/>
                    <a:p>
                      <a:pPr marL="292735">
                        <a:lnSpc>
                          <a:spcPct val="100000"/>
                        </a:lnSpc>
                        <a:spcBef>
                          <a:spcPts val="35"/>
                        </a:spcBef>
                      </a:pPr>
                      <a:r>
                        <a:rPr sz="850" spc="-25" dirty="0">
                          <a:latin typeface="Arial"/>
                          <a:cs typeface="Arial"/>
                        </a:rPr>
                        <a:t>6"</a:t>
                      </a:r>
                      <a:endParaRPr sz="850">
                        <a:latin typeface="Arial"/>
                        <a:cs typeface="Arial"/>
                      </a:endParaRPr>
                    </a:p>
                  </a:txBody>
                  <a:tcPr marL="0" marR="0" marT="4445" marB="0"/>
                </a:tc>
                <a:tc>
                  <a:txBody>
                    <a:bodyPr/>
                    <a:lstStyle/>
                    <a:p>
                      <a:pPr marR="226695" algn="r">
                        <a:lnSpc>
                          <a:spcPct val="100000"/>
                        </a:lnSpc>
                        <a:spcBef>
                          <a:spcPts val="35"/>
                        </a:spcBef>
                      </a:pPr>
                      <a:r>
                        <a:rPr sz="850" spc="-10" dirty="0">
                          <a:latin typeface="Arial"/>
                          <a:cs typeface="Arial"/>
                        </a:rPr>
                        <a:t>$1,498.59</a:t>
                      </a:r>
                      <a:endParaRPr sz="850">
                        <a:latin typeface="Arial"/>
                        <a:cs typeface="Arial"/>
                      </a:endParaRPr>
                    </a:p>
                  </a:txBody>
                  <a:tcPr marL="0" marR="0" marT="4445" marB="0"/>
                </a:tc>
                <a:tc>
                  <a:txBody>
                    <a:bodyPr/>
                    <a:lstStyle/>
                    <a:p>
                      <a:pPr marR="264795" algn="r">
                        <a:lnSpc>
                          <a:spcPct val="100000"/>
                        </a:lnSpc>
                        <a:spcBef>
                          <a:spcPts val="35"/>
                        </a:spcBef>
                      </a:pPr>
                      <a:r>
                        <a:rPr sz="850" spc="-10" dirty="0">
                          <a:latin typeface="Arial"/>
                          <a:cs typeface="Arial"/>
                        </a:rPr>
                        <a:t>$531.81</a:t>
                      </a:r>
                      <a:endParaRPr sz="850">
                        <a:latin typeface="Arial"/>
                        <a:cs typeface="Arial"/>
                      </a:endParaRPr>
                    </a:p>
                  </a:txBody>
                  <a:tcPr marL="0" marR="0" marT="4445" marB="0"/>
                </a:tc>
                <a:tc>
                  <a:txBody>
                    <a:bodyPr/>
                    <a:lstStyle/>
                    <a:p>
                      <a:pPr marR="124460" algn="r">
                        <a:lnSpc>
                          <a:spcPct val="100000"/>
                        </a:lnSpc>
                        <a:spcBef>
                          <a:spcPts val="35"/>
                        </a:spcBef>
                      </a:pPr>
                      <a:r>
                        <a:rPr sz="850" spc="-10" dirty="0">
                          <a:latin typeface="Arial"/>
                          <a:cs typeface="Arial"/>
                        </a:rPr>
                        <a:t>$2,030.40</a:t>
                      </a:r>
                      <a:endParaRPr sz="850">
                        <a:latin typeface="Arial"/>
                        <a:cs typeface="Arial"/>
                      </a:endParaRPr>
                    </a:p>
                  </a:txBody>
                  <a:tcPr marL="0" marR="0" marT="4445" marB="0"/>
                </a:tc>
                <a:extLst>
                  <a:ext uri="{0D108BD9-81ED-4DB2-BD59-A6C34878D82A}">
                    <a16:rowId xmlns:a16="http://schemas.microsoft.com/office/drawing/2014/main" val="10007"/>
                  </a:ext>
                </a:extLst>
              </a:tr>
              <a:tr h="147320">
                <a:tc>
                  <a:txBody>
                    <a:bodyPr/>
                    <a:lstStyle/>
                    <a:p>
                      <a:pPr marL="292735">
                        <a:lnSpc>
                          <a:spcPct val="100000"/>
                        </a:lnSpc>
                        <a:spcBef>
                          <a:spcPts val="35"/>
                        </a:spcBef>
                      </a:pPr>
                      <a:r>
                        <a:rPr sz="850" spc="-25" dirty="0">
                          <a:latin typeface="Arial"/>
                          <a:cs typeface="Arial"/>
                        </a:rPr>
                        <a:t>8"</a:t>
                      </a:r>
                      <a:endParaRPr sz="850">
                        <a:latin typeface="Arial"/>
                        <a:cs typeface="Arial"/>
                      </a:endParaRPr>
                    </a:p>
                  </a:txBody>
                  <a:tcPr marL="0" marR="0" marT="4445" marB="0"/>
                </a:tc>
                <a:tc>
                  <a:txBody>
                    <a:bodyPr/>
                    <a:lstStyle/>
                    <a:p>
                      <a:pPr marR="226695" algn="r">
                        <a:lnSpc>
                          <a:spcPct val="100000"/>
                        </a:lnSpc>
                        <a:spcBef>
                          <a:spcPts val="35"/>
                        </a:spcBef>
                      </a:pPr>
                      <a:r>
                        <a:rPr sz="850" spc="-10" dirty="0">
                          <a:latin typeface="Arial"/>
                          <a:cs typeface="Arial"/>
                        </a:rPr>
                        <a:t>$2,391.28</a:t>
                      </a:r>
                      <a:endParaRPr sz="850">
                        <a:latin typeface="Arial"/>
                        <a:cs typeface="Arial"/>
                      </a:endParaRPr>
                    </a:p>
                  </a:txBody>
                  <a:tcPr marL="0" marR="0" marT="4445" marB="0"/>
                </a:tc>
                <a:tc>
                  <a:txBody>
                    <a:bodyPr/>
                    <a:lstStyle/>
                    <a:p>
                      <a:pPr marR="264795" algn="r">
                        <a:lnSpc>
                          <a:spcPct val="100000"/>
                        </a:lnSpc>
                        <a:spcBef>
                          <a:spcPts val="35"/>
                        </a:spcBef>
                      </a:pPr>
                      <a:r>
                        <a:rPr sz="850" spc="-10" dirty="0">
                          <a:latin typeface="Arial"/>
                          <a:cs typeface="Arial"/>
                        </a:rPr>
                        <a:t>$850.90</a:t>
                      </a:r>
                      <a:endParaRPr sz="850">
                        <a:latin typeface="Arial"/>
                        <a:cs typeface="Arial"/>
                      </a:endParaRPr>
                    </a:p>
                  </a:txBody>
                  <a:tcPr marL="0" marR="0" marT="4445" marB="0"/>
                </a:tc>
                <a:tc>
                  <a:txBody>
                    <a:bodyPr/>
                    <a:lstStyle/>
                    <a:p>
                      <a:pPr marR="124460" algn="r">
                        <a:lnSpc>
                          <a:spcPct val="100000"/>
                        </a:lnSpc>
                        <a:spcBef>
                          <a:spcPts val="35"/>
                        </a:spcBef>
                      </a:pPr>
                      <a:r>
                        <a:rPr sz="850" spc="-10" dirty="0">
                          <a:latin typeface="Arial"/>
                          <a:cs typeface="Arial"/>
                        </a:rPr>
                        <a:t>$3,242.18</a:t>
                      </a:r>
                      <a:endParaRPr sz="850">
                        <a:latin typeface="Arial"/>
                        <a:cs typeface="Arial"/>
                      </a:endParaRPr>
                    </a:p>
                  </a:txBody>
                  <a:tcPr marL="0" marR="0" marT="4445" marB="0"/>
                </a:tc>
                <a:extLst>
                  <a:ext uri="{0D108BD9-81ED-4DB2-BD59-A6C34878D82A}">
                    <a16:rowId xmlns:a16="http://schemas.microsoft.com/office/drawing/2014/main" val="10008"/>
                  </a:ext>
                </a:extLst>
              </a:tr>
              <a:tr h="145415">
                <a:tc>
                  <a:txBody>
                    <a:bodyPr/>
                    <a:lstStyle/>
                    <a:p>
                      <a:pPr marL="262255">
                        <a:lnSpc>
                          <a:spcPts val="1010"/>
                        </a:lnSpc>
                        <a:spcBef>
                          <a:spcPts val="35"/>
                        </a:spcBef>
                      </a:pPr>
                      <a:r>
                        <a:rPr sz="850" spc="-25" dirty="0">
                          <a:latin typeface="Arial"/>
                          <a:cs typeface="Arial"/>
                        </a:rPr>
                        <a:t>10"</a:t>
                      </a:r>
                      <a:endParaRPr sz="850">
                        <a:latin typeface="Arial"/>
                        <a:cs typeface="Arial"/>
                      </a:endParaRPr>
                    </a:p>
                  </a:txBody>
                  <a:tcPr marL="0" marR="0" marT="4445" marB="0">
                    <a:lnB w="6350">
                      <a:solidFill>
                        <a:srgbClr val="000000"/>
                      </a:solidFill>
                      <a:prstDash val="solid"/>
                    </a:lnB>
                  </a:tcPr>
                </a:tc>
                <a:tc>
                  <a:txBody>
                    <a:bodyPr/>
                    <a:lstStyle/>
                    <a:p>
                      <a:pPr marR="226695" algn="r">
                        <a:lnSpc>
                          <a:spcPts val="1010"/>
                        </a:lnSpc>
                        <a:spcBef>
                          <a:spcPts val="35"/>
                        </a:spcBef>
                      </a:pPr>
                      <a:r>
                        <a:rPr sz="850" spc="-10" dirty="0">
                          <a:latin typeface="Arial"/>
                          <a:cs typeface="Arial"/>
                        </a:rPr>
                        <a:t>$3,432.76</a:t>
                      </a:r>
                      <a:endParaRPr sz="850">
                        <a:latin typeface="Arial"/>
                        <a:cs typeface="Arial"/>
                      </a:endParaRPr>
                    </a:p>
                  </a:txBody>
                  <a:tcPr marL="0" marR="0" marT="4445" marB="0">
                    <a:lnB w="6350">
                      <a:solidFill>
                        <a:srgbClr val="000000"/>
                      </a:solidFill>
                      <a:prstDash val="solid"/>
                    </a:lnB>
                  </a:tcPr>
                </a:tc>
                <a:tc>
                  <a:txBody>
                    <a:bodyPr/>
                    <a:lstStyle/>
                    <a:p>
                      <a:pPr marR="264795" algn="r">
                        <a:lnSpc>
                          <a:spcPts val="1010"/>
                        </a:lnSpc>
                        <a:spcBef>
                          <a:spcPts val="35"/>
                        </a:spcBef>
                      </a:pPr>
                      <a:r>
                        <a:rPr sz="850" spc="-10" dirty="0">
                          <a:latin typeface="Arial"/>
                          <a:cs typeface="Arial"/>
                        </a:rPr>
                        <a:t>$1,223.14</a:t>
                      </a:r>
                      <a:endParaRPr sz="850">
                        <a:latin typeface="Arial"/>
                        <a:cs typeface="Arial"/>
                      </a:endParaRPr>
                    </a:p>
                  </a:txBody>
                  <a:tcPr marL="0" marR="0" marT="4445" marB="0">
                    <a:lnB w="6350">
                      <a:solidFill>
                        <a:srgbClr val="000000"/>
                      </a:solidFill>
                      <a:prstDash val="solid"/>
                    </a:lnB>
                  </a:tcPr>
                </a:tc>
                <a:tc>
                  <a:txBody>
                    <a:bodyPr/>
                    <a:lstStyle/>
                    <a:p>
                      <a:pPr marR="124460" algn="r">
                        <a:lnSpc>
                          <a:spcPts val="1010"/>
                        </a:lnSpc>
                        <a:spcBef>
                          <a:spcPts val="35"/>
                        </a:spcBef>
                      </a:pPr>
                      <a:r>
                        <a:rPr sz="850" spc="-10" dirty="0">
                          <a:latin typeface="Arial"/>
                          <a:cs typeface="Arial"/>
                        </a:rPr>
                        <a:t>$4,655.90</a:t>
                      </a:r>
                      <a:endParaRPr sz="850">
                        <a:latin typeface="Arial"/>
                        <a:cs typeface="Arial"/>
                      </a:endParaRPr>
                    </a:p>
                  </a:txBody>
                  <a:tcPr marL="0" marR="0" marT="4445" marB="0">
                    <a:lnB w="6350">
                      <a:solidFill>
                        <a:srgbClr val="000000"/>
                      </a:solidFill>
                      <a:prstDash val="solid"/>
                    </a:lnB>
                  </a:tcPr>
                </a:tc>
                <a:extLst>
                  <a:ext uri="{0D108BD9-81ED-4DB2-BD59-A6C34878D82A}">
                    <a16:rowId xmlns:a16="http://schemas.microsoft.com/office/drawing/2014/main" val="10009"/>
                  </a:ext>
                </a:extLst>
              </a:tr>
            </a:tbl>
          </a:graphicData>
        </a:graphic>
      </p:graphicFrame>
      <p:sp>
        <p:nvSpPr>
          <p:cNvPr id="24" name="object 24"/>
          <p:cNvSpPr txBox="1"/>
          <p:nvPr/>
        </p:nvSpPr>
        <p:spPr>
          <a:xfrm>
            <a:off x="6139279" y="2004275"/>
            <a:ext cx="1089025"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850" b="1" i="0" u="none" strike="noStrike" kern="0" cap="none" spc="0" normalizeH="0" baseline="0" noProof="0" dirty="0">
                <a:ln>
                  <a:noFill/>
                </a:ln>
                <a:solidFill>
                  <a:sysClr val="windowText" lastClr="000000"/>
                </a:solidFill>
                <a:effectLst/>
                <a:uLnTx/>
                <a:uFillTx/>
                <a:latin typeface="Calibri"/>
                <a:cs typeface="Calibri"/>
              </a:rPr>
              <a:t>Fixed</a:t>
            </a:r>
            <a:r>
              <a:rPr kumimoji="0" sz="850" b="1" i="0" u="none" strike="noStrike" kern="0" cap="none" spc="85" normalizeH="0" baseline="0" noProof="0" dirty="0">
                <a:ln>
                  <a:noFill/>
                </a:ln>
                <a:solidFill>
                  <a:sysClr val="windowText" lastClr="000000"/>
                </a:solidFill>
                <a:effectLst/>
                <a:uLnTx/>
                <a:uFillTx/>
                <a:latin typeface="Calibri"/>
                <a:cs typeface="Calibri"/>
              </a:rPr>
              <a:t> </a:t>
            </a:r>
            <a:r>
              <a:rPr kumimoji="0" sz="850" b="1" i="0" u="none" strike="noStrike" kern="0" cap="none" spc="0" normalizeH="0" baseline="0" noProof="0" dirty="0">
                <a:ln>
                  <a:noFill/>
                </a:ln>
                <a:solidFill>
                  <a:sysClr val="windowText" lastClr="000000"/>
                </a:solidFill>
                <a:effectLst/>
                <a:uLnTx/>
                <a:uFillTx/>
                <a:latin typeface="Calibri"/>
                <a:cs typeface="Calibri"/>
              </a:rPr>
              <a:t>Monthly</a:t>
            </a:r>
            <a:r>
              <a:rPr kumimoji="0" sz="850" b="1" i="0" u="none" strike="noStrike" kern="0" cap="none" spc="55" normalizeH="0" baseline="0" noProof="0" dirty="0">
                <a:ln>
                  <a:noFill/>
                </a:ln>
                <a:solidFill>
                  <a:sysClr val="windowText" lastClr="000000"/>
                </a:solidFill>
                <a:effectLst/>
                <a:uLnTx/>
                <a:uFillTx/>
                <a:latin typeface="Calibri"/>
                <a:cs typeface="Calibri"/>
              </a:rPr>
              <a:t> </a:t>
            </a:r>
            <a:r>
              <a:rPr kumimoji="0" sz="850" b="1" i="0" u="none" strike="noStrike" kern="0" cap="none" spc="-10" normalizeH="0" baseline="0" noProof="0" dirty="0">
                <a:ln>
                  <a:noFill/>
                </a:ln>
                <a:solidFill>
                  <a:sysClr val="windowText" lastClr="000000"/>
                </a:solidFill>
                <a:effectLst/>
                <a:uLnTx/>
                <a:uFillTx/>
                <a:latin typeface="Calibri"/>
                <a:cs typeface="Calibri"/>
              </a:rPr>
              <a:t>Charges</a:t>
            </a:r>
            <a:endParaRPr kumimoji="0" sz="850" b="0" i="0" u="none" strike="noStrike" kern="0" cap="none" spc="0" normalizeH="0" baseline="0" noProof="0">
              <a:ln>
                <a:noFill/>
              </a:ln>
              <a:solidFill>
                <a:sysClr val="windowText" lastClr="000000"/>
              </a:solidFill>
              <a:effectLst/>
              <a:uLnTx/>
              <a:uFillTx/>
              <a:latin typeface="Calibri"/>
              <a:cs typeface="Calibri"/>
            </a:endParaRPr>
          </a:p>
        </p:txBody>
      </p:sp>
      <p:graphicFrame>
        <p:nvGraphicFramePr>
          <p:cNvPr id="25" name="object 25"/>
          <p:cNvGraphicFramePr>
            <a:graphicFrameLocks noGrp="1"/>
          </p:cNvGraphicFramePr>
          <p:nvPr/>
        </p:nvGraphicFramePr>
        <p:xfrm>
          <a:off x="6131599" y="2159542"/>
          <a:ext cx="3903344" cy="1613535"/>
        </p:xfrm>
        <a:graphic>
          <a:graphicData uri="http://schemas.openxmlformats.org/drawingml/2006/table">
            <a:tbl>
              <a:tblPr firstRow="1" bandRow="1">
                <a:tableStyleId>{2D5ABB26-0587-4C30-8999-92F81FD0307C}</a:tableStyleId>
              </a:tblPr>
              <a:tblGrid>
                <a:gridCol w="887730">
                  <a:extLst>
                    <a:ext uri="{9D8B030D-6E8A-4147-A177-3AD203B41FA5}">
                      <a16:colId xmlns:a16="http://schemas.microsoft.com/office/drawing/2014/main" val="20000"/>
                    </a:ext>
                  </a:extLst>
                </a:gridCol>
                <a:gridCol w="1116965">
                  <a:extLst>
                    <a:ext uri="{9D8B030D-6E8A-4147-A177-3AD203B41FA5}">
                      <a16:colId xmlns:a16="http://schemas.microsoft.com/office/drawing/2014/main" val="20001"/>
                    </a:ext>
                  </a:extLst>
                </a:gridCol>
                <a:gridCol w="988694">
                  <a:extLst>
                    <a:ext uri="{9D8B030D-6E8A-4147-A177-3AD203B41FA5}">
                      <a16:colId xmlns:a16="http://schemas.microsoft.com/office/drawing/2014/main" val="20002"/>
                    </a:ext>
                  </a:extLst>
                </a:gridCol>
                <a:gridCol w="909955">
                  <a:extLst>
                    <a:ext uri="{9D8B030D-6E8A-4147-A177-3AD203B41FA5}">
                      <a16:colId xmlns:a16="http://schemas.microsoft.com/office/drawing/2014/main" val="20003"/>
                    </a:ext>
                  </a:extLst>
                </a:gridCol>
              </a:tblGrid>
              <a:tr h="290195">
                <a:tc gridSpan="4">
                  <a:txBody>
                    <a:bodyPr/>
                    <a:lstStyle/>
                    <a:p>
                      <a:pPr marL="55880">
                        <a:lnSpc>
                          <a:spcPts val="790"/>
                        </a:lnSpc>
                        <a:spcBef>
                          <a:spcPts val="635"/>
                        </a:spcBef>
                        <a:tabLst>
                          <a:tab pos="865505" algn="l"/>
                          <a:tab pos="2174240" algn="l"/>
                          <a:tab pos="3238500" algn="l"/>
                        </a:tabLst>
                      </a:pPr>
                      <a:r>
                        <a:rPr sz="850" b="1" dirty="0">
                          <a:solidFill>
                            <a:srgbClr val="FFFFFF"/>
                          </a:solidFill>
                          <a:latin typeface="Century Gothic"/>
                          <a:cs typeface="Century Gothic"/>
                        </a:rPr>
                        <a:t>Meter</a:t>
                      </a:r>
                      <a:r>
                        <a:rPr sz="850" b="1" spc="80" dirty="0">
                          <a:solidFill>
                            <a:srgbClr val="FFFFFF"/>
                          </a:solidFill>
                          <a:latin typeface="Century Gothic"/>
                          <a:cs typeface="Century Gothic"/>
                        </a:rPr>
                        <a:t> </a:t>
                      </a:r>
                      <a:r>
                        <a:rPr sz="850" b="1" spc="-20" dirty="0">
                          <a:solidFill>
                            <a:srgbClr val="FFFFFF"/>
                          </a:solidFill>
                          <a:latin typeface="Century Gothic"/>
                          <a:cs typeface="Century Gothic"/>
                        </a:rPr>
                        <a:t>Size</a:t>
                      </a:r>
                      <a:r>
                        <a:rPr sz="850" b="1" dirty="0">
                          <a:solidFill>
                            <a:srgbClr val="FFFFFF"/>
                          </a:solidFill>
                          <a:latin typeface="Century Gothic"/>
                          <a:cs typeface="Century Gothic"/>
                        </a:rPr>
                        <a:t>	Ready-to-</a:t>
                      </a:r>
                      <a:r>
                        <a:rPr sz="850" b="1" spc="-20" dirty="0">
                          <a:solidFill>
                            <a:srgbClr val="FFFFFF"/>
                          </a:solidFill>
                          <a:latin typeface="Century Gothic"/>
                          <a:cs typeface="Century Gothic"/>
                        </a:rPr>
                        <a:t>Serve</a:t>
                      </a:r>
                      <a:r>
                        <a:rPr sz="850" b="1" dirty="0">
                          <a:solidFill>
                            <a:srgbClr val="FFFFFF"/>
                          </a:solidFill>
                          <a:latin typeface="Century Gothic"/>
                          <a:cs typeface="Century Gothic"/>
                        </a:rPr>
                        <a:t>	</a:t>
                      </a:r>
                      <a:r>
                        <a:rPr sz="1275" b="1" spc="-15" baseline="35947" dirty="0">
                          <a:solidFill>
                            <a:srgbClr val="FFFFFF"/>
                          </a:solidFill>
                          <a:latin typeface="Century Gothic"/>
                          <a:cs typeface="Century Gothic"/>
                        </a:rPr>
                        <a:t>Arsenic</a:t>
                      </a:r>
                      <a:r>
                        <a:rPr sz="1275" b="1" baseline="35947" dirty="0">
                          <a:solidFill>
                            <a:srgbClr val="FFFFFF"/>
                          </a:solidFill>
                          <a:latin typeface="Century Gothic"/>
                          <a:cs typeface="Century Gothic"/>
                        </a:rPr>
                        <a:t>	</a:t>
                      </a:r>
                      <a:r>
                        <a:rPr sz="850" b="1" spc="-10" dirty="0">
                          <a:solidFill>
                            <a:srgbClr val="FFFFFF"/>
                          </a:solidFill>
                          <a:latin typeface="Century Gothic"/>
                          <a:cs typeface="Century Gothic"/>
                        </a:rPr>
                        <a:t>Total</a:t>
                      </a:r>
                      <a:endParaRPr sz="850">
                        <a:latin typeface="Century Gothic"/>
                        <a:cs typeface="Century Gothic"/>
                      </a:endParaRPr>
                    </a:p>
                    <a:p>
                      <a:pPr marL="853440" algn="ctr">
                        <a:lnSpc>
                          <a:spcPts val="760"/>
                        </a:lnSpc>
                      </a:pPr>
                      <a:r>
                        <a:rPr sz="850" b="1" spc="-10" dirty="0">
                          <a:solidFill>
                            <a:srgbClr val="FFFFFF"/>
                          </a:solidFill>
                          <a:latin typeface="Century Gothic"/>
                          <a:cs typeface="Century Gothic"/>
                        </a:rPr>
                        <a:t>Charge</a:t>
                      </a:r>
                      <a:endParaRPr sz="850">
                        <a:latin typeface="Century Gothic"/>
                        <a:cs typeface="Century Gothic"/>
                      </a:endParaRPr>
                    </a:p>
                  </a:txBody>
                  <a:tcPr marL="0" marR="0" marT="80645" marB="0">
                    <a:solidFill>
                      <a:srgbClr val="0000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6685">
                <a:tc>
                  <a:txBody>
                    <a:bodyPr/>
                    <a:lstStyle/>
                    <a:p>
                      <a:pPr marR="219710" algn="ctr">
                        <a:lnSpc>
                          <a:spcPct val="100000"/>
                        </a:lnSpc>
                        <a:spcBef>
                          <a:spcPts val="30"/>
                        </a:spcBef>
                      </a:pPr>
                      <a:r>
                        <a:rPr sz="850" spc="-20" dirty="0">
                          <a:latin typeface="Arial"/>
                          <a:cs typeface="Arial"/>
                        </a:rPr>
                        <a:t>3/4"</a:t>
                      </a:r>
                      <a:endParaRPr sz="850">
                        <a:latin typeface="Arial"/>
                        <a:cs typeface="Arial"/>
                      </a:endParaRPr>
                    </a:p>
                  </a:txBody>
                  <a:tcPr marL="0" marR="0" marT="3810" marB="0"/>
                </a:tc>
                <a:tc>
                  <a:txBody>
                    <a:bodyPr/>
                    <a:lstStyle/>
                    <a:p>
                      <a:pPr marR="203835" algn="r">
                        <a:lnSpc>
                          <a:spcPct val="100000"/>
                        </a:lnSpc>
                        <a:spcBef>
                          <a:spcPts val="30"/>
                        </a:spcBef>
                      </a:pPr>
                      <a:r>
                        <a:rPr sz="850" spc="-10" dirty="0">
                          <a:latin typeface="Arial"/>
                          <a:cs typeface="Arial"/>
                        </a:rPr>
                        <a:t>$59.84</a:t>
                      </a:r>
                      <a:endParaRPr sz="850">
                        <a:latin typeface="Arial"/>
                        <a:cs typeface="Arial"/>
                      </a:endParaRPr>
                    </a:p>
                  </a:txBody>
                  <a:tcPr marL="0" marR="0" marT="3810" marB="0"/>
                </a:tc>
                <a:tc>
                  <a:txBody>
                    <a:bodyPr/>
                    <a:lstStyle/>
                    <a:p>
                      <a:pPr marR="280035" algn="r">
                        <a:lnSpc>
                          <a:spcPct val="100000"/>
                        </a:lnSpc>
                        <a:spcBef>
                          <a:spcPts val="30"/>
                        </a:spcBef>
                      </a:pPr>
                      <a:r>
                        <a:rPr sz="850" spc="-10" dirty="0">
                          <a:latin typeface="Arial"/>
                          <a:cs typeface="Arial"/>
                        </a:rPr>
                        <a:t>$17.22</a:t>
                      </a:r>
                      <a:endParaRPr sz="850">
                        <a:latin typeface="Arial"/>
                        <a:cs typeface="Arial"/>
                      </a:endParaRPr>
                    </a:p>
                  </a:txBody>
                  <a:tcPr marL="0" marR="0" marT="3810" marB="0"/>
                </a:tc>
                <a:tc>
                  <a:txBody>
                    <a:bodyPr/>
                    <a:lstStyle/>
                    <a:p>
                      <a:pPr marR="124460" algn="r">
                        <a:lnSpc>
                          <a:spcPct val="100000"/>
                        </a:lnSpc>
                        <a:spcBef>
                          <a:spcPts val="30"/>
                        </a:spcBef>
                      </a:pPr>
                      <a:r>
                        <a:rPr sz="850" spc="-10" dirty="0">
                          <a:latin typeface="Arial"/>
                          <a:cs typeface="Arial"/>
                        </a:rPr>
                        <a:t>$77.06</a:t>
                      </a:r>
                      <a:endParaRPr sz="850">
                        <a:latin typeface="Arial"/>
                        <a:cs typeface="Arial"/>
                      </a:endParaRPr>
                    </a:p>
                  </a:txBody>
                  <a:tcPr marL="0" marR="0" marT="3810" marB="0"/>
                </a:tc>
                <a:extLst>
                  <a:ext uri="{0D108BD9-81ED-4DB2-BD59-A6C34878D82A}">
                    <a16:rowId xmlns:a16="http://schemas.microsoft.com/office/drawing/2014/main" val="10001"/>
                  </a:ext>
                </a:extLst>
              </a:tr>
              <a:tr h="147320">
                <a:tc>
                  <a:txBody>
                    <a:bodyPr/>
                    <a:lstStyle/>
                    <a:p>
                      <a:pPr marR="220345" algn="ctr">
                        <a:lnSpc>
                          <a:spcPct val="100000"/>
                        </a:lnSpc>
                        <a:spcBef>
                          <a:spcPts val="35"/>
                        </a:spcBef>
                      </a:pPr>
                      <a:r>
                        <a:rPr sz="850" spc="-25" dirty="0">
                          <a:latin typeface="Arial"/>
                          <a:cs typeface="Arial"/>
                        </a:rPr>
                        <a:t>1"</a:t>
                      </a:r>
                      <a:endParaRPr sz="850">
                        <a:latin typeface="Arial"/>
                        <a:cs typeface="Arial"/>
                      </a:endParaRPr>
                    </a:p>
                  </a:txBody>
                  <a:tcPr marL="0" marR="0" marT="4445" marB="0"/>
                </a:tc>
                <a:tc>
                  <a:txBody>
                    <a:bodyPr/>
                    <a:lstStyle/>
                    <a:p>
                      <a:pPr marR="203835" algn="r">
                        <a:lnSpc>
                          <a:spcPct val="100000"/>
                        </a:lnSpc>
                        <a:spcBef>
                          <a:spcPts val="35"/>
                        </a:spcBef>
                      </a:pPr>
                      <a:r>
                        <a:rPr sz="850" spc="-10" dirty="0">
                          <a:latin typeface="Arial"/>
                          <a:cs typeface="Arial"/>
                        </a:rPr>
                        <a:t>$91.98</a:t>
                      </a:r>
                      <a:endParaRPr sz="850">
                        <a:latin typeface="Arial"/>
                        <a:cs typeface="Arial"/>
                      </a:endParaRPr>
                    </a:p>
                  </a:txBody>
                  <a:tcPr marL="0" marR="0" marT="4445" marB="0"/>
                </a:tc>
                <a:tc>
                  <a:txBody>
                    <a:bodyPr/>
                    <a:lstStyle/>
                    <a:p>
                      <a:pPr marR="280035" algn="r">
                        <a:lnSpc>
                          <a:spcPct val="100000"/>
                        </a:lnSpc>
                        <a:spcBef>
                          <a:spcPts val="35"/>
                        </a:spcBef>
                      </a:pPr>
                      <a:r>
                        <a:rPr sz="850" spc="-10" dirty="0">
                          <a:latin typeface="Arial"/>
                          <a:cs typeface="Arial"/>
                        </a:rPr>
                        <a:t>$28.71</a:t>
                      </a:r>
                      <a:endParaRPr sz="850">
                        <a:latin typeface="Arial"/>
                        <a:cs typeface="Arial"/>
                      </a:endParaRPr>
                    </a:p>
                  </a:txBody>
                  <a:tcPr marL="0" marR="0" marT="4445" marB="0"/>
                </a:tc>
                <a:tc>
                  <a:txBody>
                    <a:bodyPr/>
                    <a:lstStyle/>
                    <a:p>
                      <a:pPr marR="124460" algn="r">
                        <a:lnSpc>
                          <a:spcPct val="100000"/>
                        </a:lnSpc>
                        <a:spcBef>
                          <a:spcPts val="35"/>
                        </a:spcBef>
                      </a:pPr>
                      <a:r>
                        <a:rPr sz="850" spc="-10" dirty="0">
                          <a:latin typeface="Arial"/>
                          <a:cs typeface="Arial"/>
                        </a:rPr>
                        <a:t>$120.69</a:t>
                      </a:r>
                      <a:endParaRPr sz="850">
                        <a:latin typeface="Arial"/>
                        <a:cs typeface="Arial"/>
                      </a:endParaRPr>
                    </a:p>
                  </a:txBody>
                  <a:tcPr marL="0" marR="0" marT="4445" marB="0"/>
                </a:tc>
                <a:extLst>
                  <a:ext uri="{0D108BD9-81ED-4DB2-BD59-A6C34878D82A}">
                    <a16:rowId xmlns:a16="http://schemas.microsoft.com/office/drawing/2014/main" val="10002"/>
                  </a:ext>
                </a:extLst>
              </a:tr>
              <a:tr h="147320">
                <a:tc>
                  <a:txBody>
                    <a:bodyPr/>
                    <a:lstStyle/>
                    <a:p>
                      <a:pPr marR="220345" algn="ctr">
                        <a:lnSpc>
                          <a:spcPct val="100000"/>
                        </a:lnSpc>
                        <a:spcBef>
                          <a:spcPts val="35"/>
                        </a:spcBef>
                      </a:pPr>
                      <a:r>
                        <a:rPr sz="850" dirty="0">
                          <a:latin typeface="Arial"/>
                          <a:cs typeface="Arial"/>
                        </a:rPr>
                        <a:t>1 </a:t>
                      </a:r>
                      <a:r>
                        <a:rPr sz="850" spc="-20" dirty="0">
                          <a:latin typeface="Arial"/>
                          <a:cs typeface="Arial"/>
                        </a:rPr>
                        <a:t>1/2"</a:t>
                      </a:r>
                      <a:endParaRPr sz="850">
                        <a:latin typeface="Arial"/>
                        <a:cs typeface="Arial"/>
                      </a:endParaRPr>
                    </a:p>
                  </a:txBody>
                  <a:tcPr marL="0" marR="0" marT="4445" marB="0"/>
                </a:tc>
                <a:tc>
                  <a:txBody>
                    <a:bodyPr/>
                    <a:lstStyle/>
                    <a:p>
                      <a:pPr marR="203835" algn="r">
                        <a:lnSpc>
                          <a:spcPct val="100000"/>
                        </a:lnSpc>
                        <a:spcBef>
                          <a:spcPts val="35"/>
                        </a:spcBef>
                      </a:pPr>
                      <a:r>
                        <a:rPr sz="850" spc="-10" dirty="0">
                          <a:latin typeface="Arial"/>
                          <a:cs typeface="Arial"/>
                        </a:rPr>
                        <a:t>$172.31</a:t>
                      </a:r>
                      <a:endParaRPr sz="850">
                        <a:latin typeface="Arial"/>
                        <a:cs typeface="Arial"/>
                      </a:endParaRPr>
                    </a:p>
                  </a:txBody>
                  <a:tcPr marL="0" marR="0" marT="4445" marB="0"/>
                </a:tc>
                <a:tc>
                  <a:txBody>
                    <a:bodyPr/>
                    <a:lstStyle/>
                    <a:p>
                      <a:pPr marR="280035" algn="r">
                        <a:lnSpc>
                          <a:spcPct val="100000"/>
                        </a:lnSpc>
                        <a:spcBef>
                          <a:spcPts val="35"/>
                        </a:spcBef>
                      </a:pPr>
                      <a:r>
                        <a:rPr sz="850" spc="-10" dirty="0">
                          <a:latin typeface="Arial"/>
                          <a:cs typeface="Arial"/>
                        </a:rPr>
                        <a:t>$57.45</a:t>
                      </a:r>
                      <a:endParaRPr sz="850">
                        <a:latin typeface="Arial"/>
                        <a:cs typeface="Arial"/>
                      </a:endParaRPr>
                    </a:p>
                  </a:txBody>
                  <a:tcPr marL="0" marR="0" marT="4445" marB="0"/>
                </a:tc>
                <a:tc>
                  <a:txBody>
                    <a:bodyPr/>
                    <a:lstStyle/>
                    <a:p>
                      <a:pPr marR="124460" algn="r">
                        <a:lnSpc>
                          <a:spcPct val="100000"/>
                        </a:lnSpc>
                        <a:spcBef>
                          <a:spcPts val="35"/>
                        </a:spcBef>
                      </a:pPr>
                      <a:r>
                        <a:rPr sz="850" spc="-10" dirty="0">
                          <a:latin typeface="Arial"/>
                          <a:cs typeface="Arial"/>
                        </a:rPr>
                        <a:t>$229.76</a:t>
                      </a:r>
                      <a:endParaRPr sz="850">
                        <a:latin typeface="Arial"/>
                        <a:cs typeface="Arial"/>
                      </a:endParaRPr>
                    </a:p>
                  </a:txBody>
                  <a:tcPr marL="0" marR="0" marT="4445" marB="0"/>
                </a:tc>
                <a:extLst>
                  <a:ext uri="{0D108BD9-81ED-4DB2-BD59-A6C34878D82A}">
                    <a16:rowId xmlns:a16="http://schemas.microsoft.com/office/drawing/2014/main" val="10003"/>
                  </a:ext>
                </a:extLst>
              </a:tr>
              <a:tr h="147320">
                <a:tc>
                  <a:txBody>
                    <a:bodyPr/>
                    <a:lstStyle/>
                    <a:p>
                      <a:pPr marR="219710" algn="ctr">
                        <a:lnSpc>
                          <a:spcPct val="100000"/>
                        </a:lnSpc>
                        <a:spcBef>
                          <a:spcPts val="35"/>
                        </a:spcBef>
                      </a:pPr>
                      <a:r>
                        <a:rPr sz="850" spc="-25" dirty="0">
                          <a:latin typeface="Arial"/>
                          <a:cs typeface="Arial"/>
                        </a:rPr>
                        <a:t>2"</a:t>
                      </a:r>
                      <a:endParaRPr sz="850">
                        <a:latin typeface="Arial"/>
                        <a:cs typeface="Arial"/>
                      </a:endParaRPr>
                    </a:p>
                  </a:txBody>
                  <a:tcPr marL="0" marR="0" marT="4445" marB="0"/>
                </a:tc>
                <a:tc>
                  <a:txBody>
                    <a:bodyPr/>
                    <a:lstStyle/>
                    <a:p>
                      <a:pPr marR="203835" algn="r">
                        <a:lnSpc>
                          <a:spcPct val="100000"/>
                        </a:lnSpc>
                        <a:spcBef>
                          <a:spcPts val="35"/>
                        </a:spcBef>
                      </a:pPr>
                      <a:r>
                        <a:rPr sz="850" spc="-10" dirty="0">
                          <a:latin typeface="Arial"/>
                          <a:cs typeface="Arial"/>
                        </a:rPr>
                        <a:t>$268.70</a:t>
                      </a:r>
                      <a:endParaRPr sz="850">
                        <a:latin typeface="Arial"/>
                        <a:cs typeface="Arial"/>
                      </a:endParaRPr>
                    </a:p>
                  </a:txBody>
                  <a:tcPr marL="0" marR="0" marT="4445" marB="0"/>
                </a:tc>
                <a:tc>
                  <a:txBody>
                    <a:bodyPr/>
                    <a:lstStyle/>
                    <a:p>
                      <a:pPr marR="280035" algn="r">
                        <a:lnSpc>
                          <a:spcPct val="100000"/>
                        </a:lnSpc>
                        <a:spcBef>
                          <a:spcPts val="35"/>
                        </a:spcBef>
                      </a:pPr>
                      <a:r>
                        <a:rPr sz="850" spc="-10" dirty="0">
                          <a:latin typeface="Arial"/>
                          <a:cs typeface="Arial"/>
                        </a:rPr>
                        <a:t>$91.91</a:t>
                      </a:r>
                      <a:endParaRPr sz="850">
                        <a:latin typeface="Arial"/>
                        <a:cs typeface="Arial"/>
                      </a:endParaRPr>
                    </a:p>
                  </a:txBody>
                  <a:tcPr marL="0" marR="0" marT="4445" marB="0"/>
                </a:tc>
                <a:tc>
                  <a:txBody>
                    <a:bodyPr/>
                    <a:lstStyle/>
                    <a:p>
                      <a:pPr marR="124460" algn="r">
                        <a:lnSpc>
                          <a:spcPct val="100000"/>
                        </a:lnSpc>
                        <a:spcBef>
                          <a:spcPts val="35"/>
                        </a:spcBef>
                      </a:pPr>
                      <a:r>
                        <a:rPr sz="850" spc="-10" dirty="0">
                          <a:latin typeface="Arial"/>
                          <a:cs typeface="Arial"/>
                        </a:rPr>
                        <a:t>$360.61</a:t>
                      </a:r>
                      <a:endParaRPr sz="850">
                        <a:latin typeface="Arial"/>
                        <a:cs typeface="Arial"/>
                      </a:endParaRPr>
                    </a:p>
                  </a:txBody>
                  <a:tcPr marL="0" marR="0" marT="4445" marB="0"/>
                </a:tc>
                <a:extLst>
                  <a:ext uri="{0D108BD9-81ED-4DB2-BD59-A6C34878D82A}">
                    <a16:rowId xmlns:a16="http://schemas.microsoft.com/office/drawing/2014/main" val="10004"/>
                  </a:ext>
                </a:extLst>
              </a:tr>
              <a:tr h="147320">
                <a:tc>
                  <a:txBody>
                    <a:bodyPr/>
                    <a:lstStyle/>
                    <a:p>
                      <a:pPr marR="219710" algn="ctr">
                        <a:lnSpc>
                          <a:spcPct val="100000"/>
                        </a:lnSpc>
                        <a:spcBef>
                          <a:spcPts val="35"/>
                        </a:spcBef>
                      </a:pPr>
                      <a:r>
                        <a:rPr sz="850" spc="-25" dirty="0">
                          <a:latin typeface="Arial"/>
                          <a:cs typeface="Arial"/>
                        </a:rPr>
                        <a:t>3"</a:t>
                      </a:r>
                      <a:endParaRPr sz="850">
                        <a:latin typeface="Arial"/>
                        <a:cs typeface="Arial"/>
                      </a:endParaRPr>
                    </a:p>
                  </a:txBody>
                  <a:tcPr marL="0" marR="0" marT="4445" marB="0"/>
                </a:tc>
                <a:tc>
                  <a:txBody>
                    <a:bodyPr/>
                    <a:lstStyle/>
                    <a:p>
                      <a:pPr marR="203200" algn="r">
                        <a:lnSpc>
                          <a:spcPct val="100000"/>
                        </a:lnSpc>
                        <a:spcBef>
                          <a:spcPts val="35"/>
                        </a:spcBef>
                      </a:pPr>
                      <a:r>
                        <a:rPr sz="850" spc="-10" dirty="0">
                          <a:latin typeface="Arial"/>
                          <a:cs typeface="Arial"/>
                        </a:rPr>
                        <a:t>$525.84</a:t>
                      </a:r>
                      <a:endParaRPr sz="850">
                        <a:latin typeface="Arial"/>
                        <a:cs typeface="Arial"/>
                      </a:endParaRPr>
                    </a:p>
                  </a:txBody>
                  <a:tcPr marL="0" marR="0" marT="4445" marB="0"/>
                </a:tc>
                <a:tc>
                  <a:txBody>
                    <a:bodyPr/>
                    <a:lstStyle/>
                    <a:p>
                      <a:pPr marR="280035" algn="r">
                        <a:lnSpc>
                          <a:spcPct val="100000"/>
                        </a:lnSpc>
                        <a:spcBef>
                          <a:spcPts val="35"/>
                        </a:spcBef>
                      </a:pPr>
                      <a:r>
                        <a:rPr sz="850" spc="-10" dirty="0">
                          <a:latin typeface="Arial"/>
                          <a:cs typeface="Arial"/>
                        </a:rPr>
                        <a:t>$183.77</a:t>
                      </a:r>
                      <a:endParaRPr sz="850">
                        <a:latin typeface="Arial"/>
                        <a:cs typeface="Arial"/>
                      </a:endParaRPr>
                    </a:p>
                  </a:txBody>
                  <a:tcPr marL="0" marR="0" marT="4445" marB="0"/>
                </a:tc>
                <a:tc>
                  <a:txBody>
                    <a:bodyPr/>
                    <a:lstStyle/>
                    <a:p>
                      <a:pPr marR="124460" algn="r">
                        <a:lnSpc>
                          <a:spcPct val="100000"/>
                        </a:lnSpc>
                        <a:spcBef>
                          <a:spcPts val="35"/>
                        </a:spcBef>
                      </a:pPr>
                      <a:r>
                        <a:rPr sz="850" spc="-10" dirty="0">
                          <a:latin typeface="Arial"/>
                          <a:cs typeface="Arial"/>
                        </a:rPr>
                        <a:t>$709.61</a:t>
                      </a:r>
                      <a:endParaRPr sz="850">
                        <a:latin typeface="Arial"/>
                        <a:cs typeface="Arial"/>
                      </a:endParaRPr>
                    </a:p>
                  </a:txBody>
                  <a:tcPr marL="0" marR="0" marT="4445" marB="0"/>
                </a:tc>
                <a:extLst>
                  <a:ext uri="{0D108BD9-81ED-4DB2-BD59-A6C34878D82A}">
                    <a16:rowId xmlns:a16="http://schemas.microsoft.com/office/drawing/2014/main" val="10005"/>
                  </a:ext>
                </a:extLst>
              </a:tr>
              <a:tr h="147320">
                <a:tc>
                  <a:txBody>
                    <a:bodyPr/>
                    <a:lstStyle/>
                    <a:p>
                      <a:pPr marR="219710" algn="ctr">
                        <a:lnSpc>
                          <a:spcPct val="100000"/>
                        </a:lnSpc>
                        <a:spcBef>
                          <a:spcPts val="35"/>
                        </a:spcBef>
                      </a:pPr>
                      <a:r>
                        <a:rPr sz="850" spc="-25" dirty="0">
                          <a:latin typeface="Arial"/>
                          <a:cs typeface="Arial"/>
                        </a:rPr>
                        <a:t>4"</a:t>
                      </a:r>
                      <a:endParaRPr sz="850">
                        <a:latin typeface="Arial"/>
                        <a:cs typeface="Arial"/>
                      </a:endParaRPr>
                    </a:p>
                  </a:txBody>
                  <a:tcPr marL="0" marR="0" marT="4445" marB="0"/>
                </a:tc>
                <a:tc>
                  <a:txBody>
                    <a:bodyPr/>
                    <a:lstStyle/>
                    <a:p>
                      <a:pPr marR="203200" algn="r">
                        <a:lnSpc>
                          <a:spcPct val="100000"/>
                        </a:lnSpc>
                        <a:spcBef>
                          <a:spcPts val="35"/>
                        </a:spcBef>
                      </a:pPr>
                      <a:r>
                        <a:rPr sz="850" spc="-10" dirty="0">
                          <a:latin typeface="Arial"/>
                          <a:cs typeface="Arial"/>
                        </a:rPr>
                        <a:t>$815.05</a:t>
                      </a:r>
                      <a:endParaRPr sz="850">
                        <a:latin typeface="Arial"/>
                        <a:cs typeface="Arial"/>
                      </a:endParaRPr>
                    </a:p>
                  </a:txBody>
                  <a:tcPr marL="0" marR="0" marT="4445" marB="0"/>
                </a:tc>
                <a:tc>
                  <a:txBody>
                    <a:bodyPr/>
                    <a:lstStyle/>
                    <a:p>
                      <a:pPr marR="280035" algn="r">
                        <a:lnSpc>
                          <a:spcPct val="100000"/>
                        </a:lnSpc>
                        <a:spcBef>
                          <a:spcPts val="35"/>
                        </a:spcBef>
                      </a:pPr>
                      <a:r>
                        <a:rPr sz="850" spc="-10" dirty="0">
                          <a:latin typeface="Arial"/>
                          <a:cs typeface="Arial"/>
                        </a:rPr>
                        <a:t>$287.17</a:t>
                      </a:r>
                      <a:endParaRPr sz="850">
                        <a:latin typeface="Arial"/>
                        <a:cs typeface="Arial"/>
                      </a:endParaRPr>
                    </a:p>
                  </a:txBody>
                  <a:tcPr marL="0" marR="0" marT="4445" marB="0"/>
                </a:tc>
                <a:tc>
                  <a:txBody>
                    <a:bodyPr/>
                    <a:lstStyle/>
                    <a:p>
                      <a:pPr marR="124460" algn="r">
                        <a:lnSpc>
                          <a:spcPct val="100000"/>
                        </a:lnSpc>
                        <a:spcBef>
                          <a:spcPts val="35"/>
                        </a:spcBef>
                      </a:pPr>
                      <a:r>
                        <a:rPr sz="850" spc="-10" dirty="0">
                          <a:latin typeface="Arial"/>
                          <a:cs typeface="Arial"/>
                        </a:rPr>
                        <a:t>$1,102.22</a:t>
                      </a:r>
                      <a:endParaRPr sz="850">
                        <a:latin typeface="Arial"/>
                        <a:cs typeface="Arial"/>
                      </a:endParaRPr>
                    </a:p>
                  </a:txBody>
                  <a:tcPr marL="0" marR="0" marT="4445" marB="0"/>
                </a:tc>
                <a:extLst>
                  <a:ext uri="{0D108BD9-81ED-4DB2-BD59-A6C34878D82A}">
                    <a16:rowId xmlns:a16="http://schemas.microsoft.com/office/drawing/2014/main" val="10006"/>
                  </a:ext>
                </a:extLst>
              </a:tr>
              <a:tr h="147320">
                <a:tc>
                  <a:txBody>
                    <a:bodyPr/>
                    <a:lstStyle/>
                    <a:p>
                      <a:pPr marR="219710" algn="ctr">
                        <a:lnSpc>
                          <a:spcPct val="100000"/>
                        </a:lnSpc>
                        <a:spcBef>
                          <a:spcPts val="35"/>
                        </a:spcBef>
                      </a:pPr>
                      <a:r>
                        <a:rPr sz="850" spc="-25" dirty="0">
                          <a:latin typeface="Arial"/>
                          <a:cs typeface="Arial"/>
                        </a:rPr>
                        <a:t>6"</a:t>
                      </a:r>
                      <a:endParaRPr sz="850">
                        <a:latin typeface="Arial"/>
                        <a:cs typeface="Arial"/>
                      </a:endParaRPr>
                    </a:p>
                  </a:txBody>
                  <a:tcPr marL="0" marR="0" marT="4445" marB="0"/>
                </a:tc>
                <a:tc>
                  <a:txBody>
                    <a:bodyPr/>
                    <a:lstStyle/>
                    <a:p>
                      <a:pPr marR="203835" algn="r">
                        <a:lnSpc>
                          <a:spcPct val="100000"/>
                        </a:lnSpc>
                        <a:spcBef>
                          <a:spcPts val="35"/>
                        </a:spcBef>
                      </a:pPr>
                      <a:r>
                        <a:rPr sz="850" spc="-10" dirty="0">
                          <a:latin typeface="Arial"/>
                          <a:cs typeface="Arial"/>
                        </a:rPr>
                        <a:t>$1,618.48</a:t>
                      </a:r>
                      <a:endParaRPr sz="850">
                        <a:latin typeface="Arial"/>
                        <a:cs typeface="Arial"/>
                      </a:endParaRPr>
                    </a:p>
                  </a:txBody>
                  <a:tcPr marL="0" marR="0" marT="4445" marB="0"/>
                </a:tc>
                <a:tc>
                  <a:txBody>
                    <a:bodyPr/>
                    <a:lstStyle/>
                    <a:p>
                      <a:pPr marR="280035" algn="r">
                        <a:lnSpc>
                          <a:spcPct val="100000"/>
                        </a:lnSpc>
                        <a:spcBef>
                          <a:spcPts val="35"/>
                        </a:spcBef>
                      </a:pPr>
                      <a:r>
                        <a:rPr sz="850" spc="-10" dirty="0">
                          <a:latin typeface="Arial"/>
                          <a:cs typeface="Arial"/>
                        </a:rPr>
                        <a:t>$574.35</a:t>
                      </a:r>
                      <a:endParaRPr sz="850">
                        <a:latin typeface="Arial"/>
                        <a:cs typeface="Arial"/>
                      </a:endParaRPr>
                    </a:p>
                  </a:txBody>
                  <a:tcPr marL="0" marR="0" marT="4445" marB="0"/>
                </a:tc>
                <a:tc>
                  <a:txBody>
                    <a:bodyPr/>
                    <a:lstStyle/>
                    <a:p>
                      <a:pPr marR="124460" algn="r">
                        <a:lnSpc>
                          <a:spcPct val="100000"/>
                        </a:lnSpc>
                        <a:spcBef>
                          <a:spcPts val="35"/>
                        </a:spcBef>
                      </a:pPr>
                      <a:r>
                        <a:rPr sz="850" spc="-10" dirty="0">
                          <a:latin typeface="Arial"/>
                          <a:cs typeface="Arial"/>
                        </a:rPr>
                        <a:t>$2,192.83</a:t>
                      </a:r>
                      <a:endParaRPr sz="850">
                        <a:latin typeface="Arial"/>
                        <a:cs typeface="Arial"/>
                      </a:endParaRPr>
                    </a:p>
                  </a:txBody>
                  <a:tcPr marL="0" marR="0" marT="4445" marB="0"/>
                </a:tc>
                <a:extLst>
                  <a:ext uri="{0D108BD9-81ED-4DB2-BD59-A6C34878D82A}">
                    <a16:rowId xmlns:a16="http://schemas.microsoft.com/office/drawing/2014/main" val="10007"/>
                  </a:ext>
                </a:extLst>
              </a:tr>
              <a:tr h="147320">
                <a:tc>
                  <a:txBody>
                    <a:bodyPr/>
                    <a:lstStyle/>
                    <a:p>
                      <a:pPr marR="219710" algn="ctr">
                        <a:lnSpc>
                          <a:spcPct val="100000"/>
                        </a:lnSpc>
                        <a:spcBef>
                          <a:spcPts val="35"/>
                        </a:spcBef>
                      </a:pPr>
                      <a:r>
                        <a:rPr sz="850" spc="-25" dirty="0">
                          <a:latin typeface="Arial"/>
                          <a:cs typeface="Arial"/>
                        </a:rPr>
                        <a:t>8"</a:t>
                      </a:r>
                      <a:endParaRPr sz="850">
                        <a:latin typeface="Arial"/>
                        <a:cs typeface="Arial"/>
                      </a:endParaRPr>
                    </a:p>
                  </a:txBody>
                  <a:tcPr marL="0" marR="0" marT="4445" marB="0"/>
                </a:tc>
                <a:tc>
                  <a:txBody>
                    <a:bodyPr/>
                    <a:lstStyle/>
                    <a:p>
                      <a:pPr marR="203835" algn="r">
                        <a:lnSpc>
                          <a:spcPct val="100000"/>
                        </a:lnSpc>
                        <a:spcBef>
                          <a:spcPts val="35"/>
                        </a:spcBef>
                      </a:pPr>
                      <a:r>
                        <a:rPr sz="850" spc="-10" dirty="0">
                          <a:latin typeface="Arial"/>
                          <a:cs typeface="Arial"/>
                        </a:rPr>
                        <a:t>$2,582.58</a:t>
                      </a:r>
                      <a:endParaRPr sz="850">
                        <a:latin typeface="Arial"/>
                        <a:cs typeface="Arial"/>
                      </a:endParaRPr>
                    </a:p>
                  </a:txBody>
                  <a:tcPr marL="0" marR="0" marT="4445" marB="0"/>
                </a:tc>
                <a:tc>
                  <a:txBody>
                    <a:bodyPr/>
                    <a:lstStyle/>
                    <a:p>
                      <a:pPr marR="280035" algn="r">
                        <a:lnSpc>
                          <a:spcPct val="100000"/>
                        </a:lnSpc>
                        <a:spcBef>
                          <a:spcPts val="35"/>
                        </a:spcBef>
                      </a:pPr>
                      <a:r>
                        <a:rPr sz="850" spc="-10" dirty="0">
                          <a:latin typeface="Arial"/>
                          <a:cs typeface="Arial"/>
                        </a:rPr>
                        <a:t>$918.97</a:t>
                      </a:r>
                      <a:endParaRPr sz="850">
                        <a:latin typeface="Arial"/>
                        <a:cs typeface="Arial"/>
                      </a:endParaRPr>
                    </a:p>
                  </a:txBody>
                  <a:tcPr marL="0" marR="0" marT="4445" marB="0"/>
                </a:tc>
                <a:tc>
                  <a:txBody>
                    <a:bodyPr/>
                    <a:lstStyle/>
                    <a:p>
                      <a:pPr marR="124460" algn="r">
                        <a:lnSpc>
                          <a:spcPct val="100000"/>
                        </a:lnSpc>
                        <a:spcBef>
                          <a:spcPts val="35"/>
                        </a:spcBef>
                      </a:pPr>
                      <a:r>
                        <a:rPr sz="850" spc="-10" dirty="0">
                          <a:latin typeface="Arial"/>
                          <a:cs typeface="Arial"/>
                        </a:rPr>
                        <a:t>$3,501.55</a:t>
                      </a:r>
                      <a:endParaRPr sz="850">
                        <a:latin typeface="Arial"/>
                        <a:cs typeface="Arial"/>
                      </a:endParaRPr>
                    </a:p>
                  </a:txBody>
                  <a:tcPr marL="0" marR="0" marT="4445" marB="0"/>
                </a:tc>
                <a:extLst>
                  <a:ext uri="{0D108BD9-81ED-4DB2-BD59-A6C34878D82A}">
                    <a16:rowId xmlns:a16="http://schemas.microsoft.com/office/drawing/2014/main" val="10008"/>
                  </a:ext>
                </a:extLst>
              </a:tr>
              <a:tr h="145415">
                <a:tc>
                  <a:txBody>
                    <a:bodyPr/>
                    <a:lstStyle/>
                    <a:p>
                      <a:pPr marR="219710" algn="ctr">
                        <a:lnSpc>
                          <a:spcPts val="1010"/>
                        </a:lnSpc>
                        <a:spcBef>
                          <a:spcPts val="35"/>
                        </a:spcBef>
                      </a:pPr>
                      <a:r>
                        <a:rPr sz="850" spc="-25" dirty="0">
                          <a:latin typeface="Arial"/>
                          <a:cs typeface="Arial"/>
                        </a:rPr>
                        <a:t>10"</a:t>
                      </a:r>
                      <a:endParaRPr sz="850">
                        <a:latin typeface="Arial"/>
                        <a:cs typeface="Arial"/>
                      </a:endParaRPr>
                    </a:p>
                  </a:txBody>
                  <a:tcPr marL="0" marR="0" marT="4445" marB="0">
                    <a:lnB w="6350">
                      <a:solidFill>
                        <a:srgbClr val="000000"/>
                      </a:solidFill>
                      <a:prstDash val="solid"/>
                    </a:lnB>
                  </a:tcPr>
                </a:tc>
                <a:tc>
                  <a:txBody>
                    <a:bodyPr/>
                    <a:lstStyle/>
                    <a:p>
                      <a:pPr marR="203835" algn="r">
                        <a:lnSpc>
                          <a:spcPts val="1010"/>
                        </a:lnSpc>
                        <a:spcBef>
                          <a:spcPts val="35"/>
                        </a:spcBef>
                      </a:pPr>
                      <a:r>
                        <a:rPr sz="850" spc="-10" dirty="0">
                          <a:latin typeface="Arial"/>
                          <a:cs typeface="Arial"/>
                        </a:rPr>
                        <a:t>$3,707.38</a:t>
                      </a:r>
                      <a:endParaRPr sz="850">
                        <a:latin typeface="Arial"/>
                        <a:cs typeface="Arial"/>
                      </a:endParaRPr>
                    </a:p>
                  </a:txBody>
                  <a:tcPr marL="0" marR="0" marT="4445" marB="0">
                    <a:lnB w="6350">
                      <a:solidFill>
                        <a:srgbClr val="000000"/>
                      </a:solidFill>
                      <a:prstDash val="solid"/>
                    </a:lnB>
                  </a:tcPr>
                </a:tc>
                <a:tc>
                  <a:txBody>
                    <a:bodyPr/>
                    <a:lstStyle/>
                    <a:p>
                      <a:pPr marR="280035" algn="r">
                        <a:lnSpc>
                          <a:spcPts val="1010"/>
                        </a:lnSpc>
                        <a:spcBef>
                          <a:spcPts val="35"/>
                        </a:spcBef>
                      </a:pPr>
                      <a:r>
                        <a:rPr sz="850" spc="-10" dirty="0">
                          <a:latin typeface="Arial"/>
                          <a:cs typeface="Arial"/>
                        </a:rPr>
                        <a:t>$1,320.99</a:t>
                      </a:r>
                      <a:endParaRPr sz="850">
                        <a:latin typeface="Arial"/>
                        <a:cs typeface="Arial"/>
                      </a:endParaRPr>
                    </a:p>
                  </a:txBody>
                  <a:tcPr marL="0" marR="0" marT="4445" marB="0">
                    <a:lnB w="6350">
                      <a:solidFill>
                        <a:srgbClr val="000000"/>
                      </a:solidFill>
                      <a:prstDash val="solid"/>
                    </a:lnB>
                  </a:tcPr>
                </a:tc>
                <a:tc>
                  <a:txBody>
                    <a:bodyPr/>
                    <a:lstStyle/>
                    <a:p>
                      <a:pPr marR="124460" algn="r">
                        <a:lnSpc>
                          <a:spcPts val="1010"/>
                        </a:lnSpc>
                        <a:spcBef>
                          <a:spcPts val="35"/>
                        </a:spcBef>
                      </a:pPr>
                      <a:r>
                        <a:rPr sz="850" spc="-10" dirty="0">
                          <a:latin typeface="Arial"/>
                          <a:cs typeface="Arial"/>
                        </a:rPr>
                        <a:t>$5,028.37</a:t>
                      </a:r>
                      <a:endParaRPr sz="850">
                        <a:latin typeface="Arial"/>
                        <a:cs typeface="Arial"/>
                      </a:endParaRPr>
                    </a:p>
                  </a:txBody>
                  <a:tcPr marL="0" marR="0" marT="4445" marB="0">
                    <a:lnB w="6350">
                      <a:solidFill>
                        <a:srgbClr val="000000"/>
                      </a:solidFill>
                      <a:prstDash val="solid"/>
                    </a:lnB>
                  </a:tcPr>
                </a:tc>
                <a:extLst>
                  <a:ext uri="{0D108BD9-81ED-4DB2-BD59-A6C34878D82A}">
                    <a16:rowId xmlns:a16="http://schemas.microsoft.com/office/drawing/2014/main" val="10009"/>
                  </a:ext>
                </a:extLst>
              </a:tr>
            </a:tbl>
          </a:graphicData>
        </a:graphic>
      </p:graphicFrame>
      <p:sp>
        <p:nvSpPr>
          <p:cNvPr id="26" name="object 26"/>
          <p:cNvSpPr txBox="1"/>
          <p:nvPr/>
        </p:nvSpPr>
        <p:spPr>
          <a:xfrm>
            <a:off x="415120" y="4005591"/>
            <a:ext cx="655955"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850" b="1" i="0" u="none" strike="noStrike" kern="0" cap="none" spc="0" normalizeH="0" baseline="0" noProof="0" dirty="0">
                <a:ln>
                  <a:noFill/>
                </a:ln>
                <a:solidFill>
                  <a:sysClr val="windowText" lastClr="000000"/>
                </a:solidFill>
                <a:effectLst/>
                <a:uLnTx/>
                <a:uFillTx/>
                <a:latin typeface="Calibri"/>
                <a:cs typeface="Calibri"/>
              </a:rPr>
              <a:t>Zone</a:t>
            </a:r>
            <a:r>
              <a:rPr kumimoji="0" sz="850" b="1" i="0" u="none" strike="noStrike" kern="0" cap="none" spc="85" normalizeH="0" baseline="0" noProof="0" dirty="0">
                <a:ln>
                  <a:noFill/>
                </a:ln>
                <a:solidFill>
                  <a:sysClr val="windowText" lastClr="000000"/>
                </a:solidFill>
                <a:effectLst/>
                <a:uLnTx/>
                <a:uFillTx/>
                <a:latin typeface="Calibri"/>
                <a:cs typeface="Calibri"/>
              </a:rPr>
              <a:t> </a:t>
            </a:r>
            <a:r>
              <a:rPr kumimoji="0" sz="850" b="1" i="0" u="none" strike="noStrike" kern="0" cap="none" spc="-10" normalizeH="0" baseline="0" noProof="0" dirty="0">
                <a:ln>
                  <a:noFill/>
                </a:ln>
                <a:solidFill>
                  <a:sysClr val="windowText" lastClr="000000"/>
                </a:solidFill>
                <a:effectLst/>
                <a:uLnTx/>
                <a:uFillTx/>
                <a:latin typeface="Calibri"/>
                <a:cs typeface="Calibri"/>
              </a:rPr>
              <a:t>Charges</a:t>
            </a:r>
            <a:endParaRPr kumimoji="0" sz="850" b="0" i="0" u="none" strike="noStrike" kern="0" cap="none" spc="0" normalizeH="0" baseline="0" noProof="0">
              <a:ln>
                <a:noFill/>
              </a:ln>
              <a:solidFill>
                <a:sysClr val="windowText" lastClr="000000"/>
              </a:solidFill>
              <a:effectLst/>
              <a:uLnTx/>
              <a:uFillTx/>
              <a:latin typeface="Calibri"/>
              <a:cs typeface="Calibri"/>
            </a:endParaRPr>
          </a:p>
        </p:txBody>
      </p:sp>
      <p:sp>
        <p:nvSpPr>
          <p:cNvPr id="27" name="object 27"/>
          <p:cNvSpPr txBox="1"/>
          <p:nvPr/>
        </p:nvSpPr>
        <p:spPr>
          <a:xfrm>
            <a:off x="3307786" y="4005591"/>
            <a:ext cx="1343025"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850" b="1" i="0" u="none" strike="noStrike" kern="0" cap="none" spc="0" normalizeH="0" baseline="0" noProof="0" dirty="0">
                <a:ln>
                  <a:noFill/>
                </a:ln>
                <a:solidFill>
                  <a:sysClr val="windowText" lastClr="000000"/>
                </a:solidFill>
                <a:effectLst/>
                <a:uLnTx/>
                <a:uFillTx/>
                <a:latin typeface="Calibri"/>
                <a:cs typeface="Calibri"/>
              </a:rPr>
              <a:t>Construction</a:t>
            </a:r>
            <a:r>
              <a:rPr kumimoji="0" sz="850" b="1" i="0" u="none" strike="noStrike" kern="0" cap="none" spc="135" normalizeH="0" baseline="0" noProof="0" dirty="0">
                <a:ln>
                  <a:noFill/>
                </a:ln>
                <a:solidFill>
                  <a:sysClr val="windowText" lastClr="000000"/>
                </a:solidFill>
                <a:effectLst/>
                <a:uLnTx/>
                <a:uFillTx/>
                <a:latin typeface="Calibri"/>
                <a:cs typeface="Calibri"/>
              </a:rPr>
              <a:t> </a:t>
            </a:r>
            <a:r>
              <a:rPr kumimoji="0" sz="850" b="1" i="0" u="none" strike="noStrike" kern="0" cap="none" spc="0" normalizeH="0" baseline="0" noProof="0" dirty="0">
                <a:ln>
                  <a:noFill/>
                </a:ln>
                <a:solidFill>
                  <a:sysClr val="windowText" lastClr="000000"/>
                </a:solidFill>
                <a:effectLst/>
                <a:uLnTx/>
                <a:uFillTx/>
                <a:latin typeface="Calibri"/>
                <a:cs typeface="Calibri"/>
              </a:rPr>
              <a:t>Meter</a:t>
            </a:r>
            <a:r>
              <a:rPr kumimoji="0" sz="850" b="1" i="0" u="none" strike="noStrike" kern="0" cap="none" spc="140" normalizeH="0" baseline="0" noProof="0" dirty="0">
                <a:ln>
                  <a:noFill/>
                </a:ln>
                <a:solidFill>
                  <a:sysClr val="windowText" lastClr="000000"/>
                </a:solidFill>
                <a:effectLst/>
                <a:uLnTx/>
                <a:uFillTx/>
                <a:latin typeface="Calibri"/>
                <a:cs typeface="Calibri"/>
              </a:rPr>
              <a:t> </a:t>
            </a:r>
            <a:r>
              <a:rPr kumimoji="0" sz="850" b="1" i="0" u="none" strike="noStrike" kern="0" cap="none" spc="-10" normalizeH="0" baseline="0" noProof="0" dirty="0">
                <a:ln>
                  <a:noFill/>
                </a:ln>
                <a:solidFill>
                  <a:sysClr val="windowText" lastClr="000000"/>
                </a:solidFill>
                <a:effectLst/>
                <a:uLnTx/>
                <a:uFillTx/>
                <a:latin typeface="Calibri"/>
                <a:cs typeface="Calibri"/>
              </a:rPr>
              <a:t>Charges</a:t>
            </a:r>
            <a:endParaRPr kumimoji="0" sz="850" b="0" i="0" u="none" strike="noStrike" kern="0" cap="none" spc="0" normalizeH="0" baseline="0" noProof="0">
              <a:ln>
                <a:noFill/>
              </a:ln>
              <a:solidFill>
                <a:sysClr val="windowText" lastClr="000000"/>
              </a:solidFill>
              <a:effectLst/>
              <a:uLnTx/>
              <a:uFillTx/>
              <a:latin typeface="Calibri"/>
              <a:cs typeface="Calibri"/>
            </a:endParaRPr>
          </a:p>
        </p:txBody>
      </p:sp>
      <p:sp>
        <p:nvSpPr>
          <p:cNvPr id="28" name="object 28"/>
          <p:cNvSpPr txBox="1"/>
          <p:nvPr/>
        </p:nvSpPr>
        <p:spPr>
          <a:xfrm>
            <a:off x="6139390" y="4005591"/>
            <a:ext cx="655955"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850" b="1" i="0" u="none" strike="noStrike" kern="0" cap="none" spc="0" normalizeH="0" baseline="0" noProof="0" dirty="0">
                <a:ln>
                  <a:noFill/>
                </a:ln>
                <a:solidFill>
                  <a:sysClr val="windowText" lastClr="000000"/>
                </a:solidFill>
                <a:effectLst/>
                <a:uLnTx/>
                <a:uFillTx/>
                <a:latin typeface="Calibri"/>
                <a:cs typeface="Calibri"/>
              </a:rPr>
              <a:t>Zone</a:t>
            </a:r>
            <a:r>
              <a:rPr kumimoji="0" sz="850" b="1" i="0" u="none" strike="noStrike" kern="0" cap="none" spc="85" normalizeH="0" baseline="0" noProof="0" dirty="0">
                <a:ln>
                  <a:noFill/>
                </a:ln>
                <a:solidFill>
                  <a:sysClr val="windowText" lastClr="000000"/>
                </a:solidFill>
                <a:effectLst/>
                <a:uLnTx/>
                <a:uFillTx/>
                <a:latin typeface="Calibri"/>
                <a:cs typeface="Calibri"/>
              </a:rPr>
              <a:t> </a:t>
            </a:r>
            <a:r>
              <a:rPr kumimoji="0" sz="850" b="1" i="0" u="none" strike="noStrike" kern="0" cap="none" spc="-10" normalizeH="0" baseline="0" noProof="0" dirty="0">
                <a:ln>
                  <a:noFill/>
                </a:ln>
                <a:solidFill>
                  <a:sysClr val="windowText" lastClr="000000"/>
                </a:solidFill>
                <a:effectLst/>
                <a:uLnTx/>
                <a:uFillTx/>
                <a:latin typeface="Calibri"/>
                <a:cs typeface="Calibri"/>
              </a:rPr>
              <a:t>Charges</a:t>
            </a:r>
            <a:endParaRPr kumimoji="0" sz="850" b="0" i="0" u="none" strike="noStrike" kern="0" cap="none" spc="0" normalizeH="0" baseline="0" noProof="0">
              <a:ln>
                <a:noFill/>
              </a:ln>
              <a:solidFill>
                <a:sysClr val="windowText" lastClr="000000"/>
              </a:solidFill>
              <a:effectLst/>
              <a:uLnTx/>
              <a:uFillTx/>
              <a:latin typeface="Calibri"/>
              <a:cs typeface="Calibri"/>
            </a:endParaRPr>
          </a:p>
        </p:txBody>
      </p:sp>
      <p:sp>
        <p:nvSpPr>
          <p:cNvPr id="29" name="object 29"/>
          <p:cNvSpPr txBox="1"/>
          <p:nvPr/>
        </p:nvSpPr>
        <p:spPr>
          <a:xfrm>
            <a:off x="8970994" y="4005591"/>
            <a:ext cx="1343025"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850" b="1" i="0" u="none" strike="noStrike" kern="0" cap="none" spc="0" normalizeH="0" baseline="0" noProof="0" dirty="0">
                <a:ln>
                  <a:noFill/>
                </a:ln>
                <a:solidFill>
                  <a:sysClr val="windowText" lastClr="000000"/>
                </a:solidFill>
                <a:effectLst/>
                <a:uLnTx/>
                <a:uFillTx/>
                <a:latin typeface="Calibri"/>
                <a:cs typeface="Calibri"/>
              </a:rPr>
              <a:t>Construction</a:t>
            </a:r>
            <a:r>
              <a:rPr kumimoji="0" sz="850" b="1" i="0" u="none" strike="noStrike" kern="0" cap="none" spc="135" normalizeH="0" baseline="0" noProof="0" dirty="0">
                <a:ln>
                  <a:noFill/>
                </a:ln>
                <a:solidFill>
                  <a:sysClr val="windowText" lastClr="000000"/>
                </a:solidFill>
                <a:effectLst/>
                <a:uLnTx/>
                <a:uFillTx/>
                <a:latin typeface="Calibri"/>
                <a:cs typeface="Calibri"/>
              </a:rPr>
              <a:t> </a:t>
            </a:r>
            <a:r>
              <a:rPr kumimoji="0" sz="850" b="1" i="0" u="none" strike="noStrike" kern="0" cap="none" spc="0" normalizeH="0" baseline="0" noProof="0" dirty="0">
                <a:ln>
                  <a:noFill/>
                </a:ln>
                <a:solidFill>
                  <a:sysClr val="windowText" lastClr="000000"/>
                </a:solidFill>
                <a:effectLst/>
                <a:uLnTx/>
                <a:uFillTx/>
                <a:latin typeface="Calibri"/>
                <a:cs typeface="Calibri"/>
              </a:rPr>
              <a:t>Meter</a:t>
            </a:r>
            <a:r>
              <a:rPr kumimoji="0" sz="850" b="1" i="0" u="none" strike="noStrike" kern="0" cap="none" spc="140" normalizeH="0" baseline="0" noProof="0" dirty="0">
                <a:ln>
                  <a:noFill/>
                </a:ln>
                <a:solidFill>
                  <a:sysClr val="windowText" lastClr="000000"/>
                </a:solidFill>
                <a:effectLst/>
                <a:uLnTx/>
                <a:uFillTx/>
                <a:latin typeface="Calibri"/>
                <a:cs typeface="Calibri"/>
              </a:rPr>
              <a:t> </a:t>
            </a:r>
            <a:r>
              <a:rPr kumimoji="0" sz="850" b="1" i="0" u="none" strike="noStrike" kern="0" cap="none" spc="-10" normalizeH="0" baseline="0" noProof="0" dirty="0">
                <a:ln>
                  <a:noFill/>
                </a:ln>
                <a:solidFill>
                  <a:sysClr val="windowText" lastClr="000000"/>
                </a:solidFill>
                <a:effectLst/>
                <a:uLnTx/>
                <a:uFillTx/>
                <a:latin typeface="Calibri"/>
                <a:cs typeface="Calibri"/>
              </a:rPr>
              <a:t>Charges</a:t>
            </a:r>
            <a:endParaRPr kumimoji="0" sz="850" b="0" i="0" u="none" strike="noStrike" kern="0" cap="none" spc="0" normalizeH="0" baseline="0" noProof="0">
              <a:ln>
                <a:noFill/>
              </a:ln>
              <a:solidFill>
                <a:sysClr val="windowText" lastClr="000000"/>
              </a:solidFill>
              <a:effectLst/>
              <a:uLnTx/>
              <a:uFillTx/>
              <a:latin typeface="Calibri"/>
              <a:cs typeface="Calibri"/>
            </a:endParaRPr>
          </a:p>
        </p:txBody>
      </p:sp>
      <p:graphicFrame>
        <p:nvGraphicFramePr>
          <p:cNvPr id="30" name="object 30"/>
          <p:cNvGraphicFramePr>
            <a:graphicFrameLocks noGrp="1"/>
          </p:cNvGraphicFramePr>
          <p:nvPr/>
        </p:nvGraphicFramePr>
        <p:xfrm>
          <a:off x="459642" y="4201091"/>
          <a:ext cx="5290183" cy="741045"/>
        </p:xfrm>
        <a:graphic>
          <a:graphicData uri="http://schemas.openxmlformats.org/drawingml/2006/table">
            <a:tbl>
              <a:tblPr firstRow="1" bandRow="1">
                <a:tableStyleId>{2D5ABB26-0587-4C30-8999-92F81FD0307C}</a:tableStyleId>
              </a:tblPr>
              <a:tblGrid>
                <a:gridCol w="607060">
                  <a:extLst>
                    <a:ext uri="{9D8B030D-6E8A-4147-A177-3AD203B41FA5}">
                      <a16:colId xmlns:a16="http://schemas.microsoft.com/office/drawing/2014/main" val="20000"/>
                    </a:ext>
                  </a:extLst>
                </a:gridCol>
                <a:gridCol w="2233294">
                  <a:extLst>
                    <a:ext uri="{9D8B030D-6E8A-4147-A177-3AD203B41FA5}">
                      <a16:colId xmlns:a16="http://schemas.microsoft.com/office/drawing/2014/main" val="20001"/>
                    </a:ext>
                  </a:extLst>
                </a:gridCol>
                <a:gridCol w="1873250">
                  <a:extLst>
                    <a:ext uri="{9D8B030D-6E8A-4147-A177-3AD203B41FA5}">
                      <a16:colId xmlns:a16="http://schemas.microsoft.com/office/drawing/2014/main" val="20002"/>
                    </a:ext>
                  </a:extLst>
                </a:gridCol>
                <a:gridCol w="576579">
                  <a:extLst>
                    <a:ext uri="{9D8B030D-6E8A-4147-A177-3AD203B41FA5}">
                      <a16:colId xmlns:a16="http://schemas.microsoft.com/office/drawing/2014/main" val="20003"/>
                    </a:ext>
                  </a:extLst>
                </a:gridCol>
              </a:tblGrid>
              <a:tr h="292100">
                <a:tc>
                  <a:txBody>
                    <a:bodyPr/>
                    <a:lstStyle/>
                    <a:p>
                      <a:pPr marR="21590" algn="ctr">
                        <a:lnSpc>
                          <a:spcPct val="100000"/>
                        </a:lnSpc>
                        <a:spcBef>
                          <a:spcPts val="515"/>
                        </a:spcBef>
                      </a:pPr>
                      <a:r>
                        <a:rPr sz="850" b="1" spc="-20" dirty="0">
                          <a:solidFill>
                            <a:srgbClr val="FFFFFF"/>
                          </a:solidFill>
                          <a:latin typeface="Century Gothic"/>
                          <a:cs typeface="Century Gothic"/>
                        </a:rPr>
                        <a:t>Zone</a:t>
                      </a:r>
                      <a:endParaRPr sz="850">
                        <a:latin typeface="Century Gothic"/>
                        <a:cs typeface="Century Gothic"/>
                      </a:endParaRPr>
                    </a:p>
                  </a:txBody>
                  <a:tcPr marL="0" marR="0" marT="65405" marB="0">
                    <a:solidFill>
                      <a:srgbClr val="000000"/>
                    </a:solidFill>
                  </a:tcPr>
                </a:tc>
                <a:tc>
                  <a:txBody>
                    <a:bodyPr/>
                    <a:lstStyle/>
                    <a:p>
                      <a:pPr marR="925830" algn="ctr">
                        <a:lnSpc>
                          <a:spcPct val="100000"/>
                        </a:lnSpc>
                        <a:spcBef>
                          <a:spcPts val="35"/>
                        </a:spcBef>
                      </a:pPr>
                      <a:r>
                        <a:rPr sz="850" b="1" dirty="0">
                          <a:solidFill>
                            <a:srgbClr val="FFFFFF"/>
                          </a:solidFill>
                          <a:latin typeface="Century Gothic"/>
                          <a:cs typeface="Century Gothic"/>
                        </a:rPr>
                        <a:t>Volumetric</a:t>
                      </a:r>
                      <a:r>
                        <a:rPr sz="850" b="1" spc="65" dirty="0">
                          <a:solidFill>
                            <a:srgbClr val="FFFFFF"/>
                          </a:solidFill>
                          <a:latin typeface="Century Gothic"/>
                          <a:cs typeface="Century Gothic"/>
                        </a:rPr>
                        <a:t> </a:t>
                      </a:r>
                      <a:r>
                        <a:rPr sz="850" b="1" spc="-10" dirty="0">
                          <a:solidFill>
                            <a:srgbClr val="FFFFFF"/>
                          </a:solidFill>
                          <a:latin typeface="Century Gothic"/>
                          <a:cs typeface="Century Gothic"/>
                        </a:rPr>
                        <a:t>Charge</a:t>
                      </a:r>
                      <a:endParaRPr sz="850">
                        <a:latin typeface="Century Gothic"/>
                        <a:cs typeface="Century Gothic"/>
                      </a:endParaRPr>
                    </a:p>
                    <a:p>
                      <a:pPr marR="919480" algn="ctr">
                        <a:lnSpc>
                          <a:spcPct val="100000"/>
                        </a:lnSpc>
                        <a:spcBef>
                          <a:spcPts val="75"/>
                        </a:spcBef>
                      </a:pPr>
                      <a:r>
                        <a:rPr sz="800" dirty="0">
                          <a:solidFill>
                            <a:srgbClr val="FFFFFF"/>
                          </a:solidFill>
                          <a:latin typeface="Century Gothic"/>
                          <a:cs typeface="Century Gothic"/>
                        </a:rPr>
                        <a:t>(per</a:t>
                      </a:r>
                      <a:r>
                        <a:rPr sz="800" spc="-10" dirty="0">
                          <a:solidFill>
                            <a:srgbClr val="FFFFFF"/>
                          </a:solidFill>
                          <a:latin typeface="Century Gothic"/>
                          <a:cs typeface="Century Gothic"/>
                        </a:rPr>
                        <a:t> </a:t>
                      </a:r>
                      <a:r>
                        <a:rPr sz="800" spc="-20" dirty="0">
                          <a:solidFill>
                            <a:srgbClr val="FFFFFF"/>
                          </a:solidFill>
                          <a:latin typeface="Century Gothic"/>
                          <a:cs typeface="Century Gothic"/>
                        </a:rPr>
                        <a:t>HCF)</a:t>
                      </a:r>
                      <a:endParaRPr sz="800">
                        <a:latin typeface="Century Gothic"/>
                        <a:cs typeface="Century Gothic"/>
                      </a:endParaRPr>
                    </a:p>
                  </a:txBody>
                  <a:tcPr marL="0" marR="0" marT="4445" marB="0"/>
                </a:tc>
                <a:tc>
                  <a:txBody>
                    <a:bodyPr/>
                    <a:lstStyle/>
                    <a:p>
                      <a:pPr>
                        <a:lnSpc>
                          <a:spcPct val="100000"/>
                        </a:lnSpc>
                      </a:pPr>
                      <a:endParaRPr sz="900">
                        <a:latin typeface="Times New Roman"/>
                        <a:cs typeface="Times New Roman"/>
                      </a:endParaRPr>
                    </a:p>
                  </a:txBody>
                  <a:tcPr marL="0" marR="0" marT="0" marB="0">
                    <a:solidFill>
                      <a:srgbClr val="000000"/>
                    </a:solidFill>
                  </a:tcPr>
                </a:tc>
                <a:tc>
                  <a:txBody>
                    <a:bodyPr/>
                    <a:lstStyle/>
                    <a:p>
                      <a:pPr marR="182880" algn="r">
                        <a:lnSpc>
                          <a:spcPct val="100000"/>
                        </a:lnSpc>
                        <a:spcBef>
                          <a:spcPts val="515"/>
                        </a:spcBef>
                      </a:pPr>
                      <a:r>
                        <a:rPr sz="850" b="1" spc="-10" dirty="0">
                          <a:solidFill>
                            <a:srgbClr val="FFFFFF"/>
                          </a:solidFill>
                          <a:latin typeface="Century Gothic"/>
                          <a:cs typeface="Century Gothic"/>
                        </a:rPr>
                        <a:t>Rates</a:t>
                      </a:r>
                      <a:endParaRPr sz="850">
                        <a:latin typeface="Century Gothic"/>
                        <a:cs typeface="Century Gothic"/>
                      </a:endParaRPr>
                    </a:p>
                  </a:txBody>
                  <a:tcPr marL="0" marR="0" marT="65405" marB="0">
                    <a:solidFill>
                      <a:srgbClr val="000000"/>
                    </a:solidFill>
                  </a:tcPr>
                </a:tc>
                <a:extLst>
                  <a:ext uri="{0D108BD9-81ED-4DB2-BD59-A6C34878D82A}">
                    <a16:rowId xmlns:a16="http://schemas.microsoft.com/office/drawing/2014/main" val="10000"/>
                  </a:ext>
                </a:extLst>
              </a:tr>
              <a:tr h="163195">
                <a:tc>
                  <a:txBody>
                    <a:bodyPr/>
                    <a:lstStyle/>
                    <a:p>
                      <a:pPr marR="12700" algn="ctr">
                        <a:lnSpc>
                          <a:spcPct val="100000"/>
                        </a:lnSpc>
                        <a:spcBef>
                          <a:spcPts val="140"/>
                        </a:spcBef>
                      </a:pPr>
                      <a:r>
                        <a:rPr sz="850" dirty="0">
                          <a:latin typeface="Arial"/>
                          <a:cs typeface="Arial"/>
                        </a:rPr>
                        <a:t>Zone</a:t>
                      </a:r>
                      <a:r>
                        <a:rPr sz="850" spc="5" dirty="0">
                          <a:latin typeface="Arial"/>
                          <a:cs typeface="Arial"/>
                        </a:rPr>
                        <a:t> </a:t>
                      </a:r>
                      <a:r>
                        <a:rPr sz="850" spc="-50" dirty="0">
                          <a:latin typeface="Arial"/>
                          <a:cs typeface="Arial"/>
                        </a:rPr>
                        <a:t>B</a:t>
                      </a:r>
                      <a:endParaRPr sz="850">
                        <a:latin typeface="Arial"/>
                        <a:cs typeface="Arial"/>
                      </a:endParaRPr>
                    </a:p>
                  </a:txBody>
                  <a:tcPr marL="0" marR="0" marT="17780" marB="0"/>
                </a:tc>
                <a:tc>
                  <a:txBody>
                    <a:bodyPr/>
                    <a:lstStyle/>
                    <a:p>
                      <a:pPr marL="496570">
                        <a:lnSpc>
                          <a:spcPct val="100000"/>
                        </a:lnSpc>
                        <a:spcBef>
                          <a:spcPts val="140"/>
                        </a:spcBef>
                      </a:pPr>
                      <a:r>
                        <a:rPr sz="850" spc="-10" dirty="0">
                          <a:latin typeface="Arial"/>
                          <a:cs typeface="Arial"/>
                        </a:rPr>
                        <a:t>$0.41</a:t>
                      </a:r>
                      <a:endParaRPr sz="850">
                        <a:latin typeface="Arial"/>
                        <a:cs typeface="Arial"/>
                      </a:endParaRPr>
                    </a:p>
                  </a:txBody>
                  <a:tcPr marL="0" marR="0" marT="17780" marB="0"/>
                </a:tc>
                <a:tc>
                  <a:txBody>
                    <a:bodyPr/>
                    <a:lstStyle/>
                    <a:p>
                      <a:pPr marL="20320">
                        <a:lnSpc>
                          <a:spcPct val="100000"/>
                        </a:lnSpc>
                        <a:spcBef>
                          <a:spcPts val="140"/>
                        </a:spcBef>
                      </a:pPr>
                      <a:r>
                        <a:rPr sz="850" dirty="0">
                          <a:latin typeface="Calibri"/>
                          <a:cs typeface="Calibri"/>
                        </a:rPr>
                        <a:t>Monthly</a:t>
                      </a:r>
                      <a:r>
                        <a:rPr sz="850" spc="85" dirty="0">
                          <a:latin typeface="Calibri"/>
                          <a:cs typeface="Calibri"/>
                        </a:rPr>
                        <a:t> </a:t>
                      </a:r>
                      <a:r>
                        <a:rPr sz="850" dirty="0">
                          <a:latin typeface="Calibri"/>
                          <a:cs typeface="Calibri"/>
                        </a:rPr>
                        <a:t>Meter</a:t>
                      </a:r>
                      <a:r>
                        <a:rPr sz="850" spc="110" dirty="0">
                          <a:latin typeface="Calibri"/>
                          <a:cs typeface="Calibri"/>
                        </a:rPr>
                        <a:t> </a:t>
                      </a:r>
                      <a:r>
                        <a:rPr sz="850" spc="-10" dirty="0">
                          <a:latin typeface="Calibri"/>
                          <a:cs typeface="Calibri"/>
                        </a:rPr>
                        <a:t>Charge:*</a:t>
                      </a:r>
                      <a:endParaRPr sz="850">
                        <a:latin typeface="Calibri"/>
                        <a:cs typeface="Calibri"/>
                      </a:endParaRPr>
                    </a:p>
                  </a:txBody>
                  <a:tcPr marL="0" marR="0" marT="17780" marB="0"/>
                </a:tc>
                <a:tc>
                  <a:txBody>
                    <a:bodyPr/>
                    <a:lstStyle/>
                    <a:p>
                      <a:pPr marR="180340" algn="r">
                        <a:lnSpc>
                          <a:spcPct val="100000"/>
                        </a:lnSpc>
                        <a:spcBef>
                          <a:spcPts val="140"/>
                        </a:spcBef>
                      </a:pPr>
                      <a:r>
                        <a:rPr sz="850" spc="-10" dirty="0">
                          <a:latin typeface="Arial"/>
                          <a:cs typeface="Arial"/>
                        </a:rPr>
                        <a:t>$90.05</a:t>
                      </a:r>
                      <a:endParaRPr sz="850">
                        <a:latin typeface="Arial"/>
                        <a:cs typeface="Arial"/>
                      </a:endParaRPr>
                    </a:p>
                  </a:txBody>
                  <a:tcPr marL="0" marR="0" marT="17780" marB="0"/>
                </a:tc>
                <a:extLst>
                  <a:ext uri="{0D108BD9-81ED-4DB2-BD59-A6C34878D82A}">
                    <a16:rowId xmlns:a16="http://schemas.microsoft.com/office/drawing/2014/main" val="10001"/>
                  </a:ext>
                </a:extLst>
              </a:tr>
              <a:tr h="143510">
                <a:tc>
                  <a:txBody>
                    <a:bodyPr/>
                    <a:lstStyle/>
                    <a:p>
                      <a:pPr marR="16510" algn="ctr">
                        <a:lnSpc>
                          <a:spcPts val="1010"/>
                        </a:lnSpc>
                        <a:spcBef>
                          <a:spcPts val="20"/>
                        </a:spcBef>
                      </a:pPr>
                      <a:r>
                        <a:rPr sz="850" dirty="0">
                          <a:latin typeface="Arial"/>
                          <a:cs typeface="Arial"/>
                        </a:rPr>
                        <a:t>Zone</a:t>
                      </a:r>
                      <a:r>
                        <a:rPr sz="850" spc="5" dirty="0">
                          <a:latin typeface="Arial"/>
                          <a:cs typeface="Arial"/>
                        </a:rPr>
                        <a:t> </a:t>
                      </a:r>
                      <a:r>
                        <a:rPr sz="850" spc="-50" dirty="0">
                          <a:latin typeface="Arial"/>
                          <a:cs typeface="Arial"/>
                        </a:rPr>
                        <a:t>C</a:t>
                      </a:r>
                      <a:endParaRPr sz="850">
                        <a:latin typeface="Arial"/>
                        <a:cs typeface="Arial"/>
                      </a:endParaRPr>
                    </a:p>
                  </a:txBody>
                  <a:tcPr marL="0" marR="0" marT="2540" marB="0"/>
                </a:tc>
                <a:tc>
                  <a:txBody>
                    <a:bodyPr/>
                    <a:lstStyle/>
                    <a:p>
                      <a:pPr marL="496570">
                        <a:lnSpc>
                          <a:spcPts val="1010"/>
                        </a:lnSpc>
                        <a:spcBef>
                          <a:spcPts val="20"/>
                        </a:spcBef>
                      </a:pPr>
                      <a:r>
                        <a:rPr sz="850" spc="-10" dirty="0">
                          <a:latin typeface="Arial"/>
                          <a:cs typeface="Arial"/>
                        </a:rPr>
                        <a:t>$0.77</a:t>
                      </a:r>
                      <a:endParaRPr sz="850">
                        <a:latin typeface="Arial"/>
                        <a:cs typeface="Arial"/>
                      </a:endParaRPr>
                    </a:p>
                  </a:txBody>
                  <a:tcPr marL="0" marR="0" marT="2540" marB="0"/>
                </a:tc>
                <a:tc>
                  <a:txBody>
                    <a:bodyPr/>
                    <a:lstStyle/>
                    <a:p>
                      <a:pPr marL="20320">
                        <a:lnSpc>
                          <a:spcPts val="1010"/>
                        </a:lnSpc>
                        <a:spcBef>
                          <a:spcPts val="20"/>
                        </a:spcBef>
                      </a:pPr>
                      <a:r>
                        <a:rPr sz="850" dirty="0">
                          <a:latin typeface="Calibri"/>
                          <a:cs typeface="Calibri"/>
                        </a:rPr>
                        <a:t>Volumetric</a:t>
                      </a:r>
                      <a:r>
                        <a:rPr sz="850" spc="50" dirty="0">
                          <a:latin typeface="Calibri"/>
                          <a:cs typeface="Calibri"/>
                        </a:rPr>
                        <a:t> </a:t>
                      </a:r>
                      <a:r>
                        <a:rPr sz="850" dirty="0">
                          <a:latin typeface="Calibri"/>
                          <a:cs typeface="Calibri"/>
                        </a:rPr>
                        <a:t>Unit</a:t>
                      </a:r>
                      <a:r>
                        <a:rPr sz="850" spc="50" dirty="0">
                          <a:latin typeface="Calibri"/>
                          <a:cs typeface="Calibri"/>
                        </a:rPr>
                        <a:t> </a:t>
                      </a:r>
                      <a:r>
                        <a:rPr sz="850" dirty="0">
                          <a:latin typeface="Calibri"/>
                          <a:cs typeface="Calibri"/>
                        </a:rPr>
                        <a:t>Rate</a:t>
                      </a:r>
                      <a:r>
                        <a:rPr sz="850" spc="75" dirty="0">
                          <a:latin typeface="Calibri"/>
                          <a:cs typeface="Calibri"/>
                        </a:rPr>
                        <a:t> </a:t>
                      </a:r>
                      <a:r>
                        <a:rPr sz="850" dirty="0">
                          <a:latin typeface="Calibri"/>
                          <a:cs typeface="Calibri"/>
                        </a:rPr>
                        <a:t>(per</a:t>
                      </a:r>
                      <a:r>
                        <a:rPr sz="850" spc="85" dirty="0">
                          <a:latin typeface="Calibri"/>
                          <a:cs typeface="Calibri"/>
                        </a:rPr>
                        <a:t> </a:t>
                      </a:r>
                      <a:r>
                        <a:rPr sz="850" spc="-20" dirty="0">
                          <a:latin typeface="Calibri"/>
                          <a:cs typeface="Calibri"/>
                        </a:rPr>
                        <a:t>HCF):</a:t>
                      </a:r>
                      <a:endParaRPr sz="850">
                        <a:latin typeface="Calibri"/>
                        <a:cs typeface="Calibri"/>
                      </a:endParaRPr>
                    </a:p>
                  </a:txBody>
                  <a:tcPr marL="0" marR="0" marT="2540" marB="0">
                    <a:lnB w="6350">
                      <a:solidFill>
                        <a:srgbClr val="000000"/>
                      </a:solidFill>
                      <a:prstDash val="solid"/>
                    </a:lnB>
                  </a:tcPr>
                </a:tc>
                <a:tc>
                  <a:txBody>
                    <a:bodyPr/>
                    <a:lstStyle/>
                    <a:p>
                      <a:pPr marR="180340" algn="r">
                        <a:lnSpc>
                          <a:spcPts val="1010"/>
                        </a:lnSpc>
                        <a:spcBef>
                          <a:spcPts val="20"/>
                        </a:spcBef>
                      </a:pPr>
                      <a:r>
                        <a:rPr sz="850" spc="-10" dirty="0">
                          <a:latin typeface="Arial"/>
                          <a:cs typeface="Arial"/>
                        </a:rPr>
                        <a:t>$10.74</a:t>
                      </a:r>
                      <a:endParaRPr sz="850">
                        <a:latin typeface="Arial"/>
                        <a:cs typeface="Arial"/>
                      </a:endParaRPr>
                    </a:p>
                  </a:txBody>
                  <a:tcPr marL="0" marR="0" marT="2540" marB="0">
                    <a:lnB w="6350">
                      <a:solidFill>
                        <a:srgbClr val="000000"/>
                      </a:solidFill>
                      <a:prstDash val="solid"/>
                    </a:lnB>
                  </a:tcPr>
                </a:tc>
                <a:extLst>
                  <a:ext uri="{0D108BD9-81ED-4DB2-BD59-A6C34878D82A}">
                    <a16:rowId xmlns:a16="http://schemas.microsoft.com/office/drawing/2014/main" val="10002"/>
                  </a:ext>
                </a:extLst>
              </a:tr>
              <a:tr h="142240">
                <a:tc>
                  <a:txBody>
                    <a:bodyPr/>
                    <a:lstStyle/>
                    <a:p>
                      <a:pPr marR="16510" algn="ctr">
                        <a:lnSpc>
                          <a:spcPts val="969"/>
                        </a:lnSpc>
                        <a:spcBef>
                          <a:spcPts val="50"/>
                        </a:spcBef>
                      </a:pPr>
                      <a:r>
                        <a:rPr sz="850" dirty="0">
                          <a:latin typeface="Arial"/>
                          <a:cs typeface="Arial"/>
                        </a:rPr>
                        <a:t>Zone</a:t>
                      </a:r>
                      <a:r>
                        <a:rPr sz="850" spc="5" dirty="0">
                          <a:latin typeface="Arial"/>
                          <a:cs typeface="Arial"/>
                        </a:rPr>
                        <a:t> </a:t>
                      </a:r>
                      <a:r>
                        <a:rPr sz="850" spc="-50" dirty="0">
                          <a:latin typeface="Arial"/>
                          <a:cs typeface="Arial"/>
                        </a:rPr>
                        <a:t>D</a:t>
                      </a:r>
                      <a:endParaRPr sz="850">
                        <a:latin typeface="Arial"/>
                        <a:cs typeface="Arial"/>
                      </a:endParaRPr>
                    </a:p>
                  </a:txBody>
                  <a:tcPr marL="0" marR="0" marT="6350" marB="0"/>
                </a:tc>
                <a:tc>
                  <a:txBody>
                    <a:bodyPr/>
                    <a:lstStyle/>
                    <a:p>
                      <a:pPr marL="496570">
                        <a:lnSpc>
                          <a:spcPts val="969"/>
                        </a:lnSpc>
                        <a:spcBef>
                          <a:spcPts val="50"/>
                        </a:spcBef>
                      </a:pPr>
                      <a:r>
                        <a:rPr sz="850" spc="-10" dirty="0">
                          <a:latin typeface="Arial"/>
                          <a:cs typeface="Arial"/>
                        </a:rPr>
                        <a:t>$1.19</a:t>
                      </a:r>
                      <a:endParaRPr sz="850">
                        <a:latin typeface="Arial"/>
                        <a:cs typeface="Arial"/>
                      </a:endParaRPr>
                    </a:p>
                  </a:txBody>
                  <a:tcPr marL="0" marR="0" marT="6350" marB="0"/>
                </a:tc>
                <a:tc>
                  <a:txBody>
                    <a:bodyPr/>
                    <a:lstStyle/>
                    <a:p>
                      <a:pPr marL="20320">
                        <a:lnSpc>
                          <a:spcPts val="969"/>
                        </a:lnSpc>
                        <a:spcBef>
                          <a:spcPts val="50"/>
                        </a:spcBef>
                      </a:pPr>
                      <a:r>
                        <a:rPr sz="850" dirty="0">
                          <a:latin typeface="Calibri"/>
                          <a:cs typeface="Calibri"/>
                        </a:rPr>
                        <a:t>*</a:t>
                      </a:r>
                      <a:r>
                        <a:rPr sz="850" spc="65" dirty="0">
                          <a:latin typeface="Calibri"/>
                          <a:cs typeface="Calibri"/>
                        </a:rPr>
                        <a:t> </a:t>
                      </a:r>
                      <a:r>
                        <a:rPr sz="850" dirty="0">
                          <a:latin typeface="Calibri"/>
                          <a:cs typeface="Calibri"/>
                        </a:rPr>
                        <a:t>May</a:t>
                      </a:r>
                      <a:r>
                        <a:rPr sz="850" spc="70" dirty="0">
                          <a:latin typeface="Calibri"/>
                          <a:cs typeface="Calibri"/>
                        </a:rPr>
                        <a:t> </a:t>
                      </a:r>
                      <a:r>
                        <a:rPr sz="850" dirty="0">
                          <a:latin typeface="Calibri"/>
                          <a:cs typeface="Calibri"/>
                        </a:rPr>
                        <a:t>be</a:t>
                      </a:r>
                      <a:r>
                        <a:rPr sz="850" spc="70" dirty="0">
                          <a:latin typeface="Calibri"/>
                          <a:cs typeface="Calibri"/>
                        </a:rPr>
                        <a:t> </a:t>
                      </a:r>
                      <a:r>
                        <a:rPr sz="850" dirty="0">
                          <a:latin typeface="Calibri"/>
                          <a:cs typeface="Calibri"/>
                        </a:rPr>
                        <a:t>pro-rated</a:t>
                      </a:r>
                      <a:r>
                        <a:rPr sz="850" spc="95" dirty="0">
                          <a:latin typeface="Calibri"/>
                          <a:cs typeface="Calibri"/>
                        </a:rPr>
                        <a:t> </a:t>
                      </a:r>
                      <a:r>
                        <a:rPr sz="850" dirty="0">
                          <a:latin typeface="Calibri"/>
                          <a:cs typeface="Calibri"/>
                        </a:rPr>
                        <a:t>for</a:t>
                      </a:r>
                      <a:r>
                        <a:rPr sz="850" spc="90" dirty="0">
                          <a:latin typeface="Calibri"/>
                          <a:cs typeface="Calibri"/>
                        </a:rPr>
                        <a:t> </a:t>
                      </a:r>
                      <a:r>
                        <a:rPr sz="850" dirty="0">
                          <a:latin typeface="Calibri"/>
                          <a:cs typeface="Calibri"/>
                        </a:rPr>
                        <a:t>partial</a:t>
                      </a:r>
                      <a:r>
                        <a:rPr sz="850" spc="65" dirty="0">
                          <a:latin typeface="Calibri"/>
                          <a:cs typeface="Calibri"/>
                        </a:rPr>
                        <a:t> </a:t>
                      </a:r>
                      <a:r>
                        <a:rPr sz="850" spc="-10" dirty="0">
                          <a:latin typeface="Calibri"/>
                          <a:cs typeface="Calibri"/>
                        </a:rPr>
                        <a:t>months.</a:t>
                      </a:r>
                      <a:endParaRPr sz="850">
                        <a:latin typeface="Calibri"/>
                        <a:cs typeface="Calibri"/>
                      </a:endParaRPr>
                    </a:p>
                  </a:txBody>
                  <a:tcPr marL="0" marR="0" marT="6350" marB="0">
                    <a:lnT w="6350">
                      <a:solidFill>
                        <a:srgbClr val="000000"/>
                      </a:solidFill>
                      <a:prstDash val="solid"/>
                    </a:lnT>
                  </a:tcPr>
                </a:tc>
                <a:tc>
                  <a:txBody>
                    <a:bodyPr/>
                    <a:lstStyle/>
                    <a:p>
                      <a:pPr>
                        <a:lnSpc>
                          <a:spcPct val="100000"/>
                        </a:lnSpc>
                      </a:pPr>
                      <a:endParaRPr sz="800">
                        <a:latin typeface="Times New Roman"/>
                        <a:cs typeface="Times New Roman"/>
                      </a:endParaRPr>
                    </a:p>
                  </a:txBody>
                  <a:tcPr marL="0" marR="0" marT="0" marB="0">
                    <a:lnT w="6350">
                      <a:solidFill>
                        <a:srgbClr val="000000"/>
                      </a:solidFill>
                      <a:prstDash val="solid"/>
                    </a:lnT>
                  </a:tcPr>
                </a:tc>
                <a:extLst>
                  <a:ext uri="{0D108BD9-81ED-4DB2-BD59-A6C34878D82A}">
                    <a16:rowId xmlns:a16="http://schemas.microsoft.com/office/drawing/2014/main" val="10003"/>
                  </a:ext>
                </a:extLst>
              </a:tr>
            </a:tbl>
          </a:graphicData>
        </a:graphic>
      </p:graphicFrame>
      <p:graphicFrame>
        <p:nvGraphicFramePr>
          <p:cNvPr id="31" name="object 31"/>
          <p:cNvGraphicFramePr>
            <a:graphicFrameLocks noGrp="1"/>
          </p:cNvGraphicFramePr>
          <p:nvPr/>
        </p:nvGraphicFramePr>
        <p:xfrm>
          <a:off x="6176265" y="4201091"/>
          <a:ext cx="5252085" cy="741045"/>
        </p:xfrm>
        <a:graphic>
          <a:graphicData uri="http://schemas.openxmlformats.org/drawingml/2006/table">
            <a:tbl>
              <a:tblPr firstRow="1" bandRow="1">
                <a:tableStyleId>{2D5ABB26-0587-4C30-8999-92F81FD0307C}</a:tableStyleId>
              </a:tblPr>
              <a:tblGrid>
                <a:gridCol w="599440">
                  <a:extLst>
                    <a:ext uri="{9D8B030D-6E8A-4147-A177-3AD203B41FA5}">
                      <a16:colId xmlns:a16="http://schemas.microsoft.com/office/drawing/2014/main" val="20000"/>
                    </a:ext>
                  </a:extLst>
                </a:gridCol>
                <a:gridCol w="2187575">
                  <a:extLst>
                    <a:ext uri="{9D8B030D-6E8A-4147-A177-3AD203B41FA5}">
                      <a16:colId xmlns:a16="http://schemas.microsoft.com/office/drawing/2014/main" val="20001"/>
                    </a:ext>
                  </a:extLst>
                </a:gridCol>
                <a:gridCol w="1883410">
                  <a:extLst>
                    <a:ext uri="{9D8B030D-6E8A-4147-A177-3AD203B41FA5}">
                      <a16:colId xmlns:a16="http://schemas.microsoft.com/office/drawing/2014/main" val="20002"/>
                    </a:ext>
                  </a:extLst>
                </a:gridCol>
                <a:gridCol w="581660">
                  <a:extLst>
                    <a:ext uri="{9D8B030D-6E8A-4147-A177-3AD203B41FA5}">
                      <a16:colId xmlns:a16="http://schemas.microsoft.com/office/drawing/2014/main" val="20003"/>
                    </a:ext>
                  </a:extLst>
                </a:gridCol>
              </a:tblGrid>
              <a:tr h="292100">
                <a:tc>
                  <a:txBody>
                    <a:bodyPr/>
                    <a:lstStyle/>
                    <a:p>
                      <a:pPr marR="20320" algn="ctr">
                        <a:lnSpc>
                          <a:spcPct val="100000"/>
                        </a:lnSpc>
                        <a:spcBef>
                          <a:spcPts val="515"/>
                        </a:spcBef>
                      </a:pPr>
                      <a:r>
                        <a:rPr sz="850" b="1" spc="-20" dirty="0">
                          <a:solidFill>
                            <a:srgbClr val="FFFFFF"/>
                          </a:solidFill>
                          <a:latin typeface="Century Gothic"/>
                          <a:cs typeface="Century Gothic"/>
                        </a:rPr>
                        <a:t>Zone</a:t>
                      </a:r>
                      <a:endParaRPr sz="850">
                        <a:latin typeface="Century Gothic"/>
                        <a:cs typeface="Century Gothic"/>
                      </a:endParaRPr>
                    </a:p>
                  </a:txBody>
                  <a:tcPr marL="0" marR="0" marT="65405" marB="0">
                    <a:solidFill>
                      <a:srgbClr val="000000"/>
                    </a:solidFill>
                  </a:tcPr>
                </a:tc>
                <a:tc>
                  <a:txBody>
                    <a:bodyPr/>
                    <a:lstStyle/>
                    <a:p>
                      <a:pPr marR="890269" algn="ctr">
                        <a:lnSpc>
                          <a:spcPct val="100000"/>
                        </a:lnSpc>
                        <a:spcBef>
                          <a:spcPts val="35"/>
                        </a:spcBef>
                      </a:pPr>
                      <a:r>
                        <a:rPr sz="850" b="1" dirty="0">
                          <a:solidFill>
                            <a:srgbClr val="FFFFFF"/>
                          </a:solidFill>
                          <a:latin typeface="Century Gothic"/>
                          <a:cs typeface="Century Gothic"/>
                        </a:rPr>
                        <a:t>Volumetric</a:t>
                      </a:r>
                      <a:r>
                        <a:rPr sz="850" b="1" spc="65" dirty="0">
                          <a:solidFill>
                            <a:srgbClr val="FFFFFF"/>
                          </a:solidFill>
                          <a:latin typeface="Century Gothic"/>
                          <a:cs typeface="Century Gothic"/>
                        </a:rPr>
                        <a:t> </a:t>
                      </a:r>
                      <a:r>
                        <a:rPr sz="850" b="1" spc="-10" dirty="0">
                          <a:solidFill>
                            <a:srgbClr val="FFFFFF"/>
                          </a:solidFill>
                          <a:latin typeface="Century Gothic"/>
                          <a:cs typeface="Century Gothic"/>
                        </a:rPr>
                        <a:t>Charge</a:t>
                      </a:r>
                      <a:endParaRPr sz="850">
                        <a:latin typeface="Century Gothic"/>
                        <a:cs typeface="Century Gothic"/>
                      </a:endParaRPr>
                    </a:p>
                    <a:p>
                      <a:pPr marR="883919" algn="ctr">
                        <a:lnSpc>
                          <a:spcPct val="100000"/>
                        </a:lnSpc>
                        <a:spcBef>
                          <a:spcPts val="75"/>
                        </a:spcBef>
                      </a:pPr>
                      <a:r>
                        <a:rPr sz="800" dirty="0">
                          <a:solidFill>
                            <a:srgbClr val="FFFFFF"/>
                          </a:solidFill>
                          <a:latin typeface="Century Gothic"/>
                          <a:cs typeface="Century Gothic"/>
                        </a:rPr>
                        <a:t>(per</a:t>
                      </a:r>
                      <a:r>
                        <a:rPr sz="800" spc="-10" dirty="0">
                          <a:solidFill>
                            <a:srgbClr val="FFFFFF"/>
                          </a:solidFill>
                          <a:latin typeface="Century Gothic"/>
                          <a:cs typeface="Century Gothic"/>
                        </a:rPr>
                        <a:t> </a:t>
                      </a:r>
                      <a:r>
                        <a:rPr sz="800" spc="-20" dirty="0">
                          <a:solidFill>
                            <a:srgbClr val="FFFFFF"/>
                          </a:solidFill>
                          <a:latin typeface="Century Gothic"/>
                          <a:cs typeface="Century Gothic"/>
                        </a:rPr>
                        <a:t>HCF)</a:t>
                      </a:r>
                      <a:endParaRPr sz="800">
                        <a:latin typeface="Century Gothic"/>
                        <a:cs typeface="Century Gothic"/>
                      </a:endParaRPr>
                    </a:p>
                  </a:txBody>
                  <a:tcPr marL="0" marR="0" marT="4445" marB="0"/>
                </a:tc>
                <a:tc>
                  <a:txBody>
                    <a:bodyPr/>
                    <a:lstStyle/>
                    <a:p>
                      <a:pPr>
                        <a:lnSpc>
                          <a:spcPct val="100000"/>
                        </a:lnSpc>
                      </a:pPr>
                      <a:endParaRPr sz="900">
                        <a:latin typeface="Times New Roman"/>
                        <a:cs typeface="Times New Roman"/>
                      </a:endParaRPr>
                    </a:p>
                  </a:txBody>
                  <a:tcPr marL="0" marR="0" marT="0" marB="0">
                    <a:solidFill>
                      <a:srgbClr val="000000"/>
                    </a:solidFill>
                  </a:tcPr>
                </a:tc>
                <a:tc>
                  <a:txBody>
                    <a:bodyPr/>
                    <a:lstStyle/>
                    <a:p>
                      <a:pPr marL="92710">
                        <a:lnSpc>
                          <a:spcPct val="100000"/>
                        </a:lnSpc>
                        <a:spcBef>
                          <a:spcPts val="515"/>
                        </a:spcBef>
                      </a:pPr>
                      <a:r>
                        <a:rPr sz="850" b="1" spc="-10" dirty="0">
                          <a:solidFill>
                            <a:srgbClr val="FFFFFF"/>
                          </a:solidFill>
                          <a:latin typeface="Century Gothic"/>
                          <a:cs typeface="Century Gothic"/>
                        </a:rPr>
                        <a:t>Rates</a:t>
                      </a:r>
                      <a:endParaRPr sz="850">
                        <a:latin typeface="Century Gothic"/>
                        <a:cs typeface="Century Gothic"/>
                      </a:endParaRPr>
                    </a:p>
                  </a:txBody>
                  <a:tcPr marL="0" marR="0" marT="65405" marB="0">
                    <a:solidFill>
                      <a:srgbClr val="000000"/>
                    </a:solidFill>
                  </a:tcPr>
                </a:tc>
                <a:extLst>
                  <a:ext uri="{0D108BD9-81ED-4DB2-BD59-A6C34878D82A}">
                    <a16:rowId xmlns:a16="http://schemas.microsoft.com/office/drawing/2014/main" val="10000"/>
                  </a:ext>
                </a:extLst>
              </a:tr>
              <a:tr h="163195">
                <a:tc>
                  <a:txBody>
                    <a:bodyPr/>
                    <a:lstStyle/>
                    <a:p>
                      <a:pPr marR="20320" algn="ctr">
                        <a:lnSpc>
                          <a:spcPct val="100000"/>
                        </a:lnSpc>
                        <a:spcBef>
                          <a:spcPts val="140"/>
                        </a:spcBef>
                      </a:pPr>
                      <a:r>
                        <a:rPr sz="850" dirty="0">
                          <a:latin typeface="Arial"/>
                          <a:cs typeface="Arial"/>
                        </a:rPr>
                        <a:t>Zone</a:t>
                      </a:r>
                      <a:r>
                        <a:rPr sz="850" spc="5" dirty="0">
                          <a:latin typeface="Arial"/>
                          <a:cs typeface="Arial"/>
                        </a:rPr>
                        <a:t> </a:t>
                      </a:r>
                      <a:r>
                        <a:rPr sz="850" spc="-50" dirty="0">
                          <a:latin typeface="Arial"/>
                          <a:cs typeface="Arial"/>
                        </a:rPr>
                        <a:t>B</a:t>
                      </a:r>
                      <a:endParaRPr sz="850">
                        <a:latin typeface="Arial"/>
                        <a:cs typeface="Arial"/>
                      </a:endParaRPr>
                    </a:p>
                  </a:txBody>
                  <a:tcPr marL="0" marR="0" marT="17780" marB="0"/>
                </a:tc>
                <a:tc>
                  <a:txBody>
                    <a:bodyPr/>
                    <a:lstStyle/>
                    <a:p>
                      <a:pPr marL="491490">
                        <a:lnSpc>
                          <a:spcPct val="100000"/>
                        </a:lnSpc>
                        <a:spcBef>
                          <a:spcPts val="140"/>
                        </a:spcBef>
                      </a:pPr>
                      <a:r>
                        <a:rPr sz="850" spc="-10" dirty="0">
                          <a:latin typeface="Arial"/>
                          <a:cs typeface="Arial"/>
                        </a:rPr>
                        <a:t>$0.44</a:t>
                      </a:r>
                      <a:endParaRPr sz="850">
                        <a:latin typeface="Arial"/>
                        <a:cs typeface="Arial"/>
                      </a:endParaRPr>
                    </a:p>
                  </a:txBody>
                  <a:tcPr marL="0" marR="0" marT="17780" marB="0"/>
                </a:tc>
                <a:tc>
                  <a:txBody>
                    <a:bodyPr/>
                    <a:lstStyle/>
                    <a:p>
                      <a:pPr marL="20320">
                        <a:lnSpc>
                          <a:spcPct val="100000"/>
                        </a:lnSpc>
                        <a:spcBef>
                          <a:spcPts val="140"/>
                        </a:spcBef>
                      </a:pPr>
                      <a:r>
                        <a:rPr sz="850" dirty="0">
                          <a:latin typeface="Calibri"/>
                          <a:cs typeface="Calibri"/>
                        </a:rPr>
                        <a:t>Monthly</a:t>
                      </a:r>
                      <a:r>
                        <a:rPr sz="850" spc="85" dirty="0">
                          <a:latin typeface="Calibri"/>
                          <a:cs typeface="Calibri"/>
                        </a:rPr>
                        <a:t> </a:t>
                      </a:r>
                      <a:r>
                        <a:rPr sz="850" dirty="0">
                          <a:latin typeface="Calibri"/>
                          <a:cs typeface="Calibri"/>
                        </a:rPr>
                        <a:t>Meter</a:t>
                      </a:r>
                      <a:r>
                        <a:rPr sz="850" spc="110" dirty="0">
                          <a:latin typeface="Calibri"/>
                          <a:cs typeface="Calibri"/>
                        </a:rPr>
                        <a:t> </a:t>
                      </a:r>
                      <a:r>
                        <a:rPr sz="850" spc="-10" dirty="0">
                          <a:latin typeface="Calibri"/>
                          <a:cs typeface="Calibri"/>
                        </a:rPr>
                        <a:t>Charge:*</a:t>
                      </a:r>
                      <a:endParaRPr sz="850">
                        <a:latin typeface="Calibri"/>
                        <a:cs typeface="Calibri"/>
                      </a:endParaRPr>
                    </a:p>
                  </a:txBody>
                  <a:tcPr marL="0" marR="0" marT="17780" marB="0"/>
                </a:tc>
                <a:tc>
                  <a:txBody>
                    <a:bodyPr/>
                    <a:lstStyle/>
                    <a:p>
                      <a:pPr marL="62230">
                        <a:lnSpc>
                          <a:spcPct val="100000"/>
                        </a:lnSpc>
                        <a:spcBef>
                          <a:spcPts val="140"/>
                        </a:spcBef>
                      </a:pPr>
                      <a:r>
                        <a:rPr sz="850" spc="-10" dirty="0">
                          <a:latin typeface="Arial"/>
                          <a:cs typeface="Arial"/>
                        </a:rPr>
                        <a:t>$97.25</a:t>
                      </a:r>
                      <a:endParaRPr sz="850">
                        <a:latin typeface="Arial"/>
                        <a:cs typeface="Arial"/>
                      </a:endParaRPr>
                    </a:p>
                  </a:txBody>
                  <a:tcPr marL="0" marR="0" marT="17780" marB="0"/>
                </a:tc>
                <a:extLst>
                  <a:ext uri="{0D108BD9-81ED-4DB2-BD59-A6C34878D82A}">
                    <a16:rowId xmlns:a16="http://schemas.microsoft.com/office/drawing/2014/main" val="10001"/>
                  </a:ext>
                </a:extLst>
              </a:tr>
              <a:tr h="143510">
                <a:tc>
                  <a:txBody>
                    <a:bodyPr/>
                    <a:lstStyle/>
                    <a:p>
                      <a:pPr marR="13970" algn="ctr">
                        <a:lnSpc>
                          <a:spcPts val="1010"/>
                        </a:lnSpc>
                        <a:spcBef>
                          <a:spcPts val="20"/>
                        </a:spcBef>
                      </a:pPr>
                      <a:r>
                        <a:rPr sz="850" dirty="0">
                          <a:latin typeface="Arial"/>
                          <a:cs typeface="Arial"/>
                        </a:rPr>
                        <a:t>Zone</a:t>
                      </a:r>
                      <a:r>
                        <a:rPr sz="850" spc="5" dirty="0">
                          <a:latin typeface="Arial"/>
                          <a:cs typeface="Arial"/>
                        </a:rPr>
                        <a:t> </a:t>
                      </a:r>
                      <a:r>
                        <a:rPr sz="850" spc="-50" dirty="0">
                          <a:latin typeface="Arial"/>
                          <a:cs typeface="Arial"/>
                        </a:rPr>
                        <a:t>C</a:t>
                      </a:r>
                      <a:endParaRPr sz="850">
                        <a:latin typeface="Arial"/>
                        <a:cs typeface="Arial"/>
                      </a:endParaRPr>
                    </a:p>
                  </a:txBody>
                  <a:tcPr marL="0" marR="0" marT="2540" marB="0"/>
                </a:tc>
                <a:tc>
                  <a:txBody>
                    <a:bodyPr/>
                    <a:lstStyle/>
                    <a:p>
                      <a:pPr marL="491490">
                        <a:lnSpc>
                          <a:spcPts val="1010"/>
                        </a:lnSpc>
                        <a:spcBef>
                          <a:spcPts val="20"/>
                        </a:spcBef>
                      </a:pPr>
                      <a:r>
                        <a:rPr sz="850" spc="-10" dirty="0">
                          <a:latin typeface="Arial"/>
                          <a:cs typeface="Arial"/>
                        </a:rPr>
                        <a:t>$0.83</a:t>
                      </a:r>
                      <a:endParaRPr sz="850">
                        <a:latin typeface="Arial"/>
                        <a:cs typeface="Arial"/>
                      </a:endParaRPr>
                    </a:p>
                  </a:txBody>
                  <a:tcPr marL="0" marR="0" marT="2540" marB="0"/>
                </a:tc>
                <a:tc>
                  <a:txBody>
                    <a:bodyPr/>
                    <a:lstStyle/>
                    <a:p>
                      <a:pPr marL="20320">
                        <a:lnSpc>
                          <a:spcPts val="1010"/>
                        </a:lnSpc>
                        <a:spcBef>
                          <a:spcPts val="20"/>
                        </a:spcBef>
                      </a:pPr>
                      <a:r>
                        <a:rPr sz="850" dirty="0">
                          <a:latin typeface="Calibri"/>
                          <a:cs typeface="Calibri"/>
                        </a:rPr>
                        <a:t>Volumetric</a:t>
                      </a:r>
                      <a:r>
                        <a:rPr sz="850" spc="50" dirty="0">
                          <a:latin typeface="Calibri"/>
                          <a:cs typeface="Calibri"/>
                        </a:rPr>
                        <a:t> </a:t>
                      </a:r>
                      <a:r>
                        <a:rPr sz="850" dirty="0">
                          <a:latin typeface="Calibri"/>
                          <a:cs typeface="Calibri"/>
                        </a:rPr>
                        <a:t>Unit</a:t>
                      </a:r>
                      <a:r>
                        <a:rPr sz="850" spc="50" dirty="0">
                          <a:latin typeface="Calibri"/>
                          <a:cs typeface="Calibri"/>
                        </a:rPr>
                        <a:t> </a:t>
                      </a:r>
                      <a:r>
                        <a:rPr sz="850" dirty="0">
                          <a:latin typeface="Calibri"/>
                          <a:cs typeface="Calibri"/>
                        </a:rPr>
                        <a:t>Rate</a:t>
                      </a:r>
                      <a:r>
                        <a:rPr sz="850" spc="75" dirty="0">
                          <a:latin typeface="Calibri"/>
                          <a:cs typeface="Calibri"/>
                        </a:rPr>
                        <a:t> </a:t>
                      </a:r>
                      <a:r>
                        <a:rPr sz="850" dirty="0">
                          <a:latin typeface="Calibri"/>
                          <a:cs typeface="Calibri"/>
                        </a:rPr>
                        <a:t>(per</a:t>
                      </a:r>
                      <a:r>
                        <a:rPr sz="850" spc="85" dirty="0">
                          <a:latin typeface="Calibri"/>
                          <a:cs typeface="Calibri"/>
                        </a:rPr>
                        <a:t> </a:t>
                      </a:r>
                      <a:r>
                        <a:rPr sz="850" spc="-20" dirty="0">
                          <a:latin typeface="Calibri"/>
                          <a:cs typeface="Calibri"/>
                        </a:rPr>
                        <a:t>HCF):</a:t>
                      </a:r>
                      <a:endParaRPr sz="850">
                        <a:latin typeface="Calibri"/>
                        <a:cs typeface="Calibri"/>
                      </a:endParaRPr>
                    </a:p>
                  </a:txBody>
                  <a:tcPr marL="0" marR="0" marT="2540" marB="0">
                    <a:lnB w="6350">
                      <a:solidFill>
                        <a:srgbClr val="000000"/>
                      </a:solidFill>
                      <a:prstDash val="solid"/>
                    </a:lnB>
                  </a:tcPr>
                </a:tc>
                <a:tc>
                  <a:txBody>
                    <a:bodyPr/>
                    <a:lstStyle/>
                    <a:p>
                      <a:pPr marL="62230">
                        <a:lnSpc>
                          <a:spcPts val="1010"/>
                        </a:lnSpc>
                        <a:spcBef>
                          <a:spcPts val="20"/>
                        </a:spcBef>
                      </a:pPr>
                      <a:r>
                        <a:rPr sz="850" spc="-10" dirty="0">
                          <a:latin typeface="Arial"/>
                          <a:cs typeface="Arial"/>
                        </a:rPr>
                        <a:t>$11.60</a:t>
                      </a:r>
                      <a:endParaRPr sz="850">
                        <a:latin typeface="Arial"/>
                        <a:cs typeface="Arial"/>
                      </a:endParaRPr>
                    </a:p>
                  </a:txBody>
                  <a:tcPr marL="0" marR="0" marT="2540" marB="0">
                    <a:lnB w="6350">
                      <a:solidFill>
                        <a:srgbClr val="000000"/>
                      </a:solidFill>
                      <a:prstDash val="solid"/>
                    </a:lnB>
                  </a:tcPr>
                </a:tc>
                <a:extLst>
                  <a:ext uri="{0D108BD9-81ED-4DB2-BD59-A6C34878D82A}">
                    <a16:rowId xmlns:a16="http://schemas.microsoft.com/office/drawing/2014/main" val="10002"/>
                  </a:ext>
                </a:extLst>
              </a:tr>
              <a:tr h="142240">
                <a:tc>
                  <a:txBody>
                    <a:bodyPr/>
                    <a:lstStyle/>
                    <a:p>
                      <a:pPr marR="13970" algn="ctr">
                        <a:lnSpc>
                          <a:spcPts val="969"/>
                        </a:lnSpc>
                        <a:spcBef>
                          <a:spcPts val="50"/>
                        </a:spcBef>
                      </a:pPr>
                      <a:r>
                        <a:rPr sz="850" dirty="0">
                          <a:latin typeface="Arial"/>
                          <a:cs typeface="Arial"/>
                        </a:rPr>
                        <a:t>Zone</a:t>
                      </a:r>
                      <a:r>
                        <a:rPr sz="850" spc="5" dirty="0">
                          <a:latin typeface="Arial"/>
                          <a:cs typeface="Arial"/>
                        </a:rPr>
                        <a:t> </a:t>
                      </a:r>
                      <a:r>
                        <a:rPr sz="850" spc="-50" dirty="0">
                          <a:latin typeface="Arial"/>
                          <a:cs typeface="Arial"/>
                        </a:rPr>
                        <a:t>D</a:t>
                      </a:r>
                      <a:endParaRPr sz="850">
                        <a:latin typeface="Arial"/>
                        <a:cs typeface="Arial"/>
                      </a:endParaRPr>
                    </a:p>
                  </a:txBody>
                  <a:tcPr marL="0" marR="0" marT="6350" marB="0"/>
                </a:tc>
                <a:tc>
                  <a:txBody>
                    <a:bodyPr/>
                    <a:lstStyle/>
                    <a:p>
                      <a:pPr marL="491490">
                        <a:lnSpc>
                          <a:spcPts val="969"/>
                        </a:lnSpc>
                        <a:spcBef>
                          <a:spcPts val="50"/>
                        </a:spcBef>
                      </a:pPr>
                      <a:r>
                        <a:rPr sz="850" spc="-10" dirty="0">
                          <a:latin typeface="Arial"/>
                          <a:cs typeface="Arial"/>
                        </a:rPr>
                        <a:t>$1.29</a:t>
                      </a:r>
                      <a:endParaRPr sz="850">
                        <a:latin typeface="Arial"/>
                        <a:cs typeface="Arial"/>
                      </a:endParaRPr>
                    </a:p>
                  </a:txBody>
                  <a:tcPr marL="0" marR="0" marT="6350" marB="0"/>
                </a:tc>
                <a:tc>
                  <a:txBody>
                    <a:bodyPr/>
                    <a:lstStyle/>
                    <a:p>
                      <a:pPr marL="20320">
                        <a:lnSpc>
                          <a:spcPts val="969"/>
                        </a:lnSpc>
                        <a:spcBef>
                          <a:spcPts val="50"/>
                        </a:spcBef>
                      </a:pPr>
                      <a:r>
                        <a:rPr sz="850" dirty="0">
                          <a:latin typeface="Calibri"/>
                          <a:cs typeface="Calibri"/>
                        </a:rPr>
                        <a:t>*</a:t>
                      </a:r>
                      <a:r>
                        <a:rPr sz="850" spc="65" dirty="0">
                          <a:latin typeface="Calibri"/>
                          <a:cs typeface="Calibri"/>
                        </a:rPr>
                        <a:t> </a:t>
                      </a:r>
                      <a:r>
                        <a:rPr sz="850" dirty="0">
                          <a:latin typeface="Calibri"/>
                          <a:cs typeface="Calibri"/>
                        </a:rPr>
                        <a:t>May</a:t>
                      </a:r>
                      <a:r>
                        <a:rPr sz="850" spc="70" dirty="0">
                          <a:latin typeface="Calibri"/>
                          <a:cs typeface="Calibri"/>
                        </a:rPr>
                        <a:t> </a:t>
                      </a:r>
                      <a:r>
                        <a:rPr sz="850" dirty="0">
                          <a:latin typeface="Calibri"/>
                          <a:cs typeface="Calibri"/>
                        </a:rPr>
                        <a:t>be</a:t>
                      </a:r>
                      <a:r>
                        <a:rPr sz="850" spc="70" dirty="0">
                          <a:latin typeface="Calibri"/>
                          <a:cs typeface="Calibri"/>
                        </a:rPr>
                        <a:t> </a:t>
                      </a:r>
                      <a:r>
                        <a:rPr sz="850" dirty="0">
                          <a:latin typeface="Calibri"/>
                          <a:cs typeface="Calibri"/>
                        </a:rPr>
                        <a:t>pro-rated</a:t>
                      </a:r>
                      <a:r>
                        <a:rPr sz="850" spc="95" dirty="0">
                          <a:latin typeface="Calibri"/>
                          <a:cs typeface="Calibri"/>
                        </a:rPr>
                        <a:t> </a:t>
                      </a:r>
                      <a:r>
                        <a:rPr sz="850" dirty="0">
                          <a:latin typeface="Calibri"/>
                          <a:cs typeface="Calibri"/>
                        </a:rPr>
                        <a:t>for</a:t>
                      </a:r>
                      <a:r>
                        <a:rPr sz="850" spc="90" dirty="0">
                          <a:latin typeface="Calibri"/>
                          <a:cs typeface="Calibri"/>
                        </a:rPr>
                        <a:t> </a:t>
                      </a:r>
                      <a:r>
                        <a:rPr sz="850" dirty="0">
                          <a:latin typeface="Calibri"/>
                          <a:cs typeface="Calibri"/>
                        </a:rPr>
                        <a:t>partial</a:t>
                      </a:r>
                      <a:r>
                        <a:rPr sz="850" spc="65" dirty="0">
                          <a:latin typeface="Calibri"/>
                          <a:cs typeface="Calibri"/>
                        </a:rPr>
                        <a:t> </a:t>
                      </a:r>
                      <a:r>
                        <a:rPr sz="850" spc="-10" dirty="0">
                          <a:latin typeface="Calibri"/>
                          <a:cs typeface="Calibri"/>
                        </a:rPr>
                        <a:t>months.</a:t>
                      </a:r>
                      <a:endParaRPr sz="850">
                        <a:latin typeface="Calibri"/>
                        <a:cs typeface="Calibri"/>
                      </a:endParaRPr>
                    </a:p>
                  </a:txBody>
                  <a:tcPr marL="0" marR="0" marT="6350" marB="0">
                    <a:lnT w="6350">
                      <a:solidFill>
                        <a:srgbClr val="000000"/>
                      </a:solidFill>
                      <a:prstDash val="solid"/>
                    </a:lnT>
                  </a:tcPr>
                </a:tc>
                <a:tc>
                  <a:txBody>
                    <a:bodyPr/>
                    <a:lstStyle/>
                    <a:p>
                      <a:pPr>
                        <a:lnSpc>
                          <a:spcPct val="100000"/>
                        </a:lnSpc>
                      </a:pPr>
                      <a:endParaRPr sz="800">
                        <a:latin typeface="Times New Roman"/>
                        <a:cs typeface="Times New Roman"/>
                      </a:endParaRPr>
                    </a:p>
                  </a:txBody>
                  <a:tcPr marL="0" marR="0" marT="0" marB="0">
                    <a:lnT w="6350">
                      <a:solidFill>
                        <a:srgbClr val="000000"/>
                      </a:solidFill>
                      <a:prstDash val="solid"/>
                    </a:lnT>
                  </a:tcPr>
                </a:tc>
                <a:extLst>
                  <a:ext uri="{0D108BD9-81ED-4DB2-BD59-A6C34878D82A}">
                    <a16:rowId xmlns:a16="http://schemas.microsoft.com/office/drawing/2014/main" val="10003"/>
                  </a:ext>
                </a:extLst>
              </a:tr>
            </a:tbl>
          </a:graphicData>
        </a:graphic>
      </p:graphicFrame>
      <p:sp>
        <p:nvSpPr>
          <p:cNvPr id="32" name="object 32"/>
          <p:cNvSpPr txBox="1"/>
          <p:nvPr/>
        </p:nvSpPr>
        <p:spPr>
          <a:xfrm>
            <a:off x="394634" y="4937622"/>
            <a:ext cx="1965960"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tab pos="180975" algn="l"/>
                <a:tab pos="1168400" algn="l"/>
                <a:tab pos="1952625" algn="l"/>
              </a:tabLst>
              <a:defRPr/>
            </a:pP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Zone</a:t>
            </a:r>
            <a:r>
              <a:rPr kumimoji="0" sz="850" b="0"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50" normalizeH="0" baseline="0" noProof="0" dirty="0">
                <a:ln>
                  <a:noFill/>
                </a:ln>
                <a:solidFill>
                  <a:sysClr val="windowText" lastClr="000000"/>
                </a:solidFill>
                <a:effectLst/>
                <a:uLnTx/>
                <a:uFill>
                  <a:solidFill>
                    <a:srgbClr val="000000"/>
                  </a:solidFill>
                </a:uFill>
                <a:latin typeface="Arial"/>
                <a:cs typeface="Arial"/>
              </a:rPr>
              <a:t>E</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20" normalizeH="0" baseline="0" noProof="0" dirty="0">
                <a:ln>
                  <a:noFill/>
                </a:ln>
                <a:solidFill>
                  <a:sysClr val="windowText" lastClr="000000"/>
                </a:solidFill>
                <a:effectLst/>
                <a:uLnTx/>
                <a:uFill>
                  <a:solidFill>
                    <a:srgbClr val="000000"/>
                  </a:solidFill>
                </a:uFill>
                <a:latin typeface="Arial"/>
                <a:cs typeface="Arial"/>
              </a:rPr>
              <a:t>$1.61</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850" b="0" i="0" u="none" strike="noStrike" kern="0" cap="none" spc="0" normalizeH="0" baseline="0" noProof="0">
              <a:ln>
                <a:noFill/>
              </a:ln>
              <a:solidFill>
                <a:sysClr val="windowText" lastClr="000000"/>
              </a:solidFill>
              <a:effectLst/>
              <a:uLnTx/>
              <a:uFillTx/>
              <a:latin typeface="Arial"/>
              <a:cs typeface="Arial"/>
            </a:endParaRPr>
          </a:p>
        </p:txBody>
      </p:sp>
      <p:sp>
        <p:nvSpPr>
          <p:cNvPr id="33" name="object 33"/>
          <p:cNvSpPr txBox="1"/>
          <p:nvPr/>
        </p:nvSpPr>
        <p:spPr>
          <a:xfrm>
            <a:off x="6118899" y="4937622"/>
            <a:ext cx="1950720"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tab pos="1148080" algn="l"/>
                <a:tab pos="1937385" algn="l"/>
              </a:tabLst>
              <a:defRPr/>
            </a:pPr>
            <a:r>
              <a:rPr kumimoji="0" sz="850" b="0" i="0" u="sng" strike="noStrike" kern="0" cap="none" spc="365"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Zone</a:t>
            </a:r>
            <a:r>
              <a:rPr kumimoji="0" sz="850" b="0" i="0" u="sng" strike="noStrike" kern="0" cap="none" spc="5"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50" normalizeH="0" baseline="0" noProof="0" dirty="0">
                <a:ln>
                  <a:noFill/>
                </a:ln>
                <a:solidFill>
                  <a:sysClr val="windowText" lastClr="000000"/>
                </a:solidFill>
                <a:effectLst/>
                <a:uLnTx/>
                <a:uFill>
                  <a:solidFill>
                    <a:srgbClr val="000000"/>
                  </a:solidFill>
                </a:uFill>
                <a:latin typeface="Arial"/>
                <a:cs typeface="Arial"/>
              </a:rPr>
              <a:t>E</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20" normalizeH="0" baseline="0" noProof="0" dirty="0">
                <a:ln>
                  <a:noFill/>
                </a:ln>
                <a:solidFill>
                  <a:sysClr val="windowText" lastClr="000000"/>
                </a:solidFill>
                <a:effectLst/>
                <a:uLnTx/>
                <a:uFill>
                  <a:solidFill>
                    <a:srgbClr val="000000"/>
                  </a:solidFill>
                </a:uFill>
                <a:latin typeface="Arial"/>
                <a:cs typeface="Arial"/>
              </a:rPr>
              <a:t>$1.74</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850" b="0" i="0" u="none" strike="noStrike" kern="0" cap="none" spc="0" normalizeH="0" baseline="0" noProof="0">
              <a:ln>
                <a:noFill/>
              </a:ln>
              <a:solidFill>
                <a:sysClr val="windowText" lastClr="000000"/>
              </a:solidFill>
              <a:effectLst/>
              <a:uLnTx/>
              <a:uFillTx/>
              <a:latin typeface="Arial"/>
              <a:cs typeface="Arial"/>
            </a:endParaRPr>
          </a:p>
        </p:txBody>
      </p:sp>
      <p:sp>
        <p:nvSpPr>
          <p:cNvPr id="34" name="object 34"/>
          <p:cNvSpPr txBox="1"/>
          <p:nvPr/>
        </p:nvSpPr>
        <p:spPr>
          <a:xfrm>
            <a:off x="415366" y="5380743"/>
            <a:ext cx="907415"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850" b="1" i="0" u="none" strike="noStrike" kern="0" cap="none" spc="0" normalizeH="0" baseline="0" noProof="0" dirty="0">
                <a:ln>
                  <a:noFill/>
                </a:ln>
                <a:solidFill>
                  <a:sysClr val="windowText" lastClr="000000"/>
                </a:solidFill>
                <a:effectLst/>
                <a:uLnTx/>
                <a:uFillTx/>
                <a:latin typeface="Calibri"/>
                <a:cs typeface="Calibri"/>
              </a:rPr>
              <a:t>Private</a:t>
            </a:r>
            <a:r>
              <a:rPr kumimoji="0" sz="850" b="1" i="0" u="none" strike="noStrike" kern="0" cap="none" spc="50" normalizeH="0" baseline="0" noProof="0" dirty="0">
                <a:ln>
                  <a:noFill/>
                </a:ln>
                <a:solidFill>
                  <a:sysClr val="windowText" lastClr="000000"/>
                </a:solidFill>
                <a:effectLst/>
                <a:uLnTx/>
                <a:uFillTx/>
                <a:latin typeface="Calibri"/>
                <a:cs typeface="Calibri"/>
              </a:rPr>
              <a:t> </a:t>
            </a:r>
            <a:r>
              <a:rPr kumimoji="0" sz="850" b="1" i="0" u="none" strike="noStrike" kern="0" cap="none" spc="0" normalizeH="0" baseline="0" noProof="0" dirty="0">
                <a:ln>
                  <a:noFill/>
                </a:ln>
                <a:solidFill>
                  <a:sysClr val="windowText" lastClr="000000"/>
                </a:solidFill>
                <a:effectLst/>
                <a:uLnTx/>
                <a:uFillTx/>
                <a:latin typeface="Calibri"/>
                <a:cs typeface="Calibri"/>
              </a:rPr>
              <a:t>Fire</a:t>
            </a:r>
            <a:r>
              <a:rPr kumimoji="0" sz="850" b="1" i="0" u="none" strike="noStrike" kern="0" cap="none" spc="55" normalizeH="0" baseline="0" noProof="0" dirty="0">
                <a:ln>
                  <a:noFill/>
                </a:ln>
                <a:solidFill>
                  <a:sysClr val="windowText" lastClr="000000"/>
                </a:solidFill>
                <a:effectLst/>
                <a:uLnTx/>
                <a:uFillTx/>
                <a:latin typeface="Calibri"/>
                <a:cs typeface="Calibri"/>
              </a:rPr>
              <a:t> </a:t>
            </a:r>
            <a:r>
              <a:rPr kumimoji="0" sz="850" b="1" i="0" u="none" strike="noStrike" kern="0" cap="none" spc="-10" normalizeH="0" baseline="0" noProof="0" dirty="0">
                <a:ln>
                  <a:noFill/>
                </a:ln>
                <a:solidFill>
                  <a:sysClr val="windowText" lastClr="000000"/>
                </a:solidFill>
                <a:effectLst/>
                <a:uLnTx/>
                <a:uFillTx/>
                <a:latin typeface="Calibri"/>
                <a:cs typeface="Calibri"/>
              </a:rPr>
              <a:t>Service</a:t>
            </a:r>
            <a:endParaRPr kumimoji="0" sz="850" b="0" i="0" u="none" strike="noStrike" kern="0" cap="none" spc="0" normalizeH="0" baseline="0" noProof="0">
              <a:ln>
                <a:noFill/>
              </a:ln>
              <a:solidFill>
                <a:sysClr val="windowText" lastClr="000000"/>
              </a:solidFill>
              <a:effectLst/>
              <a:uLnTx/>
              <a:uFillTx/>
              <a:latin typeface="Calibri"/>
              <a:cs typeface="Calibri"/>
            </a:endParaRPr>
          </a:p>
        </p:txBody>
      </p:sp>
      <p:sp>
        <p:nvSpPr>
          <p:cNvPr id="35" name="object 35"/>
          <p:cNvSpPr txBox="1"/>
          <p:nvPr/>
        </p:nvSpPr>
        <p:spPr>
          <a:xfrm>
            <a:off x="3308032" y="5380743"/>
            <a:ext cx="833755"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850" b="1" i="0" u="none" strike="noStrike" kern="0" cap="none" spc="0" normalizeH="0" baseline="0" noProof="0" dirty="0">
                <a:ln>
                  <a:noFill/>
                </a:ln>
                <a:solidFill>
                  <a:sysClr val="windowText" lastClr="000000"/>
                </a:solidFill>
                <a:effectLst/>
                <a:uLnTx/>
                <a:uFillTx/>
                <a:latin typeface="Calibri"/>
                <a:cs typeface="Calibri"/>
              </a:rPr>
              <a:t>Bulk</a:t>
            </a:r>
            <a:r>
              <a:rPr kumimoji="0" sz="850" b="1" i="0" u="none" strike="noStrike" kern="0" cap="none" spc="70" normalizeH="0" baseline="0" noProof="0" dirty="0">
                <a:ln>
                  <a:noFill/>
                </a:ln>
                <a:solidFill>
                  <a:sysClr val="windowText" lastClr="000000"/>
                </a:solidFill>
                <a:effectLst/>
                <a:uLnTx/>
                <a:uFillTx/>
                <a:latin typeface="Calibri"/>
                <a:cs typeface="Calibri"/>
              </a:rPr>
              <a:t> </a:t>
            </a:r>
            <a:r>
              <a:rPr kumimoji="0" sz="850" b="1" i="0" u="none" strike="noStrike" kern="0" cap="none" spc="0" normalizeH="0" baseline="0" noProof="0" dirty="0">
                <a:ln>
                  <a:noFill/>
                </a:ln>
                <a:solidFill>
                  <a:sysClr val="windowText" lastClr="000000"/>
                </a:solidFill>
                <a:effectLst/>
                <a:uLnTx/>
                <a:uFillTx/>
                <a:latin typeface="Calibri"/>
                <a:cs typeface="Calibri"/>
              </a:rPr>
              <a:t>Water</a:t>
            </a:r>
            <a:r>
              <a:rPr kumimoji="0" sz="850" b="1" i="0" u="none" strike="noStrike" kern="0" cap="none" spc="65" normalizeH="0" baseline="0" noProof="0" dirty="0">
                <a:ln>
                  <a:noFill/>
                </a:ln>
                <a:solidFill>
                  <a:sysClr val="windowText" lastClr="000000"/>
                </a:solidFill>
                <a:effectLst/>
                <a:uLnTx/>
                <a:uFillTx/>
                <a:latin typeface="Calibri"/>
                <a:cs typeface="Calibri"/>
              </a:rPr>
              <a:t> </a:t>
            </a:r>
            <a:r>
              <a:rPr kumimoji="0" sz="850" b="1" i="0" u="none" strike="noStrike" kern="0" cap="none" spc="-10" normalizeH="0" baseline="0" noProof="0" dirty="0">
                <a:ln>
                  <a:noFill/>
                </a:ln>
                <a:solidFill>
                  <a:sysClr val="windowText" lastClr="000000"/>
                </a:solidFill>
                <a:effectLst/>
                <a:uLnTx/>
                <a:uFillTx/>
                <a:latin typeface="Calibri"/>
                <a:cs typeface="Calibri"/>
              </a:rPr>
              <a:t>Rates</a:t>
            </a:r>
            <a:endParaRPr kumimoji="0" sz="850" b="0" i="0" u="none" strike="noStrike" kern="0" cap="none" spc="0" normalizeH="0" baseline="0" noProof="0">
              <a:ln>
                <a:noFill/>
              </a:ln>
              <a:solidFill>
                <a:sysClr val="windowText" lastClr="000000"/>
              </a:solidFill>
              <a:effectLst/>
              <a:uLnTx/>
              <a:uFillTx/>
              <a:latin typeface="Calibri"/>
              <a:cs typeface="Calibri"/>
            </a:endParaRPr>
          </a:p>
        </p:txBody>
      </p:sp>
      <p:graphicFrame>
        <p:nvGraphicFramePr>
          <p:cNvPr id="36" name="object 36"/>
          <p:cNvGraphicFramePr>
            <a:graphicFrameLocks noGrp="1"/>
          </p:cNvGraphicFramePr>
          <p:nvPr/>
        </p:nvGraphicFramePr>
        <p:xfrm>
          <a:off x="412427" y="5536052"/>
          <a:ext cx="5337808" cy="1024255"/>
        </p:xfrm>
        <a:graphic>
          <a:graphicData uri="http://schemas.openxmlformats.org/drawingml/2006/table">
            <a:tbl>
              <a:tblPr firstRow="1" bandRow="1">
                <a:tableStyleId>{2D5ABB26-0587-4C30-8999-92F81FD0307C}</a:tableStyleId>
              </a:tblPr>
              <a:tblGrid>
                <a:gridCol w="859790">
                  <a:extLst>
                    <a:ext uri="{9D8B030D-6E8A-4147-A177-3AD203B41FA5}">
                      <a16:colId xmlns:a16="http://schemas.microsoft.com/office/drawing/2014/main" val="20000"/>
                    </a:ext>
                  </a:extLst>
                </a:gridCol>
                <a:gridCol w="107569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gridCol w="1714499">
                  <a:extLst>
                    <a:ext uri="{9D8B030D-6E8A-4147-A177-3AD203B41FA5}">
                      <a16:colId xmlns:a16="http://schemas.microsoft.com/office/drawing/2014/main" val="20003"/>
                    </a:ext>
                  </a:extLst>
                </a:gridCol>
                <a:gridCol w="735329">
                  <a:extLst>
                    <a:ext uri="{9D8B030D-6E8A-4147-A177-3AD203B41FA5}">
                      <a16:colId xmlns:a16="http://schemas.microsoft.com/office/drawing/2014/main" val="20004"/>
                    </a:ext>
                  </a:extLst>
                </a:gridCol>
              </a:tblGrid>
              <a:tr h="152400">
                <a:tc>
                  <a:txBody>
                    <a:bodyPr/>
                    <a:lstStyle/>
                    <a:p>
                      <a:pPr marR="179070" algn="ctr">
                        <a:lnSpc>
                          <a:spcPct val="100000"/>
                        </a:lnSpc>
                        <a:spcBef>
                          <a:spcPts val="70"/>
                        </a:spcBef>
                      </a:pPr>
                      <a:r>
                        <a:rPr sz="850" b="1" dirty="0">
                          <a:solidFill>
                            <a:srgbClr val="FFFFFF"/>
                          </a:solidFill>
                          <a:latin typeface="Century Gothic"/>
                          <a:cs typeface="Century Gothic"/>
                        </a:rPr>
                        <a:t>Meter</a:t>
                      </a:r>
                      <a:r>
                        <a:rPr sz="850" b="1" spc="80" dirty="0">
                          <a:solidFill>
                            <a:srgbClr val="FFFFFF"/>
                          </a:solidFill>
                          <a:latin typeface="Century Gothic"/>
                          <a:cs typeface="Century Gothic"/>
                        </a:rPr>
                        <a:t> </a:t>
                      </a:r>
                      <a:r>
                        <a:rPr sz="850" b="1" spc="-20" dirty="0">
                          <a:solidFill>
                            <a:srgbClr val="FFFFFF"/>
                          </a:solidFill>
                          <a:latin typeface="Century Gothic"/>
                          <a:cs typeface="Century Gothic"/>
                        </a:rPr>
                        <a:t>Size</a:t>
                      </a:r>
                      <a:endParaRPr sz="850">
                        <a:latin typeface="Century Gothic"/>
                        <a:cs typeface="Century Gothic"/>
                      </a:endParaRPr>
                    </a:p>
                  </a:txBody>
                  <a:tcPr marL="0" marR="0" marT="8890" marB="0">
                    <a:solidFill>
                      <a:srgbClr val="000000"/>
                    </a:solidFill>
                  </a:tcPr>
                </a:tc>
                <a:tc>
                  <a:txBody>
                    <a:bodyPr/>
                    <a:lstStyle/>
                    <a:p>
                      <a:pPr marR="184785" algn="r">
                        <a:lnSpc>
                          <a:spcPct val="100000"/>
                        </a:lnSpc>
                        <a:spcBef>
                          <a:spcPts val="70"/>
                        </a:spcBef>
                      </a:pPr>
                      <a:r>
                        <a:rPr sz="850" b="1" dirty="0">
                          <a:solidFill>
                            <a:srgbClr val="FFFFFF"/>
                          </a:solidFill>
                          <a:latin typeface="Century Gothic"/>
                          <a:cs typeface="Century Gothic"/>
                        </a:rPr>
                        <a:t>Monthly</a:t>
                      </a:r>
                      <a:r>
                        <a:rPr sz="850" b="1" spc="100" dirty="0">
                          <a:solidFill>
                            <a:srgbClr val="FFFFFF"/>
                          </a:solidFill>
                          <a:latin typeface="Century Gothic"/>
                          <a:cs typeface="Century Gothic"/>
                        </a:rPr>
                        <a:t> </a:t>
                      </a:r>
                      <a:r>
                        <a:rPr sz="850" b="1" spc="-10" dirty="0">
                          <a:solidFill>
                            <a:srgbClr val="FFFFFF"/>
                          </a:solidFill>
                          <a:latin typeface="Century Gothic"/>
                          <a:cs typeface="Century Gothic"/>
                        </a:rPr>
                        <a:t>Charge</a:t>
                      </a:r>
                      <a:endParaRPr sz="850">
                        <a:latin typeface="Century Gothic"/>
                        <a:cs typeface="Century Gothic"/>
                      </a:endParaRPr>
                    </a:p>
                  </a:txBody>
                  <a:tcPr marL="0" marR="0" marT="8890" marB="0">
                    <a:solidFill>
                      <a:srgbClr val="000000"/>
                    </a:solidFill>
                  </a:tcPr>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000000"/>
                    </a:solidFill>
                  </a:tcPr>
                </a:tc>
                <a:tc>
                  <a:txBody>
                    <a:bodyPr/>
                    <a:lstStyle/>
                    <a:p>
                      <a:pPr marL="246379">
                        <a:lnSpc>
                          <a:spcPct val="100000"/>
                        </a:lnSpc>
                        <a:spcBef>
                          <a:spcPts val="70"/>
                        </a:spcBef>
                      </a:pPr>
                      <a:r>
                        <a:rPr sz="850" b="1" spc="-10" dirty="0">
                          <a:solidFill>
                            <a:srgbClr val="FFFFFF"/>
                          </a:solidFill>
                          <a:latin typeface="Century Gothic"/>
                          <a:cs typeface="Century Gothic"/>
                        </a:rPr>
                        <a:t>Rates</a:t>
                      </a:r>
                      <a:endParaRPr sz="850">
                        <a:latin typeface="Century Gothic"/>
                        <a:cs typeface="Century Gothic"/>
                      </a:endParaRPr>
                    </a:p>
                  </a:txBody>
                  <a:tcPr marL="0" marR="0" marT="8890" marB="0">
                    <a:solidFill>
                      <a:srgbClr val="000000"/>
                    </a:solidFill>
                  </a:tcPr>
                </a:tc>
                <a:extLst>
                  <a:ext uri="{0D108BD9-81ED-4DB2-BD59-A6C34878D82A}">
                    <a16:rowId xmlns:a16="http://schemas.microsoft.com/office/drawing/2014/main" val="10000"/>
                  </a:ext>
                </a:extLst>
              </a:tr>
              <a:tr h="148590">
                <a:tc>
                  <a:txBody>
                    <a:bodyPr/>
                    <a:lstStyle/>
                    <a:p>
                      <a:pPr marR="171450" algn="ctr">
                        <a:lnSpc>
                          <a:spcPct val="100000"/>
                        </a:lnSpc>
                        <a:spcBef>
                          <a:spcPts val="30"/>
                        </a:spcBef>
                      </a:pPr>
                      <a:r>
                        <a:rPr sz="850" spc="-25" dirty="0">
                          <a:latin typeface="Arial"/>
                          <a:cs typeface="Arial"/>
                        </a:rPr>
                        <a:t>1"</a:t>
                      </a:r>
                      <a:endParaRPr sz="850">
                        <a:latin typeface="Arial"/>
                        <a:cs typeface="Arial"/>
                      </a:endParaRPr>
                    </a:p>
                  </a:txBody>
                  <a:tcPr marL="0" marR="0" marT="3810" marB="0"/>
                </a:tc>
                <a:tc>
                  <a:txBody>
                    <a:bodyPr/>
                    <a:lstStyle/>
                    <a:p>
                      <a:pPr marR="201295" algn="r">
                        <a:lnSpc>
                          <a:spcPct val="100000"/>
                        </a:lnSpc>
                        <a:spcBef>
                          <a:spcPts val="30"/>
                        </a:spcBef>
                      </a:pPr>
                      <a:r>
                        <a:rPr sz="850" spc="-10" dirty="0">
                          <a:latin typeface="Arial"/>
                          <a:cs typeface="Arial"/>
                        </a:rPr>
                        <a:t>$2.93</a:t>
                      </a:r>
                      <a:endParaRPr sz="850">
                        <a:latin typeface="Arial"/>
                        <a:cs typeface="Arial"/>
                      </a:endParaRPr>
                    </a:p>
                  </a:txBody>
                  <a:tcPr marL="0" marR="0" marT="3810" marB="0"/>
                </a:tc>
                <a:tc>
                  <a:txBody>
                    <a:bodyPr/>
                    <a:lstStyle/>
                    <a:p>
                      <a:pPr>
                        <a:lnSpc>
                          <a:spcPct val="100000"/>
                        </a:lnSpc>
                      </a:pPr>
                      <a:endParaRPr sz="800">
                        <a:latin typeface="Times New Roman"/>
                        <a:cs typeface="Times New Roman"/>
                      </a:endParaRPr>
                    </a:p>
                  </a:txBody>
                  <a:tcPr marL="0" marR="0" marT="0" marB="0"/>
                </a:tc>
                <a:tc>
                  <a:txBody>
                    <a:bodyPr/>
                    <a:lstStyle/>
                    <a:p>
                      <a:pPr marL="20320">
                        <a:lnSpc>
                          <a:spcPct val="100000"/>
                        </a:lnSpc>
                        <a:spcBef>
                          <a:spcPts val="30"/>
                        </a:spcBef>
                      </a:pPr>
                      <a:r>
                        <a:rPr sz="850" dirty="0">
                          <a:latin typeface="Calibri"/>
                          <a:cs typeface="Calibri"/>
                        </a:rPr>
                        <a:t>Monthly</a:t>
                      </a:r>
                      <a:r>
                        <a:rPr sz="850" spc="90" dirty="0">
                          <a:latin typeface="Calibri"/>
                          <a:cs typeface="Calibri"/>
                        </a:rPr>
                        <a:t> </a:t>
                      </a:r>
                      <a:r>
                        <a:rPr sz="850" dirty="0">
                          <a:latin typeface="Calibri"/>
                          <a:cs typeface="Calibri"/>
                        </a:rPr>
                        <a:t>Fixed</a:t>
                      </a:r>
                      <a:r>
                        <a:rPr sz="850" spc="114" dirty="0">
                          <a:latin typeface="Calibri"/>
                          <a:cs typeface="Calibri"/>
                        </a:rPr>
                        <a:t> </a:t>
                      </a:r>
                      <a:r>
                        <a:rPr sz="850" spc="-10" dirty="0">
                          <a:latin typeface="Calibri"/>
                          <a:cs typeface="Calibri"/>
                        </a:rPr>
                        <a:t>Charge:</a:t>
                      </a:r>
                      <a:endParaRPr sz="850">
                        <a:latin typeface="Calibri"/>
                        <a:cs typeface="Calibri"/>
                      </a:endParaRPr>
                    </a:p>
                  </a:txBody>
                  <a:tcPr marL="0" marR="0" marT="3810" marB="0"/>
                </a:tc>
                <a:tc>
                  <a:txBody>
                    <a:bodyPr/>
                    <a:lstStyle/>
                    <a:p>
                      <a:pPr marR="48260" algn="r">
                        <a:lnSpc>
                          <a:spcPct val="100000"/>
                        </a:lnSpc>
                        <a:spcBef>
                          <a:spcPts val="30"/>
                        </a:spcBef>
                      </a:pPr>
                      <a:r>
                        <a:rPr sz="850" spc="-10" dirty="0">
                          <a:latin typeface="Arial"/>
                          <a:cs typeface="Arial"/>
                        </a:rPr>
                        <a:t>$54.12</a:t>
                      </a:r>
                      <a:endParaRPr sz="850">
                        <a:latin typeface="Arial"/>
                        <a:cs typeface="Arial"/>
                      </a:endParaRPr>
                    </a:p>
                  </a:txBody>
                  <a:tcPr marL="0" marR="0" marT="3810" marB="0"/>
                </a:tc>
                <a:extLst>
                  <a:ext uri="{0D108BD9-81ED-4DB2-BD59-A6C34878D82A}">
                    <a16:rowId xmlns:a16="http://schemas.microsoft.com/office/drawing/2014/main" val="10001"/>
                  </a:ext>
                </a:extLst>
              </a:tr>
              <a:tr h="143510">
                <a:tc>
                  <a:txBody>
                    <a:bodyPr/>
                    <a:lstStyle/>
                    <a:p>
                      <a:pPr marR="171450" algn="ctr">
                        <a:lnSpc>
                          <a:spcPts val="1010"/>
                        </a:lnSpc>
                        <a:spcBef>
                          <a:spcPts val="20"/>
                        </a:spcBef>
                      </a:pPr>
                      <a:r>
                        <a:rPr sz="850" spc="-25" dirty="0">
                          <a:latin typeface="Arial"/>
                          <a:cs typeface="Arial"/>
                        </a:rPr>
                        <a:t>2"</a:t>
                      </a:r>
                      <a:endParaRPr sz="850">
                        <a:latin typeface="Arial"/>
                        <a:cs typeface="Arial"/>
                      </a:endParaRPr>
                    </a:p>
                  </a:txBody>
                  <a:tcPr marL="0" marR="0" marT="2540" marB="0"/>
                </a:tc>
                <a:tc>
                  <a:txBody>
                    <a:bodyPr/>
                    <a:lstStyle/>
                    <a:p>
                      <a:pPr marR="200660" algn="r">
                        <a:lnSpc>
                          <a:spcPts val="1010"/>
                        </a:lnSpc>
                        <a:spcBef>
                          <a:spcPts val="20"/>
                        </a:spcBef>
                      </a:pPr>
                      <a:r>
                        <a:rPr sz="850" spc="-10" dirty="0">
                          <a:latin typeface="Arial"/>
                          <a:cs typeface="Arial"/>
                        </a:rPr>
                        <a:t>$18.19</a:t>
                      </a:r>
                      <a:endParaRPr sz="850">
                        <a:latin typeface="Arial"/>
                        <a:cs typeface="Arial"/>
                      </a:endParaRPr>
                    </a:p>
                  </a:txBody>
                  <a:tcPr marL="0" marR="0" marT="2540" marB="0"/>
                </a:tc>
                <a:tc>
                  <a:txBody>
                    <a:bodyPr/>
                    <a:lstStyle/>
                    <a:p>
                      <a:pPr>
                        <a:lnSpc>
                          <a:spcPct val="100000"/>
                        </a:lnSpc>
                      </a:pPr>
                      <a:endParaRPr sz="800">
                        <a:latin typeface="Times New Roman"/>
                        <a:cs typeface="Times New Roman"/>
                      </a:endParaRPr>
                    </a:p>
                  </a:txBody>
                  <a:tcPr marL="0" marR="0" marT="0" marB="0"/>
                </a:tc>
                <a:tc>
                  <a:txBody>
                    <a:bodyPr/>
                    <a:lstStyle/>
                    <a:p>
                      <a:pPr marL="20320">
                        <a:lnSpc>
                          <a:spcPts val="1010"/>
                        </a:lnSpc>
                        <a:spcBef>
                          <a:spcPts val="20"/>
                        </a:spcBef>
                      </a:pPr>
                      <a:r>
                        <a:rPr sz="850" dirty="0">
                          <a:latin typeface="Calibri"/>
                          <a:cs typeface="Calibri"/>
                        </a:rPr>
                        <a:t>Volumetric</a:t>
                      </a:r>
                      <a:r>
                        <a:rPr sz="850" spc="80" dirty="0">
                          <a:latin typeface="Calibri"/>
                          <a:cs typeface="Calibri"/>
                        </a:rPr>
                        <a:t> </a:t>
                      </a:r>
                      <a:r>
                        <a:rPr sz="850" dirty="0">
                          <a:latin typeface="Calibri"/>
                          <a:cs typeface="Calibri"/>
                        </a:rPr>
                        <a:t>Charge</a:t>
                      </a:r>
                      <a:r>
                        <a:rPr sz="850" spc="100" dirty="0">
                          <a:latin typeface="Calibri"/>
                          <a:cs typeface="Calibri"/>
                        </a:rPr>
                        <a:t> </a:t>
                      </a:r>
                      <a:r>
                        <a:rPr sz="850" dirty="0">
                          <a:latin typeface="Calibri"/>
                          <a:cs typeface="Calibri"/>
                        </a:rPr>
                        <a:t>(per</a:t>
                      </a:r>
                      <a:r>
                        <a:rPr sz="850" spc="120" dirty="0">
                          <a:latin typeface="Calibri"/>
                          <a:cs typeface="Calibri"/>
                        </a:rPr>
                        <a:t> </a:t>
                      </a:r>
                      <a:r>
                        <a:rPr sz="850" spc="-20" dirty="0">
                          <a:latin typeface="Calibri"/>
                          <a:cs typeface="Calibri"/>
                        </a:rPr>
                        <a:t>HCF):</a:t>
                      </a:r>
                      <a:endParaRPr sz="850">
                        <a:latin typeface="Calibri"/>
                        <a:cs typeface="Calibri"/>
                      </a:endParaRPr>
                    </a:p>
                  </a:txBody>
                  <a:tcPr marL="0" marR="0" marT="2540" marB="0">
                    <a:lnB w="6350">
                      <a:solidFill>
                        <a:srgbClr val="000000"/>
                      </a:solidFill>
                      <a:prstDash val="solid"/>
                    </a:lnB>
                  </a:tcPr>
                </a:tc>
                <a:tc>
                  <a:txBody>
                    <a:bodyPr/>
                    <a:lstStyle/>
                    <a:p>
                      <a:pPr marR="48260" algn="r">
                        <a:lnSpc>
                          <a:spcPts val="1010"/>
                        </a:lnSpc>
                        <a:spcBef>
                          <a:spcPts val="20"/>
                        </a:spcBef>
                      </a:pPr>
                      <a:r>
                        <a:rPr sz="850" spc="-10" dirty="0">
                          <a:latin typeface="Arial"/>
                          <a:cs typeface="Arial"/>
                        </a:rPr>
                        <a:t>$10.76</a:t>
                      </a:r>
                      <a:endParaRPr sz="850">
                        <a:latin typeface="Arial"/>
                        <a:cs typeface="Arial"/>
                      </a:endParaRPr>
                    </a:p>
                  </a:txBody>
                  <a:tcPr marL="0" marR="0" marT="2540" marB="0">
                    <a:lnB w="6350">
                      <a:solidFill>
                        <a:srgbClr val="000000"/>
                      </a:solidFill>
                      <a:prstDash val="solid"/>
                    </a:lnB>
                  </a:tcPr>
                </a:tc>
                <a:extLst>
                  <a:ext uri="{0D108BD9-81ED-4DB2-BD59-A6C34878D82A}">
                    <a16:rowId xmlns:a16="http://schemas.microsoft.com/office/drawing/2014/main" val="10002"/>
                  </a:ext>
                </a:extLst>
              </a:tr>
              <a:tr h="149225">
                <a:tc>
                  <a:txBody>
                    <a:bodyPr/>
                    <a:lstStyle/>
                    <a:p>
                      <a:pPr marR="171450" algn="ctr">
                        <a:lnSpc>
                          <a:spcPct val="100000"/>
                        </a:lnSpc>
                        <a:spcBef>
                          <a:spcPts val="50"/>
                        </a:spcBef>
                      </a:pPr>
                      <a:r>
                        <a:rPr sz="850" spc="-25" dirty="0">
                          <a:latin typeface="Arial"/>
                          <a:cs typeface="Arial"/>
                        </a:rPr>
                        <a:t>3"</a:t>
                      </a:r>
                      <a:endParaRPr sz="850">
                        <a:latin typeface="Arial"/>
                        <a:cs typeface="Arial"/>
                      </a:endParaRPr>
                    </a:p>
                  </a:txBody>
                  <a:tcPr marL="0" marR="0" marT="6350" marB="0"/>
                </a:tc>
                <a:tc>
                  <a:txBody>
                    <a:bodyPr/>
                    <a:lstStyle/>
                    <a:p>
                      <a:pPr marR="201295" algn="r">
                        <a:lnSpc>
                          <a:spcPct val="100000"/>
                        </a:lnSpc>
                        <a:spcBef>
                          <a:spcPts val="50"/>
                        </a:spcBef>
                      </a:pPr>
                      <a:r>
                        <a:rPr sz="850" spc="-10" dirty="0">
                          <a:latin typeface="Arial"/>
                          <a:cs typeface="Arial"/>
                        </a:rPr>
                        <a:t>$52.76</a:t>
                      </a:r>
                      <a:endParaRPr sz="850">
                        <a:latin typeface="Arial"/>
                        <a:cs typeface="Arial"/>
                      </a:endParaRPr>
                    </a:p>
                  </a:txBody>
                  <a:tcPr marL="0" marR="0" marT="6350" marB="0"/>
                </a:tc>
                <a:tc rowSpan="4" gridSpan="3">
                  <a:txBody>
                    <a:bodyPr/>
                    <a:lstStyle/>
                    <a:p>
                      <a:pPr>
                        <a:lnSpc>
                          <a:spcPct val="100000"/>
                        </a:lnSpc>
                      </a:pPr>
                      <a:endParaRPr sz="900">
                        <a:latin typeface="Times New Roman"/>
                        <a:cs typeface="Times New Roman"/>
                      </a:endParaRPr>
                    </a:p>
                  </a:txBody>
                  <a:tcPr marL="0" marR="0" marT="0" marB="0"/>
                </a:tc>
                <a:tc rowSpan="4" hMerge="1">
                  <a:txBody>
                    <a:bodyPr/>
                    <a:lstStyle/>
                    <a:p>
                      <a:endParaRPr/>
                    </a:p>
                  </a:txBody>
                  <a:tcPr marL="0" marR="0" marT="0" marB="0"/>
                </a:tc>
                <a:tc rowSpan="4" hMerge="1">
                  <a:txBody>
                    <a:bodyPr/>
                    <a:lstStyle/>
                    <a:p>
                      <a:endParaRPr/>
                    </a:p>
                  </a:txBody>
                  <a:tcPr marL="0" marR="0" marT="0" marB="0"/>
                </a:tc>
                <a:extLst>
                  <a:ext uri="{0D108BD9-81ED-4DB2-BD59-A6C34878D82A}">
                    <a16:rowId xmlns:a16="http://schemas.microsoft.com/office/drawing/2014/main" val="10003"/>
                  </a:ext>
                </a:extLst>
              </a:tr>
              <a:tr h="147320">
                <a:tc>
                  <a:txBody>
                    <a:bodyPr/>
                    <a:lstStyle/>
                    <a:p>
                      <a:pPr marR="171450" algn="ctr">
                        <a:lnSpc>
                          <a:spcPct val="100000"/>
                        </a:lnSpc>
                        <a:spcBef>
                          <a:spcPts val="35"/>
                        </a:spcBef>
                      </a:pPr>
                      <a:r>
                        <a:rPr sz="850" spc="-25" dirty="0">
                          <a:latin typeface="Arial"/>
                          <a:cs typeface="Arial"/>
                        </a:rPr>
                        <a:t>4"</a:t>
                      </a:r>
                      <a:endParaRPr sz="850">
                        <a:latin typeface="Arial"/>
                        <a:cs typeface="Arial"/>
                      </a:endParaRPr>
                    </a:p>
                  </a:txBody>
                  <a:tcPr marL="0" marR="0" marT="4445" marB="0"/>
                </a:tc>
                <a:tc>
                  <a:txBody>
                    <a:bodyPr/>
                    <a:lstStyle/>
                    <a:p>
                      <a:pPr marR="201295" algn="r">
                        <a:lnSpc>
                          <a:spcPct val="100000"/>
                        </a:lnSpc>
                        <a:spcBef>
                          <a:spcPts val="35"/>
                        </a:spcBef>
                      </a:pPr>
                      <a:r>
                        <a:rPr sz="850" spc="-10" dirty="0">
                          <a:latin typeface="Arial"/>
                          <a:cs typeface="Arial"/>
                        </a:rPr>
                        <a:t>$112.37</a:t>
                      </a:r>
                      <a:endParaRPr sz="850">
                        <a:latin typeface="Arial"/>
                        <a:cs typeface="Arial"/>
                      </a:endParaRPr>
                    </a:p>
                  </a:txBody>
                  <a:tcPr marL="0" marR="0" marT="4445"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4"/>
                  </a:ext>
                </a:extLst>
              </a:tr>
              <a:tr h="147320">
                <a:tc>
                  <a:txBody>
                    <a:bodyPr/>
                    <a:lstStyle/>
                    <a:p>
                      <a:pPr marR="171450" algn="ctr">
                        <a:lnSpc>
                          <a:spcPct val="100000"/>
                        </a:lnSpc>
                        <a:spcBef>
                          <a:spcPts val="35"/>
                        </a:spcBef>
                      </a:pPr>
                      <a:r>
                        <a:rPr sz="850" spc="-25" dirty="0">
                          <a:latin typeface="Arial"/>
                          <a:cs typeface="Arial"/>
                        </a:rPr>
                        <a:t>6"</a:t>
                      </a:r>
                      <a:endParaRPr sz="850">
                        <a:latin typeface="Arial"/>
                        <a:cs typeface="Arial"/>
                      </a:endParaRPr>
                    </a:p>
                  </a:txBody>
                  <a:tcPr marL="0" marR="0" marT="4445" marB="0"/>
                </a:tc>
                <a:tc>
                  <a:txBody>
                    <a:bodyPr/>
                    <a:lstStyle/>
                    <a:p>
                      <a:pPr marR="201295" algn="r">
                        <a:lnSpc>
                          <a:spcPct val="100000"/>
                        </a:lnSpc>
                        <a:spcBef>
                          <a:spcPts val="35"/>
                        </a:spcBef>
                      </a:pPr>
                      <a:r>
                        <a:rPr sz="850" spc="-10" dirty="0">
                          <a:latin typeface="Arial"/>
                          <a:cs typeface="Arial"/>
                        </a:rPr>
                        <a:t>$326.45</a:t>
                      </a:r>
                      <a:endParaRPr sz="850">
                        <a:latin typeface="Arial"/>
                        <a:cs typeface="Arial"/>
                      </a:endParaRPr>
                    </a:p>
                  </a:txBody>
                  <a:tcPr marL="0" marR="0" marT="4445"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5"/>
                  </a:ext>
                </a:extLst>
              </a:tr>
              <a:tr h="135890">
                <a:tc>
                  <a:txBody>
                    <a:bodyPr/>
                    <a:lstStyle/>
                    <a:p>
                      <a:pPr marR="171450" algn="ctr">
                        <a:lnSpc>
                          <a:spcPts val="935"/>
                        </a:lnSpc>
                        <a:spcBef>
                          <a:spcPts val="35"/>
                        </a:spcBef>
                      </a:pPr>
                      <a:r>
                        <a:rPr sz="850" spc="-25" dirty="0">
                          <a:latin typeface="Arial"/>
                          <a:cs typeface="Arial"/>
                        </a:rPr>
                        <a:t>8"</a:t>
                      </a:r>
                      <a:endParaRPr sz="850">
                        <a:latin typeface="Arial"/>
                        <a:cs typeface="Arial"/>
                      </a:endParaRPr>
                    </a:p>
                  </a:txBody>
                  <a:tcPr marL="0" marR="0" marT="4445" marB="0"/>
                </a:tc>
                <a:tc>
                  <a:txBody>
                    <a:bodyPr/>
                    <a:lstStyle/>
                    <a:p>
                      <a:pPr marR="200660" algn="r">
                        <a:lnSpc>
                          <a:spcPts val="935"/>
                        </a:lnSpc>
                        <a:spcBef>
                          <a:spcPts val="35"/>
                        </a:spcBef>
                      </a:pPr>
                      <a:r>
                        <a:rPr sz="850" spc="-10" dirty="0">
                          <a:latin typeface="Arial"/>
                          <a:cs typeface="Arial"/>
                        </a:rPr>
                        <a:t>$695.71</a:t>
                      </a:r>
                      <a:endParaRPr sz="850">
                        <a:latin typeface="Arial"/>
                        <a:cs typeface="Arial"/>
                      </a:endParaRPr>
                    </a:p>
                  </a:txBody>
                  <a:tcPr marL="0" marR="0" marT="4445"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37" name="object 37"/>
          <p:cNvSpPr txBox="1"/>
          <p:nvPr/>
        </p:nvSpPr>
        <p:spPr>
          <a:xfrm>
            <a:off x="6139636" y="5380743"/>
            <a:ext cx="907415"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850" b="1" i="0" u="none" strike="noStrike" kern="0" cap="none" spc="0" normalizeH="0" baseline="0" noProof="0" dirty="0">
                <a:ln>
                  <a:noFill/>
                </a:ln>
                <a:solidFill>
                  <a:sysClr val="windowText" lastClr="000000"/>
                </a:solidFill>
                <a:effectLst/>
                <a:uLnTx/>
                <a:uFillTx/>
                <a:latin typeface="Calibri"/>
                <a:cs typeface="Calibri"/>
              </a:rPr>
              <a:t>Private</a:t>
            </a:r>
            <a:r>
              <a:rPr kumimoji="0" sz="850" b="1" i="0" u="none" strike="noStrike" kern="0" cap="none" spc="50" normalizeH="0" baseline="0" noProof="0" dirty="0">
                <a:ln>
                  <a:noFill/>
                </a:ln>
                <a:solidFill>
                  <a:sysClr val="windowText" lastClr="000000"/>
                </a:solidFill>
                <a:effectLst/>
                <a:uLnTx/>
                <a:uFillTx/>
                <a:latin typeface="Calibri"/>
                <a:cs typeface="Calibri"/>
              </a:rPr>
              <a:t> </a:t>
            </a:r>
            <a:r>
              <a:rPr kumimoji="0" sz="850" b="1" i="0" u="none" strike="noStrike" kern="0" cap="none" spc="0" normalizeH="0" baseline="0" noProof="0" dirty="0">
                <a:ln>
                  <a:noFill/>
                </a:ln>
                <a:solidFill>
                  <a:sysClr val="windowText" lastClr="000000"/>
                </a:solidFill>
                <a:effectLst/>
                <a:uLnTx/>
                <a:uFillTx/>
                <a:latin typeface="Calibri"/>
                <a:cs typeface="Calibri"/>
              </a:rPr>
              <a:t>Fire</a:t>
            </a:r>
            <a:r>
              <a:rPr kumimoji="0" sz="850" b="1" i="0" u="none" strike="noStrike" kern="0" cap="none" spc="55" normalizeH="0" baseline="0" noProof="0" dirty="0">
                <a:ln>
                  <a:noFill/>
                </a:ln>
                <a:solidFill>
                  <a:sysClr val="windowText" lastClr="000000"/>
                </a:solidFill>
                <a:effectLst/>
                <a:uLnTx/>
                <a:uFillTx/>
                <a:latin typeface="Calibri"/>
                <a:cs typeface="Calibri"/>
              </a:rPr>
              <a:t> </a:t>
            </a:r>
            <a:r>
              <a:rPr kumimoji="0" sz="850" b="1" i="0" u="none" strike="noStrike" kern="0" cap="none" spc="-10" normalizeH="0" baseline="0" noProof="0" dirty="0">
                <a:ln>
                  <a:noFill/>
                </a:ln>
                <a:solidFill>
                  <a:sysClr val="windowText" lastClr="000000"/>
                </a:solidFill>
                <a:effectLst/>
                <a:uLnTx/>
                <a:uFillTx/>
                <a:latin typeface="Calibri"/>
                <a:cs typeface="Calibri"/>
              </a:rPr>
              <a:t>Service</a:t>
            </a:r>
            <a:endParaRPr kumimoji="0" sz="850" b="0" i="0" u="none" strike="noStrike" kern="0" cap="none" spc="0" normalizeH="0" baseline="0" noProof="0">
              <a:ln>
                <a:noFill/>
              </a:ln>
              <a:solidFill>
                <a:sysClr val="windowText" lastClr="000000"/>
              </a:solidFill>
              <a:effectLst/>
              <a:uLnTx/>
              <a:uFillTx/>
              <a:latin typeface="Calibri"/>
              <a:cs typeface="Calibri"/>
            </a:endParaRPr>
          </a:p>
        </p:txBody>
      </p:sp>
      <p:sp>
        <p:nvSpPr>
          <p:cNvPr id="38" name="object 38"/>
          <p:cNvSpPr txBox="1"/>
          <p:nvPr/>
        </p:nvSpPr>
        <p:spPr>
          <a:xfrm>
            <a:off x="8971240" y="5380743"/>
            <a:ext cx="833755"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defRPr/>
            </a:pPr>
            <a:r>
              <a:rPr kumimoji="0" sz="850" b="1" i="0" u="none" strike="noStrike" kern="0" cap="none" spc="0" normalizeH="0" baseline="0" noProof="0" dirty="0">
                <a:ln>
                  <a:noFill/>
                </a:ln>
                <a:solidFill>
                  <a:sysClr val="windowText" lastClr="000000"/>
                </a:solidFill>
                <a:effectLst/>
                <a:uLnTx/>
                <a:uFillTx/>
                <a:latin typeface="Calibri"/>
                <a:cs typeface="Calibri"/>
              </a:rPr>
              <a:t>Bulk</a:t>
            </a:r>
            <a:r>
              <a:rPr kumimoji="0" sz="850" b="1" i="0" u="none" strike="noStrike" kern="0" cap="none" spc="70" normalizeH="0" baseline="0" noProof="0" dirty="0">
                <a:ln>
                  <a:noFill/>
                </a:ln>
                <a:solidFill>
                  <a:sysClr val="windowText" lastClr="000000"/>
                </a:solidFill>
                <a:effectLst/>
                <a:uLnTx/>
                <a:uFillTx/>
                <a:latin typeface="Calibri"/>
                <a:cs typeface="Calibri"/>
              </a:rPr>
              <a:t> </a:t>
            </a:r>
            <a:r>
              <a:rPr kumimoji="0" sz="850" b="1" i="0" u="none" strike="noStrike" kern="0" cap="none" spc="0" normalizeH="0" baseline="0" noProof="0" dirty="0">
                <a:ln>
                  <a:noFill/>
                </a:ln>
                <a:solidFill>
                  <a:sysClr val="windowText" lastClr="000000"/>
                </a:solidFill>
                <a:effectLst/>
                <a:uLnTx/>
                <a:uFillTx/>
                <a:latin typeface="Calibri"/>
                <a:cs typeface="Calibri"/>
              </a:rPr>
              <a:t>Water</a:t>
            </a:r>
            <a:r>
              <a:rPr kumimoji="0" sz="850" b="1" i="0" u="none" strike="noStrike" kern="0" cap="none" spc="65" normalizeH="0" baseline="0" noProof="0" dirty="0">
                <a:ln>
                  <a:noFill/>
                </a:ln>
                <a:solidFill>
                  <a:sysClr val="windowText" lastClr="000000"/>
                </a:solidFill>
                <a:effectLst/>
                <a:uLnTx/>
                <a:uFillTx/>
                <a:latin typeface="Calibri"/>
                <a:cs typeface="Calibri"/>
              </a:rPr>
              <a:t> </a:t>
            </a:r>
            <a:r>
              <a:rPr kumimoji="0" sz="850" b="1" i="0" u="none" strike="noStrike" kern="0" cap="none" spc="-10" normalizeH="0" baseline="0" noProof="0" dirty="0">
                <a:ln>
                  <a:noFill/>
                </a:ln>
                <a:solidFill>
                  <a:sysClr val="windowText" lastClr="000000"/>
                </a:solidFill>
                <a:effectLst/>
                <a:uLnTx/>
                <a:uFillTx/>
                <a:latin typeface="Calibri"/>
                <a:cs typeface="Calibri"/>
              </a:rPr>
              <a:t>Rates</a:t>
            </a:r>
            <a:endParaRPr kumimoji="0" sz="850" b="0" i="0" u="none" strike="noStrike" kern="0" cap="none" spc="0" normalizeH="0" baseline="0" noProof="0">
              <a:ln>
                <a:noFill/>
              </a:ln>
              <a:solidFill>
                <a:sysClr val="windowText" lastClr="000000"/>
              </a:solidFill>
              <a:effectLst/>
              <a:uLnTx/>
              <a:uFillTx/>
              <a:latin typeface="Calibri"/>
              <a:cs typeface="Calibri"/>
            </a:endParaRPr>
          </a:p>
        </p:txBody>
      </p:sp>
      <p:graphicFrame>
        <p:nvGraphicFramePr>
          <p:cNvPr id="39" name="object 39"/>
          <p:cNvGraphicFramePr>
            <a:graphicFrameLocks noGrp="1"/>
          </p:cNvGraphicFramePr>
          <p:nvPr/>
        </p:nvGraphicFramePr>
        <p:xfrm>
          <a:off x="6131599" y="5536052"/>
          <a:ext cx="5297805" cy="1024255"/>
        </p:xfrm>
        <a:graphic>
          <a:graphicData uri="http://schemas.openxmlformats.org/drawingml/2006/table">
            <a:tbl>
              <a:tblPr firstRow="1" bandRow="1">
                <a:tableStyleId>{2D5ABB26-0587-4C30-8999-92F81FD0307C}</a:tableStyleId>
              </a:tblPr>
              <a:tblGrid>
                <a:gridCol w="849630">
                  <a:extLst>
                    <a:ext uri="{9D8B030D-6E8A-4147-A177-3AD203B41FA5}">
                      <a16:colId xmlns:a16="http://schemas.microsoft.com/office/drawing/2014/main" val="20000"/>
                    </a:ext>
                  </a:extLst>
                </a:gridCol>
                <a:gridCol w="1075690">
                  <a:extLst>
                    <a:ext uri="{9D8B030D-6E8A-4147-A177-3AD203B41FA5}">
                      <a16:colId xmlns:a16="http://schemas.microsoft.com/office/drawing/2014/main" val="20001"/>
                    </a:ext>
                  </a:extLst>
                </a:gridCol>
                <a:gridCol w="906780">
                  <a:extLst>
                    <a:ext uri="{9D8B030D-6E8A-4147-A177-3AD203B41FA5}">
                      <a16:colId xmlns:a16="http://schemas.microsoft.com/office/drawing/2014/main" val="20002"/>
                    </a:ext>
                  </a:extLst>
                </a:gridCol>
                <a:gridCol w="1722120">
                  <a:extLst>
                    <a:ext uri="{9D8B030D-6E8A-4147-A177-3AD203B41FA5}">
                      <a16:colId xmlns:a16="http://schemas.microsoft.com/office/drawing/2014/main" val="20003"/>
                    </a:ext>
                  </a:extLst>
                </a:gridCol>
                <a:gridCol w="743585">
                  <a:extLst>
                    <a:ext uri="{9D8B030D-6E8A-4147-A177-3AD203B41FA5}">
                      <a16:colId xmlns:a16="http://schemas.microsoft.com/office/drawing/2014/main" val="20004"/>
                    </a:ext>
                  </a:extLst>
                </a:gridCol>
              </a:tblGrid>
              <a:tr h="152400">
                <a:tc>
                  <a:txBody>
                    <a:bodyPr/>
                    <a:lstStyle/>
                    <a:p>
                      <a:pPr marR="179070" algn="ctr">
                        <a:lnSpc>
                          <a:spcPct val="100000"/>
                        </a:lnSpc>
                        <a:spcBef>
                          <a:spcPts val="70"/>
                        </a:spcBef>
                      </a:pPr>
                      <a:r>
                        <a:rPr sz="850" b="1" dirty="0">
                          <a:solidFill>
                            <a:srgbClr val="FFFFFF"/>
                          </a:solidFill>
                          <a:latin typeface="Century Gothic"/>
                          <a:cs typeface="Century Gothic"/>
                        </a:rPr>
                        <a:t>Meter</a:t>
                      </a:r>
                      <a:r>
                        <a:rPr sz="850" b="1" spc="80" dirty="0">
                          <a:solidFill>
                            <a:srgbClr val="FFFFFF"/>
                          </a:solidFill>
                          <a:latin typeface="Century Gothic"/>
                          <a:cs typeface="Century Gothic"/>
                        </a:rPr>
                        <a:t> </a:t>
                      </a:r>
                      <a:r>
                        <a:rPr sz="850" b="1" spc="-20" dirty="0">
                          <a:solidFill>
                            <a:srgbClr val="FFFFFF"/>
                          </a:solidFill>
                          <a:latin typeface="Century Gothic"/>
                          <a:cs typeface="Century Gothic"/>
                        </a:rPr>
                        <a:t>Size</a:t>
                      </a:r>
                      <a:endParaRPr sz="850">
                        <a:latin typeface="Century Gothic"/>
                        <a:cs typeface="Century Gothic"/>
                      </a:endParaRPr>
                    </a:p>
                  </a:txBody>
                  <a:tcPr marL="0" marR="0" marT="8890" marB="0">
                    <a:solidFill>
                      <a:srgbClr val="000000"/>
                    </a:solidFill>
                  </a:tcPr>
                </a:tc>
                <a:tc>
                  <a:txBody>
                    <a:bodyPr/>
                    <a:lstStyle/>
                    <a:p>
                      <a:pPr marR="189865" algn="r">
                        <a:lnSpc>
                          <a:spcPct val="100000"/>
                        </a:lnSpc>
                        <a:spcBef>
                          <a:spcPts val="70"/>
                        </a:spcBef>
                      </a:pPr>
                      <a:r>
                        <a:rPr sz="850" b="1" dirty="0">
                          <a:solidFill>
                            <a:srgbClr val="FFFFFF"/>
                          </a:solidFill>
                          <a:latin typeface="Century Gothic"/>
                          <a:cs typeface="Century Gothic"/>
                        </a:rPr>
                        <a:t>Monthly</a:t>
                      </a:r>
                      <a:r>
                        <a:rPr sz="850" b="1" spc="100" dirty="0">
                          <a:solidFill>
                            <a:srgbClr val="FFFFFF"/>
                          </a:solidFill>
                          <a:latin typeface="Century Gothic"/>
                          <a:cs typeface="Century Gothic"/>
                        </a:rPr>
                        <a:t> </a:t>
                      </a:r>
                      <a:r>
                        <a:rPr sz="850" b="1" spc="-10" dirty="0">
                          <a:solidFill>
                            <a:srgbClr val="FFFFFF"/>
                          </a:solidFill>
                          <a:latin typeface="Century Gothic"/>
                          <a:cs typeface="Century Gothic"/>
                        </a:rPr>
                        <a:t>Charge</a:t>
                      </a:r>
                      <a:endParaRPr sz="850">
                        <a:latin typeface="Century Gothic"/>
                        <a:cs typeface="Century Gothic"/>
                      </a:endParaRPr>
                    </a:p>
                  </a:txBody>
                  <a:tcPr marL="0" marR="0" marT="8890" marB="0">
                    <a:solidFill>
                      <a:srgbClr val="000000"/>
                    </a:solidFill>
                  </a:tcPr>
                </a:tc>
                <a:tc>
                  <a:txBody>
                    <a:bodyPr/>
                    <a:lstStyle/>
                    <a:p>
                      <a:pPr>
                        <a:lnSpc>
                          <a:spcPct val="100000"/>
                        </a:lnSpc>
                      </a:pPr>
                      <a:endParaRPr sz="800">
                        <a:latin typeface="Times New Roman"/>
                        <a:cs typeface="Times New Roman"/>
                      </a:endParaRPr>
                    </a:p>
                  </a:txBody>
                  <a:tcPr marL="0" marR="0" marT="0" marB="0"/>
                </a:tc>
                <a:tc>
                  <a:txBody>
                    <a:bodyPr/>
                    <a:lstStyle/>
                    <a:p>
                      <a:pPr>
                        <a:lnSpc>
                          <a:spcPct val="100000"/>
                        </a:lnSpc>
                      </a:pPr>
                      <a:endParaRPr sz="800">
                        <a:latin typeface="Times New Roman"/>
                        <a:cs typeface="Times New Roman"/>
                      </a:endParaRPr>
                    </a:p>
                  </a:txBody>
                  <a:tcPr marL="0" marR="0" marT="0" marB="0">
                    <a:solidFill>
                      <a:srgbClr val="000000"/>
                    </a:solidFill>
                  </a:tcPr>
                </a:tc>
                <a:tc>
                  <a:txBody>
                    <a:bodyPr/>
                    <a:lstStyle/>
                    <a:p>
                      <a:pPr marL="254000">
                        <a:lnSpc>
                          <a:spcPct val="100000"/>
                        </a:lnSpc>
                        <a:spcBef>
                          <a:spcPts val="70"/>
                        </a:spcBef>
                      </a:pPr>
                      <a:r>
                        <a:rPr sz="850" b="1" spc="-10" dirty="0">
                          <a:solidFill>
                            <a:srgbClr val="FFFFFF"/>
                          </a:solidFill>
                          <a:latin typeface="Century Gothic"/>
                          <a:cs typeface="Century Gothic"/>
                        </a:rPr>
                        <a:t>Rates</a:t>
                      </a:r>
                      <a:endParaRPr sz="850">
                        <a:latin typeface="Century Gothic"/>
                        <a:cs typeface="Century Gothic"/>
                      </a:endParaRPr>
                    </a:p>
                  </a:txBody>
                  <a:tcPr marL="0" marR="0" marT="8890" marB="0">
                    <a:solidFill>
                      <a:srgbClr val="000000"/>
                    </a:solidFill>
                  </a:tcPr>
                </a:tc>
                <a:extLst>
                  <a:ext uri="{0D108BD9-81ED-4DB2-BD59-A6C34878D82A}">
                    <a16:rowId xmlns:a16="http://schemas.microsoft.com/office/drawing/2014/main" val="10000"/>
                  </a:ext>
                </a:extLst>
              </a:tr>
              <a:tr h="148590">
                <a:tc>
                  <a:txBody>
                    <a:bodyPr/>
                    <a:lstStyle/>
                    <a:p>
                      <a:pPr marR="181610" algn="ctr">
                        <a:lnSpc>
                          <a:spcPct val="100000"/>
                        </a:lnSpc>
                        <a:spcBef>
                          <a:spcPts val="30"/>
                        </a:spcBef>
                      </a:pPr>
                      <a:r>
                        <a:rPr sz="850" spc="-25" dirty="0">
                          <a:latin typeface="Arial"/>
                          <a:cs typeface="Arial"/>
                        </a:rPr>
                        <a:t>1"</a:t>
                      </a:r>
                      <a:endParaRPr sz="850">
                        <a:latin typeface="Arial"/>
                        <a:cs typeface="Arial"/>
                      </a:endParaRPr>
                    </a:p>
                  </a:txBody>
                  <a:tcPr marL="0" marR="0" marT="3810" marB="0"/>
                </a:tc>
                <a:tc>
                  <a:txBody>
                    <a:bodyPr/>
                    <a:lstStyle/>
                    <a:p>
                      <a:pPr marR="200660" algn="r">
                        <a:lnSpc>
                          <a:spcPct val="100000"/>
                        </a:lnSpc>
                        <a:spcBef>
                          <a:spcPts val="30"/>
                        </a:spcBef>
                      </a:pPr>
                      <a:r>
                        <a:rPr sz="850" spc="-10" dirty="0">
                          <a:latin typeface="Arial"/>
                          <a:cs typeface="Arial"/>
                        </a:rPr>
                        <a:t>$3.16</a:t>
                      </a:r>
                      <a:endParaRPr sz="850">
                        <a:latin typeface="Arial"/>
                        <a:cs typeface="Arial"/>
                      </a:endParaRPr>
                    </a:p>
                  </a:txBody>
                  <a:tcPr marL="0" marR="0" marT="3810" marB="0"/>
                </a:tc>
                <a:tc>
                  <a:txBody>
                    <a:bodyPr/>
                    <a:lstStyle/>
                    <a:p>
                      <a:pPr>
                        <a:lnSpc>
                          <a:spcPct val="100000"/>
                        </a:lnSpc>
                      </a:pPr>
                      <a:endParaRPr sz="800">
                        <a:latin typeface="Times New Roman"/>
                        <a:cs typeface="Times New Roman"/>
                      </a:endParaRPr>
                    </a:p>
                  </a:txBody>
                  <a:tcPr marL="0" marR="0" marT="0" marB="0"/>
                </a:tc>
                <a:tc>
                  <a:txBody>
                    <a:bodyPr/>
                    <a:lstStyle/>
                    <a:p>
                      <a:pPr marL="20320">
                        <a:lnSpc>
                          <a:spcPct val="100000"/>
                        </a:lnSpc>
                        <a:spcBef>
                          <a:spcPts val="30"/>
                        </a:spcBef>
                      </a:pPr>
                      <a:r>
                        <a:rPr sz="850" dirty="0">
                          <a:latin typeface="Calibri"/>
                          <a:cs typeface="Calibri"/>
                        </a:rPr>
                        <a:t>Monthly</a:t>
                      </a:r>
                      <a:r>
                        <a:rPr sz="850" spc="90" dirty="0">
                          <a:latin typeface="Calibri"/>
                          <a:cs typeface="Calibri"/>
                        </a:rPr>
                        <a:t> </a:t>
                      </a:r>
                      <a:r>
                        <a:rPr sz="850" dirty="0">
                          <a:latin typeface="Calibri"/>
                          <a:cs typeface="Calibri"/>
                        </a:rPr>
                        <a:t>Fixed</a:t>
                      </a:r>
                      <a:r>
                        <a:rPr sz="850" spc="114" dirty="0">
                          <a:latin typeface="Calibri"/>
                          <a:cs typeface="Calibri"/>
                        </a:rPr>
                        <a:t> </a:t>
                      </a:r>
                      <a:r>
                        <a:rPr sz="850" spc="-10" dirty="0">
                          <a:latin typeface="Calibri"/>
                          <a:cs typeface="Calibri"/>
                        </a:rPr>
                        <a:t>Charge:</a:t>
                      </a:r>
                      <a:endParaRPr sz="850">
                        <a:latin typeface="Calibri"/>
                        <a:cs typeface="Calibri"/>
                      </a:endParaRPr>
                    </a:p>
                  </a:txBody>
                  <a:tcPr marL="0" marR="0" marT="3810" marB="0"/>
                </a:tc>
                <a:tc>
                  <a:txBody>
                    <a:bodyPr/>
                    <a:lstStyle/>
                    <a:p>
                      <a:pPr marR="48260" algn="r">
                        <a:lnSpc>
                          <a:spcPct val="100000"/>
                        </a:lnSpc>
                        <a:spcBef>
                          <a:spcPts val="30"/>
                        </a:spcBef>
                      </a:pPr>
                      <a:r>
                        <a:rPr sz="850" spc="-10" dirty="0">
                          <a:latin typeface="Arial"/>
                          <a:cs typeface="Arial"/>
                        </a:rPr>
                        <a:t>$58.45</a:t>
                      </a:r>
                      <a:endParaRPr sz="850">
                        <a:latin typeface="Arial"/>
                        <a:cs typeface="Arial"/>
                      </a:endParaRPr>
                    </a:p>
                  </a:txBody>
                  <a:tcPr marL="0" marR="0" marT="3810" marB="0"/>
                </a:tc>
                <a:extLst>
                  <a:ext uri="{0D108BD9-81ED-4DB2-BD59-A6C34878D82A}">
                    <a16:rowId xmlns:a16="http://schemas.microsoft.com/office/drawing/2014/main" val="10001"/>
                  </a:ext>
                </a:extLst>
              </a:tr>
              <a:tr h="143510">
                <a:tc>
                  <a:txBody>
                    <a:bodyPr/>
                    <a:lstStyle/>
                    <a:p>
                      <a:pPr marR="181610" algn="ctr">
                        <a:lnSpc>
                          <a:spcPts val="1010"/>
                        </a:lnSpc>
                        <a:spcBef>
                          <a:spcPts val="20"/>
                        </a:spcBef>
                      </a:pPr>
                      <a:r>
                        <a:rPr sz="850" spc="-25" dirty="0">
                          <a:latin typeface="Arial"/>
                          <a:cs typeface="Arial"/>
                        </a:rPr>
                        <a:t>2"</a:t>
                      </a:r>
                      <a:endParaRPr sz="850">
                        <a:latin typeface="Arial"/>
                        <a:cs typeface="Arial"/>
                      </a:endParaRPr>
                    </a:p>
                  </a:txBody>
                  <a:tcPr marL="0" marR="0" marT="2540" marB="0"/>
                </a:tc>
                <a:tc>
                  <a:txBody>
                    <a:bodyPr/>
                    <a:lstStyle/>
                    <a:p>
                      <a:pPr marR="201295" algn="r">
                        <a:lnSpc>
                          <a:spcPts val="1010"/>
                        </a:lnSpc>
                        <a:spcBef>
                          <a:spcPts val="20"/>
                        </a:spcBef>
                      </a:pPr>
                      <a:r>
                        <a:rPr sz="850" spc="-10" dirty="0">
                          <a:latin typeface="Arial"/>
                          <a:cs typeface="Arial"/>
                        </a:rPr>
                        <a:t>$19.65</a:t>
                      </a:r>
                      <a:endParaRPr sz="850">
                        <a:latin typeface="Arial"/>
                        <a:cs typeface="Arial"/>
                      </a:endParaRPr>
                    </a:p>
                  </a:txBody>
                  <a:tcPr marL="0" marR="0" marT="2540" marB="0"/>
                </a:tc>
                <a:tc>
                  <a:txBody>
                    <a:bodyPr/>
                    <a:lstStyle/>
                    <a:p>
                      <a:pPr>
                        <a:lnSpc>
                          <a:spcPct val="100000"/>
                        </a:lnSpc>
                      </a:pPr>
                      <a:endParaRPr sz="800">
                        <a:latin typeface="Times New Roman"/>
                        <a:cs typeface="Times New Roman"/>
                      </a:endParaRPr>
                    </a:p>
                  </a:txBody>
                  <a:tcPr marL="0" marR="0" marT="0" marB="0"/>
                </a:tc>
                <a:tc>
                  <a:txBody>
                    <a:bodyPr/>
                    <a:lstStyle/>
                    <a:p>
                      <a:pPr marL="19685">
                        <a:lnSpc>
                          <a:spcPts val="1010"/>
                        </a:lnSpc>
                        <a:spcBef>
                          <a:spcPts val="20"/>
                        </a:spcBef>
                      </a:pPr>
                      <a:r>
                        <a:rPr sz="850" dirty="0">
                          <a:latin typeface="Calibri"/>
                          <a:cs typeface="Calibri"/>
                        </a:rPr>
                        <a:t>Volumetric</a:t>
                      </a:r>
                      <a:r>
                        <a:rPr sz="850" spc="80" dirty="0">
                          <a:latin typeface="Calibri"/>
                          <a:cs typeface="Calibri"/>
                        </a:rPr>
                        <a:t> </a:t>
                      </a:r>
                      <a:r>
                        <a:rPr sz="850" dirty="0">
                          <a:latin typeface="Calibri"/>
                          <a:cs typeface="Calibri"/>
                        </a:rPr>
                        <a:t>Charge</a:t>
                      </a:r>
                      <a:r>
                        <a:rPr sz="850" spc="100" dirty="0">
                          <a:latin typeface="Calibri"/>
                          <a:cs typeface="Calibri"/>
                        </a:rPr>
                        <a:t> </a:t>
                      </a:r>
                      <a:r>
                        <a:rPr sz="850" dirty="0">
                          <a:latin typeface="Calibri"/>
                          <a:cs typeface="Calibri"/>
                        </a:rPr>
                        <a:t>(per</a:t>
                      </a:r>
                      <a:r>
                        <a:rPr sz="850" spc="120" dirty="0">
                          <a:latin typeface="Calibri"/>
                          <a:cs typeface="Calibri"/>
                        </a:rPr>
                        <a:t> </a:t>
                      </a:r>
                      <a:r>
                        <a:rPr sz="850" spc="-20" dirty="0">
                          <a:latin typeface="Calibri"/>
                          <a:cs typeface="Calibri"/>
                        </a:rPr>
                        <a:t>HCF):</a:t>
                      </a:r>
                      <a:endParaRPr sz="850">
                        <a:latin typeface="Calibri"/>
                        <a:cs typeface="Calibri"/>
                      </a:endParaRPr>
                    </a:p>
                  </a:txBody>
                  <a:tcPr marL="0" marR="0" marT="2540" marB="0">
                    <a:lnB w="6350">
                      <a:solidFill>
                        <a:srgbClr val="000000"/>
                      </a:solidFill>
                      <a:prstDash val="solid"/>
                    </a:lnB>
                  </a:tcPr>
                </a:tc>
                <a:tc>
                  <a:txBody>
                    <a:bodyPr/>
                    <a:lstStyle/>
                    <a:p>
                      <a:pPr marR="48260" algn="r">
                        <a:lnSpc>
                          <a:spcPts val="1010"/>
                        </a:lnSpc>
                        <a:spcBef>
                          <a:spcPts val="20"/>
                        </a:spcBef>
                      </a:pPr>
                      <a:r>
                        <a:rPr sz="850" spc="-10" dirty="0">
                          <a:latin typeface="Arial"/>
                          <a:cs typeface="Arial"/>
                        </a:rPr>
                        <a:t>$11.62</a:t>
                      </a:r>
                      <a:endParaRPr sz="850">
                        <a:latin typeface="Arial"/>
                        <a:cs typeface="Arial"/>
                      </a:endParaRPr>
                    </a:p>
                  </a:txBody>
                  <a:tcPr marL="0" marR="0" marT="2540" marB="0">
                    <a:lnB w="6350">
                      <a:solidFill>
                        <a:srgbClr val="000000"/>
                      </a:solidFill>
                      <a:prstDash val="solid"/>
                    </a:lnB>
                  </a:tcPr>
                </a:tc>
                <a:extLst>
                  <a:ext uri="{0D108BD9-81ED-4DB2-BD59-A6C34878D82A}">
                    <a16:rowId xmlns:a16="http://schemas.microsoft.com/office/drawing/2014/main" val="10002"/>
                  </a:ext>
                </a:extLst>
              </a:tr>
              <a:tr h="149225">
                <a:tc>
                  <a:txBody>
                    <a:bodyPr/>
                    <a:lstStyle/>
                    <a:p>
                      <a:pPr marR="181610" algn="ctr">
                        <a:lnSpc>
                          <a:spcPct val="100000"/>
                        </a:lnSpc>
                        <a:spcBef>
                          <a:spcPts val="50"/>
                        </a:spcBef>
                      </a:pPr>
                      <a:r>
                        <a:rPr sz="850" spc="-25" dirty="0">
                          <a:latin typeface="Arial"/>
                          <a:cs typeface="Arial"/>
                        </a:rPr>
                        <a:t>3"</a:t>
                      </a:r>
                      <a:endParaRPr sz="850">
                        <a:latin typeface="Arial"/>
                        <a:cs typeface="Arial"/>
                      </a:endParaRPr>
                    </a:p>
                  </a:txBody>
                  <a:tcPr marL="0" marR="0" marT="6350" marB="0"/>
                </a:tc>
                <a:tc>
                  <a:txBody>
                    <a:bodyPr/>
                    <a:lstStyle/>
                    <a:p>
                      <a:pPr marR="201295" algn="r">
                        <a:lnSpc>
                          <a:spcPct val="100000"/>
                        </a:lnSpc>
                        <a:spcBef>
                          <a:spcPts val="50"/>
                        </a:spcBef>
                      </a:pPr>
                      <a:r>
                        <a:rPr sz="850" spc="-10" dirty="0">
                          <a:latin typeface="Arial"/>
                          <a:cs typeface="Arial"/>
                        </a:rPr>
                        <a:t>$56.98</a:t>
                      </a:r>
                      <a:endParaRPr sz="850">
                        <a:latin typeface="Arial"/>
                        <a:cs typeface="Arial"/>
                      </a:endParaRPr>
                    </a:p>
                  </a:txBody>
                  <a:tcPr marL="0" marR="0" marT="6350" marB="0"/>
                </a:tc>
                <a:tc rowSpan="4" gridSpan="3">
                  <a:txBody>
                    <a:bodyPr/>
                    <a:lstStyle/>
                    <a:p>
                      <a:pPr>
                        <a:lnSpc>
                          <a:spcPct val="100000"/>
                        </a:lnSpc>
                      </a:pPr>
                      <a:endParaRPr sz="900">
                        <a:latin typeface="Times New Roman"/>
                        <a:cs typeface="Times New Roman"/>
                      </a:endParaRPr>
                    </a:p>
                  </a:txBody>
                  <a:tcPr marL="0" marR="0" marT="0" marB="0"/>
                </a:tc>
                <a:tc rowSpan="4" hMerge="1">
                  <a:txBody>
                    <a:bodyPr/>
                    <a:lstStyle/>
                    <a:p>
                      <a:endParaRPr/>
                    </a:p>
                  </a:txBody>
                  <a:tcPr marL="0" marR="0" marT="0" marB="0"/>
                </a:tc>
                <a:tc rowSpan="4" hMerge="1">
                  <a:txBody>
                    <a:bodyPr/>
                    <a:lstStyle/>
                    <a:p>
                      <a:endParaRPr/>
                    </a:p>
                  </a:txBody>
                  <a:tcPr marL="0" marR="0" marT="0" marB="0"/>
                </a:tc>
                <a:extLst>
                  <a:ext uri="{0D108BD9-81ED-4DB2-BD59-A6C34878D82A}">
                    <a16:rowId xmlns:a16="http://schemas.microsoft.com/office/drawing/2014/main" val="10003"/>
                  </a:ext>
                </a:extLst>
              </a:tr>
              <a:tr h="147320">
                <a:tc>
                  <a:txBody>
                    <a:bodyPr/>
                    <a:lstStyle/>
                    <a:p>
                      <a:pPr marR="181610" algn="ctr">
                        <a:lnSpc>
                          <a:spcPct val="100000"/>
                        </a:lnSpc>
                        <a:spcBef>
                          <a:spcPts val="35"/>
                        </a:spcBef>
                      </a:pPr>
                      <a:r>
                        <a:rPr sz="850" spc="-25" dirty="0">
                          <a:latin typeface="Arial"/>
                          <a:cs typeface="Arial"/>
                        </a:rPr>
                        <a:t>4"</a:t>
                      </a:r>
                      <a:endParaRPr sz="850">
                        <a:latin typeface="Arial"/>
                        <a:cs typeface="Arial"/>
                      </a:endParaRPr>
                    </a:p>
                  </a:txBody>
                  <a:tcPr marL="0" marR="0" marT="4445" marB="0"/>
                </a:tc>
                <a:tc>
                  <a:txBody>
                    <a:bodyPr/>
                    <a:lstStyle/>
                    <a:p>
                      <a:pPr marR="201295" algn="r">
                        <a:lnSpc>
                          <a:spcPct val="100000"/>
                        </a:lnSpc>
                        <a:spcBef>
                          <a:spcPts val="35"/>
                        </a:spcBef>
                      </a:pPr>
                      <a:r>
                        <a:rPr sz="850" spc="-10" dirty="0">
                          <a:latin typeface="Arial"/>
                          <a:cs typeface="Arial"/>
                        </a:rPr>
                        <a:t>$121.36</a:t>
                      </a:r>
                      <a:endParaRPr sz="850">
                        <a:latin typeface="Arial"/>
                        <a:cs typeface="Arial"/>
                      </a:endParaRPr>
                    </a:p>
                  </a:txBody>
                  <a:tcPr marL="0" marR="0" marT="4445"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4"/>
                  </a:ext>
                </a:extLst>
              </a:tr>
              <a:tr h="147320">
                <a:tc>
                  <a:txBody>
                    <a:bodyPr/>
                    <a:lstStyle/>
                    <a:p>
                      <a:pPr marR="181610" algn="ctr">
                        <a:lnSpc>
                          <a:spcPct val="100000"/>
                        </a:lnSpc>
                        <a:spcBef>
                          <a:spcPts val="35"/>
                        </a:spcBef>
                      </a:pPr>
                      <a:r>
                        <a:rPr sz="850" spc="-25" dirty="0">
                          <a:latin typeface="Arial"/>
                          <a:cs typeface="Arial"/>
                        </a:rPr>
                        <a:t>6"</a:t>
                      </a:r>
                      <a:endParaRPr sz="850">
                        <a:latin typeface="Arial"/>
                        <a:cs typeface="Arial"/>
                      </a:endParaRPr>
                    </a:p>
                  </a:txBody>
                  <a:tcPr marL="0" marR="0" marT="4445" marB="0"/>
                </a:tc>
                <a:tc>
                  <a:txBody>
                    <a:bodyPr/>
                    <a:lstStyle/>
                    <a:p>
                      <a:pPr marR="201295" algn="r">
                        <a:lnSpc>
                          <a:spcPct val="100000"/>
                        </a:lnSpc>
                        <a:spcBef>
                          <a:spcPts val="35"/>
                        </a:spcBef>
                      </a:pPr>
                      <a:r>
                        <a:rPr sz="850" spc="-10" dirty="0">
                          <a:latin typeface="Arial"/>
                          <a:cs typeface="Arial"/>
                        </a:rPr>
                        <a:t>$352.57</a:t>
                      </a:r>
                      <a:endParaRPr sz="850">
                        <a:latin typeface="Arial"/>
                        <a:cs typeface="Arial"/>
                      </a:endParaRPr>
                    </a:p>
                  </a:txBody>
                  <a:tcPr marL="0" marR="0" marT="4445"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5"/>
                  </a:ext>
                </a:extLst>
              </a:tr>
              <a:tr h="135890">
                <a:tc>
                  <a:txBody>
                    <a:bodyPr/>
                    <a:lstStyle/>
                    <a:p>
                      <a:pPr marR="181610" algn="ctr">
                        <a:lnSpc>
                          <a:spcPts val="935"/>
                        </a:lnSpc>
                        <a:spcBef>
                          <a:spcPts val="35"/>
                        </a:spcBef>
                      </a:pPr>
                      <a:r>
                        <a:rPr sz="850" spc="-25" dirty="0">
                          <a:latin typeface="Arial"/>
                          <a:cs typeface="Arial"/>
                        </a:rPr>
                        <a:t>8"</a:t>
                      </a:r>
                      <a:endParaRPr sz="850">
                        <a:latin typeface="Arial"/>
                        <a:cs typeface="Arial"/>
                      </a:endParaRPr>
                    </a:p>
                  </a:txBody>
                  <a:tcPr marL="0" marR="0" marT="4445" marB="0"/>
                </a:tc>
                <a:tc>
                  <a:txBody>
                    <a:bodyPr/>
                    <a:lstStyle/>
                    <a:p>
                      <a:pPr marR="200660" algn="r">
                        <a:lnSpc>
                          <a:spcPts val="935"/>
                        </a:lnSpc>
                        <a:spcBef>
                          <a:spcPts val="35"/>
                        </a:spcBef>
                      </a:pPr>
                      <a:r>
                        <a:rPr sz="850" spc="-10" dirty="0">
                          <a:latin typeface="Arial"/>
                          <a:cs typeface="Arial"/>
                        </a:rPr>
                        <a:t>$751.37</a:t>
                      </a:r>
                      <a:endParaRPr sz="850">
                        <a:latin typeface="Arial"/>
                        <a:cs typeface="Arial"/>
                      </a:endParaRPr>
                    </a:p>
                  </a:txBody>
                  <a:tcPr marL="0" marR="0" marT="4445" marB="0"/>
                </a:tc>
                <a:tc gridSpan="3" vMerge="1">
                  <a:txBody>
                    <a:bodyPr/>
                    <a:lstStyle/>
                    <a:p>
                      <a:endParaRPr/>
                    </a:p>
                  </a:txBody>
                  <a:tcPr marL="0" marR="0" marT="0" marB="0"/>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40" name="object 40"/>
          <p:cNvSpPr txBox="1"/>
          <p:nvPr/>
        </p:nvSpPr>
        <p:spPr>
          <a:xfrm>
            <a:off x="394634" y="6562156"/>
            <a:ext cx="1965960"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tab pos="277495" algn="l"/>
                <a:tab pos="1255395" algn="l"/>
                <a:tab pos="1952625" algn="l"/>
              </a:tabLst>
              <a:defRPr/>
            </a:pP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25" normalizeH="0" baseline="0" noProof="0" dirty="0">
                <a:ln>
                  <a:noFill/>
                </a:ln>
                <a:solidFill>
                  <a:sysClr val="windowText" lastClr="000000"/>
                </a:solidFill>
                <a:effectLst/>
                <a:uLnTx/>
                <a:uFill>
                  <a:solidFill>
                    <a:srgbClr val="000000"/>
                  </a:solidFill>
                </a:uFill>
                <a:latin typeface="Arial"/>
                <a:cs typeface="Arial"/>
              </a:rPr>
              <a:t>10"</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10" normalizeH="0" baseline="0" noProof="0" dirty="0">
                <a:ln>
                  <a:noFill/>
                </a:ln>
                <a:solidFill>
                  <a:sysClr val="windowText" lastClr="000000"/>
                </a:solidFill>
                <a:effectLst/>
                <a:uLnTx/>
                <a:uFill>
                  <a:solidFill>
                    <a:srgbClr val="000000"/>
                  </a:solidFill>
                </a:uFill>
                <a:latin typeface="Arial"/>
                <a:cs typeface="Arial"/>
              </a:rPr>
              <a:t>$1,251.13</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850" b="0" i="0" u="none" strike="noStrike" kern="0" cap="none" spc="0" normalizeH="0" baseline="0" noProof="0">
              <a:ln>
                <a:noFill/>
              </a:ln>
              <a:solidFill>
                <a:sysClr val="windowText" lastClr="000000"/>
              </a:solidFill>
              <a:effectLst/>
              <a:uLnTx/>
              <a:uFillTx/>
              <a:latin typeface="Arial"/>
              <a:cs typeface="Arial"/>
            </a:endParaRPr>
          </a:p>
        </p:txBody>
      </p:sp>
      <p:sp>
        <p:nvSpPr>
          <p:cNvPr id="41" name="object 41"/>
          <p:cNvSpPr txBox="1"/>
          <p:nvPr/>
        </p:nvSpPr>
        <p:spPr>
          <a:xfrm>
            <a:off x="6118899" y="6562156"/>
            <a:ext cx="1950720" cy="160020"/>
          </a:xfrm>
          <a:prstGeom prst="rect">
            <a:avLst/>
          </a:prstGeom>
        </p:spPr>
        <p:txBody>
          <a:bodyPr vert="horz" wrap="square" lIns="0" tIns="16510" rIns="0" bIns="0" rtlCol="0">
            <a:spAutoFit/>
          </a:bodyPr>
          <a:lstStyle/>
          <a:p>
            <a:pPr marL="12700" marR="0" lvl="0" indent="0" defTabSz="914400" eaLnBrk="1" fontAlgn="auto" latinLnBrk="0" hangingPunct="1">
              <a:lnSpc>
                <a:spcPct val="100000"/>
              </a:lnSpc>
              <a:spcBef>
                <a:spcPts val="130"/>
              </a:spcBef>
              <a:spcAft>
                <a:spcPts val="0"/>
              </a:spcAft>
              <a:buClrTx/>
              <a:buSzTx/>
              <a:buFontTx/>
              <a:buNone/>
              <a:tabLst>
                <a:tab pos="262255" algn="l"/>
                <a:tab pos="1239520" algn="l"/>
                <a:tab pos="1937385" algn="l"/>
              </a:tabLst>
              <a:defRPr/>
            </a:pP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25" normalizeH="0" baseline="0" noProof="0" dirty="0">
                <a:ln>
                  <a:noFill/>
                </a:ln>
                <a:solidFill>
                  <a:sysClr val="windowText" lastClr="000000"/>
                </a:solidFill>
                <a:effectLst/>
                <a:uLnTx/>
                <a:uFill>
                  <a:solidFill>
                    <a:srgbClr val="000000"/>
                  </a:solidFill>
                </a:uFill>
                <a:latin typeface="Arial"/>
                <a:cs typeface="Arial"/>
              </a:rPr>
              <a:t>10"</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r>
              <a:rPr kumimoji="0" sz="850" b="0" i="0" u="sng" strike="noStrike" kern="0" cap="none" spc="-10" normalizeH="0" baseline="0" noProof="0" dirty="0">
                <a:ln>
                  <a:noFill/>
                </a:ln>
                <a:solidFill>
                  <a:sysClr val="windowText" lastClr="000000"/>
                </a:solidFill>
                <a:effectLst/>
                <a:uLnTx/>
                <a:uFill>
                  <a:solidFill>
                    <a:srgbClr val="000000"/>
                  </a:solidFill>
                </a:uFill>
                <a:latin typeface="Arial"/>
                <a:cs typeface="Arial"/>
              </a:rPr>
              <a:t>$1,351.22</a:t>
            </a:r>
            <a:r>
              <a:rPr kumimoji="0" sz="850" b="0" i="0" u="sng" strike="noStrike" kern="0" cap="none" spc="0" normalizeH="0" baseline="0" noProof="0" dirty="0">
                <a:ln>
                  <a:noFill/>
                </a:ln>
                <a:solidFill>
                  <a:sysClr val="windowText" lastClr="000000"/>
                </a:solidFill>
                <a:effectLst/>
                <a:uLnTx/>
                <a:uFill>
                  <a:solidFill>
                    <a:srgbClr val="000000"/>
                  </a:solidFill>
                </a:uFill>
                <a:latin typeface="Arial"/>
                <a:cs typeface="Arial"/>
              </a:rPr>
              <a:t>	</a:t>
            </a:r>
            <a:endParaRPr kumimoji="0" sz="850" b="0" i="0" u="none" strike="noStrike" kern="0" cap="none" spc="0" normalizeH="0" baseline="0" noProof="0">
              <a:ln>
                <a:noFill/>
              </a:ln>
              <a:solidFill>
                <a:sysClr val="windowText" lastClr="000000"/>
              </a:solidFill>
              <a:effectLst/>
              <a:uLnTx/>
              <a:uFillTx/>
              <a:latin typeface="Arial"/>
              <a:cs typeface="Arial"/>
            </a:endParaRPr>
          </a:p>
        </p:txBody>
      </p:sp>
      <p:sp>
        <p:nvSpPr>
          <p:cNvPr id="42" name="object 42"/>
          <p:cNvSpPr/>
          <p:nvPr/>
        </p:nvSpPr>
        <p:spPr>
          <a:xfrm>
            <a:off x="5938074" y="519678"/>
            <a:ext cx="0" cy="6203315"/>
          </a:xfrm>
          <a:custGeom>
            <a:avLst/>
            <a:gdLst/>
            <a:ahLst/>
            <a:cxnLst/>
            <a:rect l="l" t="t" r="r" b="b"/>
            <a:pathLst>
              <a:path h="6203315">
                <a:moveTo>
                  <a:pt x="0" y="0"/>
                </a:moveTo>
                <a:lnTo>
                  <a:pt x="0" y="6202986"/>
                </a:lnTo>
              </a:path>
            </a:pathLst>
          </a:custGeom>
          <a:ln w="10185">
            <a:solidFill>
              <a:srgbClr val="000000"/>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1213" y="1674032"/>
            <a:ext cx="9622790" cy="2872740"/>
          </a:xfrm>
          <a:prstGeom prst="rect">
            <a:avLst/>
          </a:prstGeom>
        </p:spPr>
        <p:txBody>
          <a:bodyPr vert="horz" wrap="square" lIns="0" tIns="216535" rIns="0" bIns="0" rtlCol="0">
            <a:spAutoFit/>
          </a:bodyPr>
          <a:lstStyle/>
          <a:p>
            <a:pPr marL="469265" marR="0" lvl="0" indent="-456565" defTabSz="914400" eaLnBrk="1" fontAlgn="auto" latinLnBrk="0" hangingPunct="1">
              <a:lnSpc>
                <a:spcPct val="100000"/>
              </a:lnSpc>
              <a:spcBef>
                <a:spcPts val="1705"/>
              </a:spcBef>
              <a:spcAft>
                <a:spcPts val="0"/>
              </a:spcAft>
              <a:buClrTx/>
              <a:buSzTx/>
              <a:buFont typeface="Calibri"/>
              <a:buAutoNum type="arabicPeriod"/>
              <a:tabLst>
                <a:tab pos="469265" algn="l"/>
                <a:tab pos="8159750"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Present</a:t>
            </a:r>
            <a:r>
              <a:rPr kumimoji="0" sz="2400" b="0" i="0" u="none" strike="noStrike" kern="0" cap="none" spc="-6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preliminary</a:t>
            </a:r>
            <a:r>
              <a:rPr kumimoji="0" sz="2400" b="0" i="0" u="none" strike="noStrike" kern="0" cap="none" spc="-70"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recommendations</a:t>
            </a:r>
            <a:r>
              <a:rPr kumimoji="0" sz="2400" b="0" i="0" u="none" strike="noStrike" kern="0" cap="none" spc="-7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to</a:t>
            </a:r>
            <a:r>
              <a:rPr kumimoji="0" sz="2400" b="0" i="0" u="none" strike="noStrike" kern="0" cap="none" spc="-8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Finance</a:t>
            </a:r>
            <a:r>
              <a:rPr kumimoji="0" sz="2400" b="0" i="0" u="none" strike="noStrike" kern="0" cap="none" spc="-65"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Committee</a:t>
            </a:r>
            <a:r>
              <a:rPr kumimoji="0" sz="2400" b="0" i="0" u="none" strike="noStrike" kern="0" cap="none" spc="0" normalizeH="0" baseline="0" noProof="0" dirty="0">
                <a:ln>
                  <a:noFill/>
                </a:ln>
                <a:solidFill>
                  <a:sysClr val="windowText" lastClr="000000"/>
                </a:solidFill>
                <a:effectLst/>
                <a:uLnTx/>
                <a:uFillTx/>
                <a:latin typeface="Calibri"/>
                <a:cs typeface="Calibri"/>
              </a:rPr>
              <a:t>	–</a:t>
            </a:r>
            <a:r>
              <a:rPr kumimoji="0" sz="2400" b="0" i="0" u="none" strike="noStrike" kern="0" cap="none" spc="-4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October</a:t>
            </a:r>
            <a:r>
              <a:rPr kumimoji="0" sz="2400" b="0" i="0" u="none" strike="noStrike" kern="0" cap="none" spc="-50" normalizeH="0" baseline="0" noProof="0" dirty="0">
                <a:ln>
                  <a:noFill/>
                </a:ln>
                <a:solidFill>
                  <a:sysClr val="windowText" lastClr="000000"/>
                </a:solidFill>
                <a:effectLst/>
                <a:uLnTx/>
                <a:uFillTx/>
                <a:latin typeface="Calibri"/>
                <a:cs typeface="Calibri"/>
              </a:rPr>
              <a:t> 8</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1610"/>
              </a:spcBef>
              <a:spcAft>
                <a:spcPts val="0"/>
              </a:spcAft>
              <a:buClrTx/>
              <a:buSzTx/>
              <a:buFontTx/>
              <a:buAutoNum type="arabicPeriod"/>
              <a:tabLst>
                <a:tab pos="469265" algn="l"/>
                <a:tab pos="5000625"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Present</a:t>
            </a:r>
            <a:r>
              <a:rPr kumimoji="0" sz="2400" b="0" i="0" u="none" strike="noStrike" kern="0" cap="none" spc="-65"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recommendations</a:t>
            </a:r>
            <a:r>
              <a:rPr kumimoji="0" sz="2400" b="0" i="0" u="none" strike="noStrike" kern="0" cap="none" spc="-7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to</a:t>
            </a:r>
            <a:r>
              <a:rPr kumimoji="0" sz="2400" b="0" i="0" u="none" strike="noStrike" kern="0" cap="none" spc="-70"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Board</a:t>
            </a:r>
            <a:r>
              <a:rPr kumimoji="0" sz="2400" b="0" i="0" u="none" strike="noStrike" kern="0" cap="none" spc="0" normalizeH="0" baseline="0" noProof="0" dirty="0">
                <a:ln>
                  <a:noFill/>
                </a:ln>
                <a:solidFill>
                  <a:sysClr val="windowText" lastClr="000000"/>
                </a:solidFill>
                <a:effectLst/>
                <a:uLnTx/>
                <a:uFillTx/>
                <a:latin typeface="Calibri"/>
                <a:cs typeface="Calibri"/>
              </a:rPr>
              <a:t>	–</a:t>
            </a:r>
            <a:r>
              <a:rPr kumimoji="0" sz="2400" b="0" i="0" u="none" strike="noStrike" kern="0" cap="none" spc="-3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October</a:t>
            </a:r>
            <a:r>
              <a:rPr kumimoji="0" sz="2400" b="0" i="0" u="none" strike="noStrike" kern="0" cap="none" spc="-50" normalizeH="0" baseline="0" noProof="0" dirty="0">
                <a:ln>
                  <a:noFill/>
                </a:ln>
                <a:solidFill>
                  <a:sysClr val="windowText" lastClr="000000"/>
                </a:solidFill>
                <a:effectLst/>
                <a:uLnTx/>
                <a:uFillTx/>
                <a:latin typeface="Calibri"/>
                <a:cs typeface="Calibri"/>
              </a:rPr>
              <a:t> </a:t>
            </a:r>
            <a:r>
              <a:rPr kumimoji="0" sz="2400" b="0" i="0" u="none" strike="noStrike" kern="0" cap="none" spc="-25" normalizeH="0" baseline="0" noProof="0" dirty="0">
                <a:ln>
                  <a:noFill/>
                </a:ln>
                <a:solidFill>
                  <a:sysClr val="windowText" lastClr="000000"/>
                </a:solidFill>
                <a:effectLst/>
                <a:uLnTx/>
                <a:uFillTx/>
                <a:latin typeface="Calibri"/>
                <a:cs typeface="Calibri"/>
              </a:rPr>
              <a:t>15</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1595"/>
              </a:spcBef>
              <a:spcAft>
                <a:spcPts val="0"/>
              </a:spcAft>
              <a:buClrTx/>
              <a:buSzTx/>
              <a:buFontTx/>
              <a:buAutoNum type="arabicPeriod"/>
              <a:tabLst>
                <a:tab pos="469265"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Prop</a:t>
            </a:r>
            <a:r>
              <a:rPr kumimoji="0" sz="2400" b="0" i="0" u="none" strike="noStrike" kern="0" cap="none" spc="-3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218</a:t>
            </a:r>
            <a:r>
              <a:rPr kumimoji="0" sz="2400" b="0" i="0" u="none" strike="noStrike" kern="0" cap="none" spc="-4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Notices</a:t>
            </a:r>
            <a:r>
              <a:rPr kumimoji="0" sz="2400" b="0" i="0" u="none" strike="noStrike" kern="0" cap="none" spc="-50" normalizeH="0" baseline="0" noProof="0" dirty="0">
                <a:ln>
                  <a:noFill/>
                </a:ln>
                <a:solidFill>
                  <a:sysClr val="windowText" lastClr="000000"/>
                </a:solidFill>
                <a:effectLst/>
                <a:uLnTx/>
                <a:uFillTx/>
                <a:latin typeface="Calibri"/>
                <a:cs typeface="Calibri"/>
              </a:rPr>
              <a:t> </a:t>
            </a:r>
            <a:r>
              <a:rPr kumimoji="0" sz="2400" b="0" i="0" u="none" strike="noStrike" kern="0" cap="none" spc="-20" normalizeH="0" baseline="0" noProof="0" dirty="0">
                <a:ln>
                  <a:noFill/>
                </a:ln>
                <a:solidFill>
                  <a:sysClr val="windowText" lastClr="000000"/>
                </a:solidFill>
                <a:effectLst/>
                <a:uLnTx/>
                <a:uFillTx/>
                <a:latin typeface="Calibri"/>
                <a:cs typeface="Calibri"/>
              </a:rPr>
              <a:t>sent</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1595"/>
              </a:spcBef>
              <a:spcAft>
                <a:spcPts val="0"/>
              </a:spcAft>
              <a:buClrTx/>
              <a:buSzTx/>
              <a:buFontTx/>
              <a:buAutoNum type="arabicPeriod"/>
              <a:tabLst>
                <a:tab pos="469265"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Hold</a:t>
            </a:r>
            <a:r>
              <a:rPr kumimoji="0" sz="2400" b="0" i="0" u="none" strike="noStrike" kern="0" cap="none" spc="-5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Public</a:t>
            </a:r>
            <a:r>
              <a:rPr kumimoji="0" sz="2400" b="0" i="0" u="none" strike="noStrike" kern="0" cap="none" spc="-6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Hearing</a:t>
            </a:r>
            <a:r>
              <a:rPr kumimoji="0" sz="2400" b="0" i="0" u="none" strike="noStrike" kern="0" cap="none" spc="-5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a:t>
            </a:r>
            <a:r>
              <a:rPr kumimoji="0" sz="2400" b="0" i="0" u="none" strike="noStrike" kern="0" cap="none" spc="-6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February</a:t>
            </a:r>
            <a:r>
              <a:rPr kumimoji="0" sz="2400" b="0" i="0" u="none" strike="noStrike" kern="0" cap="none" spc="-6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10,</a:t>
            </a:r>
            <a:r>
              <a:rPr kumimoji="0" sz="2400" b="0" i="0" u="none" strike="noStrike" kern="0" cap="none" spc="-50" normalizeH="0" baseline="0" noProof="0" dirty="0">
                <a:ln>
                  <a:noFill/>
                </a:ln>
                <a:solidFill>
                  <a:sysClr val="windowText" lastClr="000000"/>
                </a:solidFill>
                <a:effectLst/>
                <a:uLnTx/>
                <a:uFillTx/>
                <a:latin typeface="Calibri"/>
                <a:cs typeface="Calibri"/>
              </a:rPr>
              <a:t> </a:t>
            </a:r>
            <a:r>
              <a:rPr kumimoji="0" sz="2400" b="0" i="0" u="none" strike="noStrike" kern="0" cap="none" spc="-20" normalizeH="0" baseline="0" noProof="0" dirty="0">
                <a:ln>
                  <a:noFill/>
                </a:ln>
                <a:solidFill>
                  <a:sysClr val="windowText" lastClr="000000"/>
                </a:solidFill>
                <a:effectLst/>
                <a:uLnTx/>
                <a:uFillTx/>
                <a:latin typeface="Calibri"/>
                <a:cs typeface="Calibri"/>
              </a:rPr>
              <a:t>2025</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1610"/>
              </a:spcBef>
              <a:spcAft>
                <a:spcPts val="0"/>
              </a:spcAft>
              <a:buClrTx/>
              <a:buSzTx/>
              <a:buFontTx/>
              <a:buAutoNum type="arabicPeriod"/>
              <a:tabLst>
                <a:tab pos="469265"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Implement</a:t>
            </a:r>
            <a:r>
              <a:rPr kumimoji="0" sz="2400" b="0" i="0" u="none" strike="noStrike" kern="0" cap="none" spc="-6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Rates</a:t>
            </a:r>
            <a:r>
              <a:rPr kumimoji="0" sz="2400" b="0" i="0" u="none" strike="noStrike" kern="0" cap="none" spc="-7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a:t>
            </a:r>
            <a:r>
              <a:rPr kumimoji="0" sz="2400" b="0" i="0" u="none" strike="noStrike" kern="0" cap="none" spc="-5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March</a:t>
            </a:r>
            <a:r>
              <a:rPr kumimoji="0" sz="2400" b="0" i="0" u="none" strike="noStrike" kern="0" cap="none" spc="-7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1,</a:t>
            </a:r>
            <a:r>
              <a:rPr kumimoji="0" sz="2400" b="0" i="0" u="none" strike="noStrike" kern="0" cap="none" spc="-55" normalizeH="0" baseline="0" noProof="0" dirty="0">
                <a:ln>
                  <a:noFill/>
                </a:ln>
                <a:solidFill>
                  <a:sysClr val="windowText" lastClr="000000"/>
                </a:solidFill>
                <a:effectLst/>
                <a:uLnTx/>
                <a:uFillTx/>
                <a:latin typeface="Calibri"/>
                <a:cs typeface="Calibri"/>
              </a:rPr>
              <a:t> </a:t>
            </a:r>
            <a:r>
              <a:rPr kumimoji="0" sz="2400" b="0" i="0" u="none" strike="noStrike" kern="0" cap="none" spc="-20" normalizeH="0" baseline="0" noProof="0" dirty="0">
                <a:ln>
                  <a:noFill/>
                </a:ln>
                <a:solidFill>
                  <a:sysClr val="windowText" lastClr="000000"/>
                </a:solidFill>
                <a:effectLst/>
                <a:uLnTx/>
                <a:uFillTx/>
                <a:latin typeface="Calibri"/>
                <a:cs typeface="Calibri"/>
              </a:rPr>
              <a:t>2025</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3" name="object 3"/>
          <p:cNvSpPr txBox="1">
            <a:spLocks noGrp="1"/>
          </p:cNvSpPr>
          <p:nvPr>
            <p:ph type="title"/>
          </p:nvPr>
        </p:nvSpPr>
        <p:spPr>
          <a:xfrm>
            <a:off x="732533" y="624857"/>
            <a:ext cx="1819275" cy="513715"/>
          </a:xfrm>
          <a:prstGeom prst="rect">
            <a:avLst/>
          </a:prstGeom>
        </p:spPr>
        <p:txBody>
          <a:bodyPr vert="horz" wrap="square" lIns="0" tIns="13335" rIns="0" bIns="0" rtlCol="0">
            <a:spAutoFit/>
          </a:bodyPr>
          <a:lstStyle/>
          <a:p>
            <a:pPr marL="12700">
              <a:lnSpc>
                <a:spcPct val="100000"/>
              </a:lnSpc>
              <a:spcBef>
                <a:spcPts val="105"/>
              </a:spcBef>
            </a:pPr>
            <a:r>
              <a:rPr sz="3200" spc="-55" dirty="0"/>
              <a:t>Schedule</a:t>
            </a:r>
            <a:endParaRPr sz="3200"/>
          </a:p>
        </p:txBody>
      </p:sp>
      <p:pic>
        <p:nvPicPr>
          <p:cNvPr id="4" name="object 4"/>
          <p:cNvPicPr/>
          <p:nvPr/>
        </p:nvPicPr>
        <p:blipFill>
          <a:blip r:embed="rId2" cstate="print"/>
          <a:stretch>
            <a:fillRect/>
          </a:stretch>
        </p:blipFill>
        <p:spPr>
          <a:xfrm>
            <a:off x="10982986" y="1894044"/>
            <a:ext cx="299278" cy="292108"/>
          </a:xfrm>
          <a:prstGeom prst="rect">
            <a:avLst/>
          </a:prstGeom>
        </p:spPr>
      </p:pic>
      <p:pic>
        <p:nvPicPr>
          <p:cNvPr id="5" name="object 5"/>
          <p:cNvPicPr/>
          <p:nvPr/>
        </p:nvPicPr>
        <p:blipFill>
          <a:blip r:embed="rId3" cstate="print"/>
          <a:stretch>
            <a:fillRect/>
          </a:stretch>
        </p:blipFill>
        <p:spPr>
          <a:xfrm>
            <a:off x="7774333" y="2254351"/>
            <a:ext cx="465540" cy="651154"/>
          </a:xfrm>
          <a:prstGeom prst="rect">
            <a:avLst/>
          </a:prstGeom>
        </p:spPr>
      </p:pic>
      <p:pic>
        <p:nvPicPr>
          <p:cNvPr id="6" name="object 6"/>
          <p:cNvPicPr/>
          <p:nvPr/>
        </p:nvPicPr>
        <p:blipFill>
          <a:blip r:embed="rId2" cstate="print"/>
          <a:stretch>
            <a:fillRect/>
          </a:stretch>
        </p:blipFill>
        <p:spPr>
          <a:xfrm>
            <a:off x="6499469" y="3575055"/>
            <a:ext cx="299275" cy="292110"/>
          </a:xfrm>
          <a:prstGeom prst="rect">
            <a:avLst/>
          </a:prstGeom>
        </p:spPr>
      </p:pic>
      <p:pic>
        <p:nvPicPr>
          <p:cNvPr id="7" name="object 7"/>
          <p:cNvPicPr/>
          <p:nvPr/>
        </p:nvPicPr>
        <p:blipFill>
          <a:blip r:embed="rId2" cstate="print"/>
          <a:stretch>
            <a:fillRect/>
          </a:stretch>
        </p:blipFill>
        <p:spPr>
          <a:xfrm>
            <a:off x="4399788" y="3051565"/>
            <a:ext cx="299277" cy="292110"/>
          </a:xfrm>
          <a:prstGeom prst="rect">
            <a:avLst/>
          </a:prstGeom>
        </p:spPr>
      </p:pic>
      <p:sp>
        <p:nvSpPr>
          <p:cNvPr id="8" name="object 8"/>
          <p:cNvSpPr txBox="1">
            <a:spLocks noGrp="1"/>
          </p:cNvSpPr>
          <p:nvPr>
            <p:ph type="sldNum" sz="quarter" idx="7"/>
          </p:nvPr>
        </p:nvSpPr>
        <p:spPr>
          <a:prstGeom prst="rect">
            <a:avLst/>
          </a:prstGeom>
        </p:spPr>
        <p:txBody>
          <a:bodyPr vert="horz" wrap="square" lIns="0" tIns="13970" rIns="0" bIns="0" rtlCol="0">
            <a:spAutoFit/>
          </a:bodyPr>
          <a:lstStyle/>
          <a:p>
            <a:pPr marL="38100" marR="0" lvl="0" indent="0" defTabSz="914400" eaLnBrk="1" fontAlgn="auto" latinLnBrk="0" hangingPunct="1">
              <a:lnSpc>
                <a:spcPct val="100000"/>
              </a:lnSpc>
              <a:spcBef>
                <a:spcPts val="110"/>
              </a:spcBef>
              <a:spcAft>
                <a:spcPts val="0"/>
              </a:spcAft>
              <a:buClrTx/>
              <a:buSzTx/>
              <a:buFontTx/>
              <a:buNone/>
              <a:tabLst/>
              <a:defRPr/>
            </a:pPr>
            <a:fld id="{81D60167-4931-47E6-BA6A-407CBD079E47}" type="slidenum">
              <a:rPr kumimoji="0" sz="1800" b="1" i="0" u="none" strike="noStrike" kern="0" cap="none" spc="-25" normalizeH="0" baseline="0" noProof="0" dirty="0">
                <a:ln>
                  <a:noFill/>
                </a:ln>
                <a:solidFill>
                  <a:prstClr val="black"/>
                </a:solidFill>
                <a:effectLst/>
                <a:uLnTx/>
                <a:uFillTx/>
                <a:latin typeface="Century Gothic"/>
              </a:rPr>
              <a:pPr marL="38100" marR="0" lvl="0" indent="0" defTabSz="914400" eaLnBrk="1" fontAlgn="auto" latinLnBrk="0" hangingPunct="1">
                <a:lnSpc>
                  <a:spcPct val="100000"/>
                </a:lnSpc>
                <a:spcBef>
                  <a:spcPts val="110"/>
                </a:spcBef>
                <a:spcAft>
                  <a:spcPts val="0"/>
                </a:spcAft>
                <a:buClrTx/>
                <a:buSzTx/>
                <a:buFontTx/>
                <a:buNone/>
                <a:tabLst/>
                <a:defRPr/>
              </a:pPr>
              <a:t>31</a:t>
            </a:fld>
            <a:endParaRPr kumimoji="0" sz="1800" b="1" i="0" u="none" strike="noStrike" kern="0" cap="none" spc="-25" normalizeH="0" baseline="0" noProof="0" dirty="0">
              <a:ln>
                <a:noFill/>
              </a:ln>
              <a:solidFill>
                <a:prstClr val="black"/>
              </a:solidFill>
              <a:effectLst/>
              <a:uLnTx/>
              <a:uFillTx/>
              <a:latin typeface="Century Gothic"/>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3970" rIns="0" bIns="0" rtlCol="0">
            <a:spAutoFit/>
          </a:bodyPr>
          <a:lstStyle/>
          <a:p>
            <a:pPr marL="38100" marR="0" lvl="0" indent="0" defTabSz="914400" eaLnBrk="1" fontAlgn="auto" latinLnBrk="0" hangingPunct="1">
              <a:lnSpc>
                <a:spcPct val="100000"/>
              </a:lnSpc>
              <a:spcBef>
                <a:spcPts val="110"/>
              </a:spcBef>
              <a:spcAft>
                <a:spcPts val="0"/>
              </a:spcAft>
              <a:buClrTx/>
              <a:buSzTx/>
              <a:buFontTx/>
              <a:buNone/>
              <a:tabLst/>
              <a:defRPr/>
            </a:pPr>
            <a:fld id="{81D60167-4931-47E6-BA6A-407CBD079E47}" type="slidenum">
              <a:rPr kumimoji="0" sz="1800" b="1" i="0" u="none" strike="noStrike" kern="0" cap="none" spc="-25" normalizeH="0" baseline="0" noProof="0" dirty="0">
                <a:ln>
                  <a:noFill/>
                </a:ln>
                <a:solidFill>
                  <a:prstClr val="black"/>
                </a:solidFill>
                <a:effectLst/>
                <a:uLnTx/>
                <a:uFillTx/>
                <a:latin typeface="Century Gothic"/>
              </a:rPr>
              <a:pPr marL="38100" marR="0" lvl="0" indent="0" defTabSz="914400" eaLnBrk="1" fontAlgn="auto" latinLnBrk="0" hangingPunct="1">
                <a:lnSpc>
                  <a:spcPct val="100000"/>
                </a:lnSpc>
                <a:spcBef>
                  <a:spcPts val="110"/>
                </a:spcBef>
                <a:spcAft>
                  <a:spcPts val="0"/>
                </a:spcAft>
                <a:buClrTx/>
                <a:buSzTx/>
                <a:buFontTx/>
                <a:buNone/>
                <a:tabLst/>
                <a:defRPr/>
              </a:pPr>
              <a:t>32</a:t>
            </a:fld>
            <a:endParaRPr kumimoji="0" sz="1800" b="1" i="0" u="none" strike="noStrike" kern="0" cap="none" spc="-25" normalizeH="0" baseline="0" noProof="0" dirty="0">
              <a:ln>
                <a:noFill/>
              </a:ln>
              <a:solidFill>
                <a:prstClr val="black"/>
              </a:solidFill>
              <a:effectLst/>
              <a:uLnTx/>
              <a:uFillTx/>
              <a:latin typeface="Century Gothic"/>
            </a:endParaRPr>
          </a:p>
        </p:txBody>
      </p:sp>
      <p:sp>
        <p:nvSpPr>
          <p:cNvPr id="2" name="object 2"/>
          <p:cNvSpPr txBox="1"/>
          <p:nvPr/>
        </p:nvSpPr>
        <p:spPr>
          <a:xfrm>
            <a:off x="951213" y="1674032"/>
            <a:ext cx="3623310" cy="2872740"/>
          </a:xfrm>
          <a:prstGeom prst="rect">
            <a:avLst/>
          </a:prstGeom>
        </p:spPr>
        <p:txBody>
          <a:bodyPr vert="horz" wrap="square" lIns="0" tIns="216535" rIns="0" bIns="0" rtlCol="0">
            <a:spAutoFit/>
          </a:bodyPr>
          <a:lstStyle/>
          <a:p>
            <a:pPr marL="469265" marR="0" lvl="0" indent="-456565" defTabSz="914400" eaLnBrk="1" fontAlgn="auto" latinLnBrk="0" hangingPunct="1">
              <a:lnSpc>
                <a:spcPct val="100000"/>
              </a:lnSpc>
              <a:spcBef>
                <a:spcPts val="1705"/>
              </a:spcBef>
              <a:spcAft>
                <a:spcPts val="0"/>
              </a:spcAft>
              <a:buClrTx/>
              <a:buSzTx/>
              <a:buFont typeface="Arial"/>
              <a:buChar char="•"/>
              <a:tabLst>
                <a:tab pos="469265" algn="l"/>
              </a:tabLst>
              <a:defRPr/>
            </a:pPr>
            <a:r>
              <a:rPr kumimoji="0" sz="2400" b="0" i="0" u="none" strike="noStrike" kern="0" cap="none" spc="-10" normalizeH="0" baseline="0" noProof="0" dirty="0">
                <a:ln>
                  <a:noFill/>
                </a:ln>
                <a:solidFill>
                  <a:sysClr val="windowText" lastClr="000000"/>
                </a:solidFill>
                <a:effectLst/>
                <a:uLnTx/>
                <a:uFillTx/>
                <a:latin typeface="Calibri"/>
                <a:cs typeface="Calibri"/>
              </a:rPr>
              <a:t>Receive</a:t>
            </a:r>
            <a:r>
              <a:rPr kumimoji="0" sz="2400" b="0" i="0" u="none" strike="noStrike" kern="0" cap="none" spc="-8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public</a:t>
            </a:r>
            <a:r>
              <a:rPr kumimoji="0" sz="2400" b="0" i="0" u="none" strike="noStrike" kern="0" cap="none" spc="-60"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comments</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1610"/>
              </a:spcBef>
              <a:spcAft>
                <a:spcPts val="0"/>
              </a:spcAft>
              <a:buClrTx/>
              <a:buSzTx/>
              <a:buFont typeface="Arial"/>
              <a:buChar char="•"/>
              <a:tabLst>
                <a:tab pos="469265"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Close</a:t>
            </a:r>
            <a:r>
              <a:rPr kumimoji="0" sz="2400" b="0" i="0" u="none" strike="noStrike" kern="0" cap="none" spc="-4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Public</a:t>
            </a:r>
            <a:r>
              <a:rPr kumimoji="0" sz="2400" b="0" i="0" u="none" strike="noStrike" kern="0" cap="none" spc="-35"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Hearing</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1595"/>
              </a:spcBef>
              <a:spcAft>
                <a:spcPts val="0"/>
              </a:spcAft>
              <a:buClrTx/>
              <a:buSzTx/>
              <a:buFont typeface="Arial"/>
              <a:buChar char="•"/>
              <a:tabLst>
                <a:tab pos="469265" algn="l"/>
              </a:tabLst>
              <a:defRPr/>
            </a:pPr>
            <a:r>
              <a:rPr kumimoji="0" sz="2400" b="0" i="0" u="none" strike="noStrike" kern="0" cap="none" spc="-25" normalizeH="0" baseline="0" noProof="0" dirty="0">
                <a:ln>
                  <a:noFill/>
                </a:ln>
                <a:solidFill>
                  <a:sysClr val="windowText" lastClr="000000"/>
                </a:solidFill>
                <a:effectLst/>
                <a:uLnTx/>
                <a:uFillTx/>
                <a:latin typeface="Calibri"/>
                <a:cs typeface="Calibri"/>
              </a:rPr>
              <a:t>Tally</a:t>
            </a:r>
            <a:r>
              <a:rPr kumimoji="0" sz="2400" b="0" i="0" u="none" strike="noStrike" kern="0" cap="none" spc="-85"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protest</a:t>
            </a:r>
            <a:r>
              <a:rPr kumimoji="0" sz="2400" b="0" i="0" u="none" strike="noStrike" kern="0" cap="none" spc="-95"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votes</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1595"/>
              </a:spcBef>
              <a:spcAft>
                <a:spcPts val="0"/>
              </a:spcAft>
              <a:buClrTx/>
              <a:buSzTx/>
              <a:buFont typeface="Arial"/>
              <a:buChar char="•"/>
              <a:tabLst>
                <a:tab pos="469265"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Board</a:t>
            </a:r>
            <a:r>
              <a:rPr kumimoji="0" sz="2400" b="0" i="0" u="none" strike="noStrike" kern="0" cap="none" spc="-100"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deliberation</a:t>
            </a:r>
            <a:endParaRPr kumimoji="0" sz="2400" b="0" i="0" u="none" strike="noStrike" kern="0" cap="none" spc="0" normalizeH="0" baseline="0" noProof="0">
              <a:ln>
                <a:noFill/>
              </a:ln>
              <a:solidFill>
                <a:sysClr val="windowText" lastClr="000000"/>
              </a:solidFill>
              <a:effectLst/>
              <a:uLnTx/>
              <a:uFillTx/>
              <a:latin typeface="Calibri"/>
              <a:cs typeface="Calibri"/>
            </a:endParaRPr>
          </a:p>
          <a:p>
            <a:pPr marL="469265" marR="0" lvl="0" indent="-456565" defTabSz="914400" eaLnBrk="1" fontAlgn="auto" latinLnBrk="0" hangingPunct="1">
              <a:lnSpc>
                <a:spcPct val="100000"/>
              </a:lnSpc>
              <a:spcBef>
                <a:spcPts val="1610"/>
              </a:spcBef>
              <a:spcAft>
                <a:spcPts val="0"/>
              </a:spcAft>
              <a:buClrTx/>
              <a:buSzTx/>
              <a:buFont typeface="Arial"/>
              <a:buChar char="•"/>
              <a:tabLst>
                <a:tab pos="469265" algn="l"/>
              </a:tabLst>
              <a:defRPr/>
            </a:pPr>
            <a:r>
              <a:rPr kumimoji="0" sz="2400" b="0" i="0" u="none" strike="noStrike" kern="0" cap="none" spc="0" normalizeH="0" baseline="0" noProof="0" dirty="0">
                <a:ln>
                  <a:noFill/>
                </a:ln>
                <a:solidFill>
                  <a:sysClr val="windowText" lastClr="000000"/>
                </a:solidFill>
                <a:effectLst/>
                <a:uLnTx/>
                <a:uFillTx/>
                <a:latin typeface="Calibri"/>
                <a:cs typeface="Calibri"/>
              </a:rPr>
              <a:t>Board</a:t>
            </a:r>
            <a:r>
              <a:rPr kumimoji="0" sz="2400" b="0" i="0" u="none" strike="noStrike" kern="0" cap="none" spc="-80"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vote</a:t>
            </a:r>
            <a:r>
              <a:rPr kumimoji="0" sz="2400" b="0" i="0" u="none" strike="noStrike" kern="0" cap="none" spc="-45" normalizeH="0" baseline="0" noProof="0" dirty="0">
                <a:ln>
                  <a:noFill/>
                </a:ln>
                <a:solidFill>
                  <a:sysClr val="windowText" lastClr="000000"/>
                </a:solidFill>
                <a:effectLst/>
                <a:uLnTx/>
                <a:uFillTx/>
                <a:latin typeface="Calibri"/>
                <a:cs typeface="Calibri"/>
              </a:rPr>
              <a:t> </a:t>
            </a:r>
            <a:r>
              <a:rPr kumimoji="0" sz="2400" b="0" i="0" u="none" strike="noStrike" kern="0" cap="none" spc="0" normalizeH="0" baseline="0" noProof="0" dirty="0">
                <a:ln>
                  <a:noFill/>
                </a:ln>
                <a:solidFill>
                  <a:sysClr val="windowText" lastClr="000000"/>
                </a:solidFill>
                <a:effectLst/>
                <a:uLnTx/>
                <a:uFillTx/>
                <a:latin typeface="Calibri"/>
                <a:cs typeface="Calibri"/>
              </a:rPr>
              <a:t>(if</a:t>
            </a:r>
            <a:r>
              <a:rPr kumimoji="0" sz="2400" b="0" i="0" u="none" strike="noStrike" kern="0" cap="none" spc="-75" normalizeH="0" baseline="0" noProof="0" dirty="0">
                <a:ln>
                  <a:noFill/>
                </a:ln>
                <a:solidFill>
                  <a:sysClr val="windowText" lastClr="000000"/>
                </a:solidFill>
                <a:effectLst/>
                <a:uLnTx/>
                <a:uFillTx/>
                <a:latin typeface="Calibri"/>
                <a:cs typeface="Calibri"/>
              </a:rPr>
              <a:t> </a:t>
            </a:r>
            <a:r>
              <a:rPr kumimoji="0" sz="2400" b="0" i="0" u="none" strike="noStrike" kern="0" cap="none" spc="-10" normalizeH="0" baseline="0" noProof="0" dirty="0">
                <a:ln>
                  <a:noFill/>
                </a:ln>
                <a:solidFill>
                  <a:sysClr val="windowText" lastClr="000000"/>
                </a:solidFill>
                <a:effectLst/>
                <a:uLnTx/>
                <a:uFillTx/>
                <a:latin typeface="Calibri"/>
                <a:cs typeface="Calibri"/>
              </a:rPr>
              <a:t>applicable)</a:t>
            </a:r>
            <a:endParaRPr kumimoji="0" sz="2400" b="0" i="0" u="none" strike="noStrike" kern="0" cap="none" spc="0" normalizeH="0" baseline="0" noProof="0">
              <a:ln>
                <a:noFill/>
              </a:ln>
              <a:solidFill>
                <a:sysClr val="windowText" lastClr="000000"/>
              </a:solidFill>
              <a:effectLst/>
              <a:uLnTx/>
              <a:uFillTx/>
              <a:latin typeface="Calibri"/>
              <a:cs typeface="Calibri"/>
            </a:endParaRPr>
          </a:p>
        </p:txBody>
      </p:sp>
      <p:sp>
        <p:nvSpPr>
          <p:cNvPr id="3" name="object 3"/>
          <p:cNvSpPr txBox="1">
            <a:spLocks noGrp="1"/>
          </p:cNvSpPr>
          <p:nvPr>
            <p:ph type="title"/>
          </p:nvPr>
        </p:nvSpPr>
        <p:spPr>
          <a:xfrm>
            <a:off x="732533" y="624857"/>
            <a:ext cx="2023110" cy="513715"/>
          </a:xfrm>
          <a:prstGeom prst="rect">
            <a:avLst/>
          </a:prstGeom>
        </p:spPr>
        <p:txBody>
          <a:bodyPr vert="horz" wrap="square" lIns="0" tIns="13335" rIns="0" bIns="0" rtlCol="0">
            <a:spAutoFit/>
          </a:bodyPr>
          <a:lstStyle/>
          <a:p>
            <a:pPr marL="12700">
              <a:lnSpc>
                <a:spcPct val="100000"/>
              </a:lnSpc>
              <a:spcBef>
                <a:spcPts val="105"/>
              </a:spcBef>
            </a:pPr>
            <a:r>
              <a:rPr sz="3200" spc="-40" dirty="0"/>
              <a:t>Next</a:t>
            </a:r>
            <a:r>
              <a:rPr sz="3200" spc="-160" dirty="0"/>
              <a:t> </a:t>
            </a:r>
            <a:r>
              <a:rPr sz="3200" spc="-40" dirty="0"/>
              <a:t>Steps</a:t>
            </a:r>
            <a:endParaRPr sz="3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6B745-A1E0-769A-66D1-53485B1FC6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931D9-F986-E520-01B4-8AD65F6E971D}"/>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Public Hearing</a:t>
            </a:r>
          </a:p>
        </p:txBody>
      </p:sp>
      <p:graphicFrame>
        <p:nvGraphicFramePr>
          <p:cNvPr id="6" name="Content Placeholder 5">
            <a:extLst>
              <a:ext uri="{FF2B5EF4-FFF2-40B4-BE49-F238E27FC236}">
                <a16:creationId xmlns:a16="http://schemas.microsoft.com/office/drawing/2014/main" id="{1C548841-F21B-4246-DBE0-7B88CD22C519}"/>
              </a:ext>
            </a:extLst>
          </p:cNvPr>
          <p:cNvGraphicFramePr>
            <a:graphicFrameLocks noGrp="1"/>
          </p:cNvGraphicFramePr>
          <p:nvPr>
            <p:ph idx="1"/>
            <p:extLst>
              <p:ext uri="{D42A27DB-BD31-4B8C-83A1-F6EECF244321}">
                <p14:modId xmlns:p14="http://schemas.microsoft.com/office/powerpoint/2010/main" val="1152373467"/>
              </p:ext>
            </p:extLst>
          </p:nvPr>
        </p:nvGraphicFramePr>
        <p:xfrm>
          <a:off x="838200" y="1825624"/>
          <a:ext cx="10515600" cy="5032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5032376">
                <a:tc>
                  <a:txBody>
                    <a:bodyPr/>
                    <a:lstStyle/>
                    <a:p>
                      <a:r>
                        <a:rPr lang="en-US" sz="3600" b="1" kern="1200" dirty="0">
                          <a:solidFill>
                            <a:schemeClr val="tx1"/>
                          </a:solidFill>
                          <a:effectLst/>
                          <a:latin typeface="Times New Roman" panose="02020603050405020304" pitchFamily="18" charset="0"/>
                          <a:ea typeface="+mn-ea"/>
                          <a:cs typeface="Times New Roman" panose="02020603050405020304" pitchFamily="18" charset="0"/>
                        </a:rPr>
                        <a:t> </a:t>
                      </a:r>
                    </a:p>
                    <a:p>
                      <a:r>
                        <a:rPr lang="en-US" sz="3600" b="1" kern="1200" dirty="0">
                          <a:solidFill>
                            <a:schemeClr val="tx1"/>
                          </a:solidFill>
                          <a:effectLst/>
                          <a:latin typeface="Times New Roman" panose="02020603050405020304" pitchFamily="18" charset="0"/>
                          <a:ea typeface="+mn-ea"/>
                          <a:cs typeface="Times New Roman" panose="02020603050405020304" pitchFamily="18" charset="0"/>
                        </a:rPr>
                        <a:t>B.	Public Comments on 2024 Cost of Service Study and Proposed Rates and Charges. </a:t>
                      </a:r>
                    </a:p>
                    <a:p>
                      <a:r>
                        <a:rPr lang="en-US" sz="3600" b="1"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sz="36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3600" b="1" kern="1200" dirty="0">
                          <a:solidFill>
                            <a:schemeClr val="tx1"/>
                          </a:solidFill>
                          <a:effectLst/>
                          <a:latin typeface="Times New Roman" panose="02020603050405020304" pitchFamily="18" charset="0"/>
                          <a:ea typeface="+mn-ea"/>
                          <a:cs typeface="Times New Roman" panose="02020603050405020304" pitchFamily="18" charset="0"/>
                        </a:rPr>
                        <a:t>C.	Board Comments on 2024 Cost of Service Study and Proposed Rates and Charges.</a:t>
                      </a: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71593F14-DBF6-58CA-8000-AB724B46E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1581199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49862-4A28-83A2-40B0-3FF8A6F14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5AC19-ECF7-0844-0FC8-3A5F324E38A6}"/>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Public Hearing</a:t>
            </a:r>
          </a:p>
        </p:txBody>
      </p:sp>
      <p:graphicFrame>
        <p:nvGraphicFramePr>
          <p:cNvPr id="6" name="Content Placeholder 5">
            <a:extLst>
              <a:ext uri="{FF2B5EF4-FFF2-40B4-BE49-F238E27FC236}">
                <a16:creationId xmlns:a16="http://schemas.microsoft.com/office/drawing/2014/main" id="{4A2BF771-3AB5-38C3-3055-16D9CFC34F25}"/>
              </a:ext>
            </a:extLst>
          </p:cNvPr>
          <p:cNvGraphicFramePr>
            <a:graphicFrameLocks noGrp="1"/>
          </p:cNvGraphicFramePr>
          <p:nvPr>
            <p:ph idx="1"/>
            <p:extLst>
              <p:ext uri="{D42A27DB-BD31-4B8C-83A1-F6EECF244321}">
                <p14:modId xmlns:p14="http://schemas.microsoft.com/office/powerpoint/2010/main" val="2105429498"/>
              </p:ext>
            </p:extLst>
          </p:nvPr>
        </p:nvGraphicFramePr>
        <p:xfrm>
          <a:off x="838200" y="1825624"/>
          <a:ext cx="10515600" cy="5032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5032376">
                <a:tc>
                  <a:txBody>
                    <a:bodyPr/>
                    <a:lstStyle/>
                    <a:p>
                      <a:r>
                        <a:rPr lang="en-US" sz="3600" b="1" kern="1200" dirty="0">
                          <a:solidFill>
                            <a:schemeClr val="tx1"/>
                          </a:solidFill>
                          <a:effectLst/>
                          <a:latin typeface="Times New Roman" panose="02020603050405020304" pitchFamily="18" charset="0"/>
                          <a:ea typeface="+mn-ea"/>
                          <a:cs typeface="Times New Roman" panose="02020603050405020304" pitchFamily="18" charset="0"/>
                        </a:rPr>
                        <a:t> </a:t>
                      </a:r>
                    </a:p>
                    <a:p>
                      <a:endParaRPr lang="en-US" sz="36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3600" b="1" kern="1200" dirty="0">
                          <a:solidFill>
                            <a:schemeClr val="tx1"/>
                          </a:solidFill>
                          <a:effectLst/>
                          <a:latin typeface="Times New Roman" panose="02020603050405020304" pitchFamily="18" charset="0"/>
                          <a:ea typeface="+mn-ea"/>
                          <a:cs typeface="Times New Roman" panose="02020603050405020304" pitchFamily="18" charset="0"/>
                        </a:rPr>
                        <a:t>D.	Request for Approval of Ordinance No. 109:  Rescinding Ordinance No. 106 and Ordinance No. 107 in its Entirety; and Providing for a reference Document Entitled, “Water Sales and Service Policy Manual”</a:t>
                      </a: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63A8E411-4449-E52E-D33D-5C6A189DF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921893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A7B68-154C-9095-C7D7-C4048FA7C1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91B93D-79ED-56EF-2B2B-8E8D43DC2712}"/>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sz="3200" dirty="0">
                <a:latin typeface="Amasis MT Pro Black" panose="02040A04050005020304" pitchFamily="18" charset="0"/>
                <a:cs typeface="Times New Roman" panose="02020603050405020304" pitchFamily="18" charset="0"/>
              </a:rPr>
              <a:t>Current Business/Committee Reports</a:t>
            </a:r>
            <a:endParaRPr lang="en-US" sz="3200"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B31F1D4A-70A0-8D1A-7D73-B3C4373A2238}"/>
              </a:ext>
            </a:extLst>
          </p:cNvPr>
          <p:cNvGraphicFramePr>
            <a:graphicFrameLocks noGrp="1"/>
          </p:cNvGraphicFramePr>
          <p:nvPr>
            <p:ph idx="1"/>
            <p:extLst>
              <p:ext uri="{D42A27DB-BD31-4B8C-83A1-F6EECF244321}">
                <p14:modId xmlns:p14="http://schemas.microsoft.com/office/powerpoint/2010/main" val="4275358878"/>
              </p:ext>
            </p:extLst>
          </p:nvPr>
        </p:nvGraphicFramePr>
        <p:xfrm>
          <a:off x="838200" y="1825624"/>
          <a:ext cx="10515600" cy="44481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448176">
                <a:tc>
                  <a:txBody>
                    <a:bodyPr/>
                    <a:lstStyle/>
                    <a:p>
                      <a:pPr marL="0" indent="0" algn="l">
                        <a:buFont typeface="Arial" panose="020B0604020202020204" pitchFamily="34" charset="0"/>
                        <a:buNone/>
                      </a:pP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11.A.   </a:t>
                      </a:r>
                      <a:r>
                        <a:rPr lang="en-US" sz="2400" b="1" dirty="0">
                          <a:solidFill>
                            <a:schemeClr val="tx1"/>
                          </a:solidFill>
                          <a:latin typeface="Times New Roman" panose="02020603050405020304" pitchFamily="18" charset="0"/>
                          <a:cs typeface="Times New Roman" panose="02020603050405020304" pitchFamily="18" charset="0"/>
                        </a:rPr>
                        <a:t>Consent Calendar</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r>
                        <a:rPr lang="en-US" sz="2400" b="0" dirty="0">
                          <a:solidFill>
                            <a:schemeClr val="tx1"/>
                          </a:solidFill>
                          <a:latin typeface="Times New Roman" panose="02020603050405020304" pitchFamily="18" charset="0"/>
                          <a:cs typeface="Times New Roman" panose="02020603050405020304" pitchFamily="18" charset="0"/>
                        </a:rPr>
                        <a:t>Description:  Approval of Board Meeting Minutes and 			            Accounts Payable Disbursements.</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1.        Approval of Minutes:</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i</a:t>
                      </a:r>
                      <a:r>
                        <a:rPr lang="en-US" sz="2000" dirty="0">
                          <a:solidFill>
                            <a:schemeClr val="tx1"/>
                          </a:solidFill>
                          <a:latin typeface="Times New Roman" panose="02020603050405020304" pitchFamily="18" charset="0"/>
                          <a:cs typeface="Times New Roman" panose="02020603050405020304" pitchFamily="18" charset="0"/>
                        </a:rPr>
                        <a:t>.     January 13, 2025, Regular Board Meeting</a:t>
                      </a:r>
                    </a:p>
                    <a:p>
                      <a:pPr marL="0" indent="0" algn="l">
                        <a:buFont typeface="Arial" panose="020B0604020202020204" pitchFamily="34" charset="0"/>
                        <a:buNone/>
                      </a:pPr>
                      <a:r>
                        <a:rPr lang="en-US" sz="2000" dirty="0">
                          <a:solidFill>
                            <a:schemeClr val="tx1"/>
                          </a:solidFill>
                          <a:latin typeface="Times New Roman" panose="02020603050405020304" pitchFamily="18" charset="0"/>
                          <a:cs typeface="Times New Roman" panose="02020603050405020304" pitchFamily="18" charset="0"/>
                        </a:rPr>
                        <a:t>                                         ii.     January 23, 2025, Special Board Workshop </a:t>
                      </a:r>
                    </a:p>
                    <a:p>
                      <a:pPr marL="0" indent="0" algn="l">
                        <a:buFont typeface="Arial" panose="020B0604020202020204" pitchFamily="34" charset="0"/>
                        <a:buNone/>
                      </a:pPr>
                      <a:r>
                        <a:rPr lang="en-US" sz="20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						</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2.	Approval of Accounts Payable Disbursements</a:t>
                      </a:r>
                      <a:endParaRPr lang="en-US" sz="32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C53807A1-F25A-4985-CAF7-6BFB58BDE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870980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7E7239AC-DBC3-4B88-99F3-72F0E9DAAD02}"/>
              </a:ext>
            </a:extLst>
          </p:cNvPr>
          <p:cNvSpPr>
            <a:spLocks noGrp="1"/>
          </p:cNvSpPr>
          <p:nvPr>
            <p:ph type="title" idx="10"/>
            <p:custDataLst>
              <p:tags r:id="rId2"/>
            </p:custDataLst>
          </p:nvPr>
        </p:nvSpPr>
        <p:spPr>
          <a:xfrm>
            <a:off x="466344" y="196282"/>
            <a:ext cx="11277600" cy="1659950"/>
          </a:xfrm>
        </p:spPr>
        <p:txBody>
          <a:bodyPr>
            <a:normAutofit/>
          </a:bodyPr>
          <a:lstStyle/>
          <a:p>
            <a:r>
              <a:rPr lang="en-US" sz="4400" b="1" dirty="0">
                <a:latin typeface="Times New Roman" panose="02020603050405020304" pitchFamily="18" charset="0"/>
                <a:cs typeface="Times New Roman" panose="02020603050405020304" pitchFamily="18" charset="0"/>
              </a:rPr>
              <a:t>Consent Calendar</a:t>
            </a:r>
            <a:endParaRPr lang="en-US" sz="4400" dirty="0"/>
          </a:p>
        </p:txBody>
      </p:sp>
      <p:sp>
        <p:nvSpPr>
          <p:cNvPr id="3" name="ContextB">
            <a:extLst>
              <a:ext uri="{FF2B5EF4-FFF2-40B4-BE49-F238E27FC236}">
                <a16:creationId xmlns:a16="http://schemas.microsoft.com/office/drawing/2014/main" id="{5DBECDFE-B6BB-4816-A2F2-A3C2695584CE}"/>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0B9B4671-89EC-4D45-911F-D836DA4C4880}"/>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B56AAE72-775A-4E59-85E3-A54020DD80BA}"/>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9EE02D57-BB62-4294-8474-BD434C79ED95}"/>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B120D1C1-D587-4B83-84B9-B4B7AC929A2F}"/>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C8418178-A423-4F86-9B7D-B8269F0E7E2B}"/>
              </a:ext>
            </a:extLst>
          </p:cNvPr>
          <p:cNvGraphicFramePr>
            <a:graphicFrameLocks noGrp="1"/>
          </p:cNvGraphicFramePr>
          <p:nvPr>
            <p:extLst>
              <p:ext uri="{D42A27DB-BD31-4B8C-83A1-F6EECF244321}">
                <p14:modId xmlns:p14="http://schemas.microsoft.com/office/powerpoint/2010/main" val="1621256006"/>
              </p:ext>
            </p:extLst>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249077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920BA-10C9-5EDA-B1B0-AB761DF374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00CE61-E81C-41E8-720A-2B4763967BE3}"/>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sz="3200" dirty="0">
                <a:latin typeface="Amasis MT Pro Black" panose="02040A04050005020304" pitchFamily="18" charset="0"/>
                <a:cs typeface="Times New Roman" panose="02020603050405020304" pitchFamily="18" charset="0"/>
              </a:rPr>
              <a:t>Current Business</a:t>
            </a:r>
            <a:endParaRPr lang="en-US" sz="3200"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E2D34C9D-8F8C-75A8-5448-F8C656D09D6C}"/>
              </a:ext>
            </a:extLst>
          </p:cNvPr>
          <p:cNvGraphicFramePr>
            <a:graphicFrameLocks noGrp="1"/>
          </p:cNvGraphicFramePr>
          <p:nvPr>
            <p:ph idx="1"/>
            <p:extLst>
              <p:ext uri="{D42A27DB-BD31-4B8C-83A1-F6EECF244321}">
                <p14:modId xmlns:p14="http://schemas.microsoft.com/office/powerpoint/2010/main" val="1378090200"/>
              </p:ext>
            </p:extLst>
          </p:nvPr>
        </p:nvGraphicFramePr>
        <p:xfrm>
          <a:off x="838200" y="1825624"/>
          <a:ext cx="10515600" cy="44481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448176">
                <a:tc>
                  <a:txBody>
                    <a:bodyPr/>
                    <a:lstStyle/>
                    <a:p>
                      <a:pPr marL="0" indent="0" algn="l">
                        <a:buFont typeface="Arial" panose="020B0604020202020204" pitchFamily="34" charset="0"/>
                        <a:buNone/>
                      </a:pP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p>
                    <a:p>
                      <a:pPr marL="0" indent="0" algn="l">
                        <a:buFont typeface="Arial" panose="020B0604020202020204"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r>
                        <a:rPr lang="en-US" sz="2400" dirty="0">
                          <a:solidFill>
                            <a:schemeClr val="tx1"/>
                          </a:solidFill>
                          <a:latin typeface="Times New Roman" panose="02020603050405020304" pitchFamily="18" charset="0"/>
                          <a:cs typeface="Times New Roman" panose="02020603050405020304" pitchFamily="18" charset="0"/>
                        </a:rPr>
                        <a:t>Approval of 24</a:t>
                      </a:r>
                      <a:r>
                        <a:rPr lang="en-US" sz="2400">
                          <a:solidFill>
                            <a:schemeClr val="tx1"/>
                          </a:solidFill>
                          <a:latin typeface="Times New Roman" panose="02020603050405020304" pitchFamily="18" charset="0"/>
                          <a:cs typeface="Times New Roman" panose="02020603050405020304" pitchFamily="18" charset="0"/>
                        </a:rPr>
                        <a:t>” pipe </a:t>
                      </a:r>
                      <a:r>
                        <a:rPr lang="en-US" sz="2400" dirty="0">
                          <a:solidFill>
                            <a:schemeClr val="tx1"/>
                          </a:solidFill>
                          <a:latin typeface="Times New Roman" panose="02020603050405020304" pitchFamily="18" charset="0"/>
                          <a:cs typeface="Times New Roman" panose="02020603050405020304" pitchFamily="18" charset="0"/>
                        </a:rPr>
                        <a:t>purchase on Brady</a:t>
                      </a:r>
                    </a:p>
                    <a:p>
                      <a:pPr marL="0" indent="0" algn="l">
                        <a:buFont typeface="Arial" panose="020B0604020202020204" pitchFamily="34" charset="0"/>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gn="l">
                        <a:buFont typeface="Arial" panose="020B0604020202020204" pitchFamily="34" charset="0"/>
                        <a:buNone/>
                      </a:pPr>
                      <a:r>
                        <a:rPr lang="en-US" sz="2400" b="1" dirty="0">
                          <a:solidFill>
                            <a:schemeClr val="tx1"/>
                          </a:solidFill>
                          <a:latin typeface="Times New Roman" panose="02020603050405020304" pitchFamily="18" charset="0"/>
                          <a:cs typeface="Times New Roman" panose="02020603050405020304" pitchFamily="18" charset="0"/>
                        </a:rPr>
                        <a:t>Description: </a:t>
                      </a:r>
                      <a:r>
                        <a:rPr lang="en-US" sz="2400" b="0" dirty="0">
                          <a:solidFill>
                            <a:schemeClr val="tx1"/>
                          </a:solidFill>
                          <a:latin typeface="Times New Roman" panose="02020603050405020304" pitchFamily="18" charset="0"/>
                          <a:cs typeface="Times New Roman" panose="02020603050405020304" pitchFamily="18" charset="0"/>
                        </a:rPr>
                        <a:t>Board to consider approving the purchase of 24” line for pipe on Brady. </a:t>
                      </a:r>
                      <a:endParaRPr lang="en-US" sz="32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D7065D26-62BC-592F-7C6D-EBFE1C3DE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3156820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81521-9345-DC33-AC57-EDB4B24B60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3FF45-DF48-1D4B-BC1A-1379B4C15CCB}"/>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Current Business (cont.)</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7D1A5CEB-B9B4-7B19-2454-D1E0EBF8957A}"/>
              </a:ext>
            </a:extLst>
          </p:cNvPr>
          <p:cNvGraphicFramePr>
            <a:graphicFrameLocks noGrp="1"/>
          </p:cNvGraphicFramePr>
          <p:nvPr>
            <p:ph idx="1"/>
            <p:extLst>
              <p:ext uri="{D42A27DB-BD31-4B8C-83A1-F6EECF244321}">
                <p14:modId xmlns:p14="http://schemas.microsoft.com/office/powerpoint/2010/main" val="983932589"/>
              </p:ext>
            </p:extLst>
          </p:nvPr>
        </p:nvGraphicFramePr>
        <p:xfrm>
          <a:off x="838200" y="1825624"/>
          <a:ext cx="10515600" cy="49377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endParaRPr lang="en-US" sz="32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800" b="1" kern="1200" dirty="0">
                          <a:solidFill>
                            <a:schemeClr val="lt1"/>
                          </a:solidFill>
                          <a:effectLst/>
                          <a:latin typeface="+mn-lt"/>
                          <a:ea typeface="+mn-ea"/>
                          <a:cs typeface="+mn-cs"/>
                        </a:rPr>
                        <a:t> </a:t>
                      </a:r>
                    </a:p>
                    <a:p>
                      <a:pPr marL="971550" lvl="1" indent="-514350">
                        <a:buAutoNum type="alphaUcPeriod" startAt="2"/>
                      </a:pPr>
                      <a:r>
                        <a:rPr lang="en-US" sz="2800" b="1" kern="1200" dirty="0">
                          <a:solidFill>
                            <a:schemeClr val="tx1"/>
                          </a:solidFill>
                          <a:effectLst/>
                          <a:latin typeface="Times New Roman" panose="02020603050405020304" pitchFamily="18" charset="0"/>
                          <a:ea typeface="+mn-ea"/>
                          <a:cs typeface="Times New Roman" panose="02020603050405020304" pitchFamily="18" charset="0"/>
                        </a:rPr>
                        <a:t>Krieger &amp; Stewart (K&amp;S) Work Order – Preliminary         Engineering Analysis </a:t>
                      </a:r>
                    </a:p>
                    <a:p>
                      <a:pPr marL="971550" lvl="1" indent="-514350">
                        <a:buAutoNum type="alphaUcPeriod" startAt="2"/>
                      </a:pPr>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None/>
                      </a:pPr>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800" b="1" kern="1200" dirty="0">
                          <a:solidFill>
                            <a:schemeClr val="tx1"/>
                          </a:solidFill>
                          <a:effectLst/>
                          <a:latin typeface="Times New Roman" panose="02020603050405020304" pitchFamily="18" charset="0"/>
                          <a:ea typeface="+mn-ea"/>
                          <a:cs typeface="Times New Roman" panose="02020603050405020304" pitchFamily="18" charset="0"/>
                        </a:rPr>
                        <a:t>Description: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Board to review Work Order 83A - Preliminary Engineering Analysis - Recycled Water Treatment/Conveyance/Replenishment Project</a:t>
                      </a:r>
                    </a:p>
                    <a:p>
                      <a:endParaRPr lang="en-US" sz="4400" b="1"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ctr">
                        <a:buFont typeface="Arial" panose="020B0604020202020204" pitchFamily="34" charset="0"/>
                        <a:buNone/>
                      </a:pP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1FD9D938-BC62-5C9B-834B-199C18325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3059112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60055-0BD9-8F76-BD7B-AC53C0831F3E}"/>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7D06A5F5-4915-33D3-7FAB-2AB431C2BC7A}"/>
              </a:ext>
            </a:extLst>
          </p:cNvPr>
          <p:cNvSpPr>
            <a:spLocks noGrp="1"/>
          </p:cNvSpPr>
          <p:nvPr>
            <p:ph type="title" idx="10"/>
            <p:custDataLst>
              <p:tags r:id="rId2"/>
            </p:custDataLst>
          </p:nvPr>
        </p:nvSpPr>
        <p:spPr>
          <a:xfrm>
            <a:off x="466344" y="196282"/>
            <a:ext cx="11277600" cy="1659950"/>
          </a:xfrm>
        </p:spPr>
        <p:txBody>
          <a:bodyPr>
            <a:normAutofit/>
          </a:bodyPr>
          <a:lstStyle/>
          <a:p>
            <a:r>
              <a:rPr lang="en-US" sz="4400" b="1" dirty="0">
                <a:latin typeface="Times New Roman" panose="02020603050405020304" pitchFamily="18" charset="0"/>
                <a:cs typeface="Times New Roman" panose="02020603050405020304" pitchFamily="18" charset="0"/>
              </a:rPr>
              <a:t>K&amp;S Work Order 83A</a:t>
            </a:r>
            <a:endParaRPr lang="en-US" sz="4400" dirty="0"/>
          </a:p>
        </p:txBody>
      </p:sp>
      <p:sp>
        <p:nvSpPr>
          <p:cNvPr id="3" name="ContextB">
            <a:extLst>
              <a:ext uri="{FF2B5EF4-FFF2-40B4-BE49-F238E27FC236}">
                <a16:creationId xmlns:a16="http://schemas.microsoft.com/office/drawing/2014/main" id="{C9900156-814F-BC4B-75A4-AFE93316206B}"/>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38D9980B-9F8C-3ADF-B74A-2157526A6624}"/>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A83A6B09-2DE5-1E80-CD32-C56F1C09C391}"/>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64F44758-EA09-70CA-0F52-455E5AF582EC}"/>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09FA2027-E791-63EE-208C-F72BF69BC8CA}"/>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C3BE335A-179D-B712-AC6D-C46FFF694B4D}"/>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277916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A2C18-0F67-B399-6FF3-5504277E6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D7CDB6-E7BD-29B0-CACB-BAF5AA9BDCD4}"/>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February Board Meeting</a:t>
            </a:r>
          </a:p>
        </p:txBody>
      </p:sp>
      <p:graphicFrame>
        <p:nvGraphicFramePr>
          <p:cNvPr id="6" name="Content Placeholder 5">
            <a:extLst>
              <a:ext uri="{FF2B5EF4-FFF2-40B4-BE49-F238E27FC236}">
                <a16:creationId xmlns:a16="http://schemas.microsoft.com/office/drawing/2014/main" id="{11D072E5-AC2C-A9D5-4DDA-01E9F4E979D6}"/>
              </a:ext>
            </a:extLst>
          </p:cNvPr>
          <p:cNvGraphicFramePr>
            <a:graphicFrameLocks noGrp="1"/>
          </p:cNvGraphicFramePr>
          <p:nvPr>
            <p:ph idx="1"/>
            <p:extLst>
              <p:ext uri="{D42A27DB-BD31-4B8C-83A1-F6EECF244321}">
                <p14:modId xmlns:p14="http://schemas.microsoft.com/office/powerpoint/2010/main" val="3117161356"/>
              </p:ext>
            </p:extLst>
          </p:nvPr>
        </p:nvGraphicFramePr>
        <p:xfrm>
          <a:off x="838200" y="1825624"/>
          <a:ext cx="10515600" cy="5032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5032376">
                <a:tc>
                  <a:txBody>
                    <a:bodyPr/>
                    <a:lstStyle/>
                    <a:p>
                      <a:pPr marL="0" indent="0" algn="ctr">
                        <a:buFont typeface="Arial" panose="020B0604020202020204" pitchFamily="34" charset="0"/>
                        <a:buNone/>
                      </a:pPr>
                      <a:endParaRPr lang="en-US" sz="4000" b="1" dirty="0">
                        <a:solidFill>
                          <a:schemeClr val="tx1"/>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en-US" sz="3200" dirty="0">
                          <a:solidFill>
                            <a:schemeClr val="tx1"/>
                          </a:solidFill>
                          <a:latin typeface="Times New Roman" panose="02020603050405020304" pitchFamily="18" charset="0"/>
                          <a:cs typeface="Times New Roman" panose="02020603050405020304" pitchFamily="18" charset="0"/>
                        </a:rPr>
                        <a:t>8. 	Public Questions and Comments</a:t>
                      </a:r>
                      <a:br>
                        <a:rPr lang="en-US" sz="2800" dirty="0">
                          <a:solidFill>
                            <a:schemeClr val="tx1"/>
                          </a:solidFill>
                          <a:latin typeface="Times New Roman" panose="02020603050405020304" pitchFamily="18" charset="0"/>
                          <a:cs typeface="Times New Roman" panose="02020603050405020304" pitchFamily="18" charset="0"/>
                        </a:rPr>
                      </a:br>
                      <a:r>
                        <a:rPr lang="en-US" sz="1800" i="1" dirty="0">
                          <a:solidFill>
                            <a:schemeClr val="tx1"/>
                          </a:solidFill>
                          <a:effectLst/>
                          <a:latin typeface="Times New Roman" panose="02020603050405020304" pitchFamily="18" charset="0"/>
                          <a:ea typeface="Times New Roman" panose="02020603050405020304" pitchFamily="18" charset="0"/>
                        </a:rPr>
                        <a:t>This portion of the meeting is reserved for persons desiring to address the Board on any matter not on the agenda and over which the Board has jurisdiction. However, no action may be taken by the Board of Directors on any item not appearing on the agenda.  Non-agenda speakers are asked to limit their presentation to five minutes.  Public questions and comments on items listed on the agenda will be accepted at any time the item is brought forth for consideration by the Board.  When you are recognized by the chairperson, please state your name and address for the record.</a:t>
                      </a:r>
                      <a:br>
                        <a:rPr lang="en-US" sz="5400" dirty="0">
                          <a:solidFill>
                            <a:schemeClr val="bg1"/>
                          </a:solidFill>
                          <a:latin typeface="Times New Roman" panose="02020603050405020304" pitchFamily="18" charset="0"/>
                          <a:cs typeface="Times New Roman" panose="02020603050405020304" pitchFamily="18" charset="0"/>
                        </a:rPr>
                      </a:br>
                      <a:endParaRPr lang="en-US" sz="32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5C115E5E-7169-595C-7EBA-A227D20C8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111206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6CA58-7866-8F68-96F4-EE05C5295C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44A019-46F8-146F-7443-54AC30BC7E3C}"/>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Plant &amp; Equipment CM</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1A691C2F-77D0-D5C4-2E96-7A30CE99A99D}"/>
              </a:ext>
            </a:extLst>
          </p:cNvPr>
          <p:cNvGraphicFramePr>
            <a:graphicFrameLocks noGrp="1"/>
          </p:cNvGraphicFramePr>
          <p:nvPr>
            <p:ph idx="1"/>
            <p:extLst>
              <p:ext uri="{D42A27DB-BD31-4B8C-83A1-F6EECF244321}">
                <p14:modId xmlns:p14="http://schemas.microsoft.com/office/powerpoint/2010/main" val="119789392"/>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lvl="2"/>
                      <a:r>
                        <a:rPr lang="en-US" sz="2800" b="1" kern="1200" dirty="0">
                          <a:solidFill>
                            <a:schemeClr val="tx1"/>
                          </a:solidFill>
                          <a:effectLst/>
                          <a:latin typeface="Times New Roman" panose="02020603050405020304" pitchFamily="18" charset="0"/>
                          <a:ea typeface="+mn-ea"/>
                          <a:cs typeface="Times New Roman" panose="02020603050405020304" pitchFamily="18" charset="0"/>
                        </a:rPr>
                        <a:t>11.C.1.  Award of Contract:  Trench Pavement Replacement</a:t>
                      </a:r>
                    </a:p>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800" b="1" kern="1200" dirty="0">
                          <a:solidFill>
                            <a:schemeClr val="tx1"/>
                          </a:solidFill>
                          <a:effectLst/>
                          <a:latin typeface="Times New Roman" panose="02020603050405020304" pitchFamily="18" charset="0"/>
                          <a:ea typeface="+mn-ea"/>
                          <a:cs typeface="Times New Roman" panose="02020603050405020304" pitchFamily="18" charset="0"/>
                        </a:rPr>
                        <a:t>Description: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Staff to present recommendation for Award of Contract.</a:t>
                      </a:r>
                    </a:p>
                    <a:p>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800" b="1" kern="1200" dirty="0">
                          <a:solidFill>
                            <a:schemeClr val="tx1"/>
                          </a:solidFill>
                          <a:effectLst/>
                          <a:latin typeface="Times New Roman" panose="02020603050405020304" pitchFamily="18" charset="0"/>
                          <a:ea typeface="+mn-ea"/>
                          <a:cs typeface="Times New Roman" panose="02020603050405020304" pitchFamily="18" charset="0"/>
                        </a:rPr>
                        <a:t>Committee Recommends the Following: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awarding the Trench Pavement Replacement Contract to Eric </a:t>
                      </a:r>
                      <a:r>
                        <a:rPr lang="en-US" sz="2800" b="0" kern="1200" dirty="0" err="1">
                          <a:solidFill>
                            <a:schemeClr val="tx1"/>
                          </a:solidFill>
                          <a:effectLst/>
                          <a:latin typeface="Times New Roman" panose="02020603050405020304" pitchFamily="18" charset="0"/>
                          <a:ea typeface="+mn-ea"/>
                          <a:cs typeface="Times New Roman" panose="02020603050405020304" pitchFamily="18" charset="0"/>
                        </a:rPr>
                        <a:t>Onstott</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 Construction for $187,730.00. </a:t>
                      </a: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4F7A3ACE-AD79-593C-B132-2FD744BBD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2999596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577C1-3C81-7617-450A-757FA2FE920C}"/>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698A401E-6100-1C15-C1ED-6D7A3A022944}"/>
              </a:ext>
            </a:extLst>
          </p:cNvPr>
          <p:cNvSpPr>
            <a:spLocks noGrp="1"/>
          </p:cNvSpPr>
          <p:nvPr>
            <p:ph type="title" idx="10"/>
            <p:custDataLst>
              <p:tags r:id="rId2"/>
            </p:custDataLst>
          </p:nvPr>
        </p:nvSpPr>
        <p:spPr>
          <a:xfrm>
            <a:off x="466344" y="196282"/>
            <a:ext cx="11277600" cy="1659950"/>
          </a:xfrm>
        </p:spPr>
        <p:txBody>
          <a:bodyPr>
            <a:normAutofit/>
          </a:bodyPr>
          <a:lstStyle/>
          <a:p>
            <a:pPr lvl="2" algn="ctr"/>
            <a:r>
              <a:rPr lang="en-US" sz="3600" b="1" kern="1200" dirty="0">
                <a:solidFill>
                  <a:schemeClr val="tx1"/>
                </a:solidFill>
                <a:effectLst/>
                <a:latin typeface="Times New Roman" panose="02020603050405020304" pitchFamily="18" charset="0"/>
                <a:ea typeface="+mn-ea"/>
                <a:cs typeface="Times New Roman" panose="02020603050405020304" pitchFamily="18" charset="0"/>
              </a:rPr>
              <a:t>Award of Contract:  Trench Pavement Replacement</a:t>
            </a:r>
          </a:p>
        </p:txBody>
      </p:sp>
      <p:sp>
        <p:nvSpPr>
          <p:cNvPr id="3" name="ContextB">
            <a:extLst>
              <a:ext uri="{FF2B5EF4-FFF2-40B4-BE49-F238E27FC236}">
                <a16:creationId xmlns:a16="http://schemas.microsoft.com/office/drawing/2014/main" id="{ACB8174F-75E7-9C26-A6CE-1A017F1B69AB}"/>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65EE7014-BAEE-1F4A-5675-C6BAE8487A48}"/>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AB007661-097D-8D3E-0775-DFD14D7FC98E}"/>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E8631634-F8F0-C324-9036-B0D037251C06}"/>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6E5554E6-96DB-C722-BFC5-789A79C8612D}"/>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254A7FB0-13FC-B327-ABCA-61BF2066692F}"/>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332382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B0238-5EB0-D9FC-B5E0-9B4723004F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3CCAA-A7D8-94CF-DA13-5101CB850394}"/>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Plant &amp; Equipment CM</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4BA765A4-31F1-73CB-3AC1-A27DBBECEEDA}"/>
              </a:ext>
            </a:extLst>
          </p:cNvPr>
          <p:cNvGraphicFramePr>
            <a:graphicFrameLocks noGrp="1"/>
          </p:cNvGraphicFramePr>
          <p:nvPr>
            <p:ph idx="1"/>
            <p:extLst>
              <p:ext uri="{D42A27DB-BD31-4B8C-83A1-F6EECF244321}">
                <p14:modId xmlns:p14="http://schemas.microsoft.com/office/powerpoint/2010/main" val="558509725"/>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lvl="2"/>
                      <a:r>
                        <a:rPr lang="en-US" sz="2800" b="1" kern="1200" dirty="0">
                          <a:solidFill>
                            <a:schemeClr val="tx1"/>
                          </a:solidFill>
                          <a:effectLst/>
                          <a:latin typeface="Times New Roman" panose="02020603050405020304" pitchFamily="18" charset="0"/>
                          <a:ea typeface="+mn-ea"/>
                          <a:cs typeface="Times New Roman" panose="02020603050405020304" pitchFamily="18" charset="0"/>
                        </a:rPr>
                        <a:t>11.C.2.  </a:t>
                      </a:r>
                      <a:r>
                        <a:rPr lang="en-US" sz="1800" b="1" kern="1200" dirty="0">
                          <a:solidFill>
                            <a:schemeClr val="lt1"/>
                          </a:solidFill>
                          <a:effectLst/>
                          <a:latin typeface="+mn-lt"/>
                          <a:ea typeface="+mn-ea"/>
                          <a:cs typeface="+mn-cs"/>
                        </a:rPr>
                        <a:t> </a:t>
                      </a:r>
                      <a:r>
                        <a:rPr lang="en-US" sz="2800" b="1" kern="1200" dirty="0">
                          <a:solidFill>
                            <a:schemeClr val="tx1"/>
                          </a:solidFill>
                          <a:effectLst/>
                          <a:latin typeface="Times New Roman" panose="02020603050405020304" pitchFamily="18" charset="0"/>
                          <a:ea typeface="+mn-ea"/>
                          <a:cs typeface="Times New Roman" panose="02020603050405020304" pitchFamily="18" charset="0"/>
                        </a:rPr>
                        <a:t>Award of Contract:  Master Service Agreement Wells/Boosters</a:t>
                      </a:r>
                    </a:p>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800" b="1" kern="1200" dirty="0">
                          <a:solidFill>
                            <a:schemeClr val="tx1"/>
                          </a:solidFill>
                          <a:effectLst/>
                          <a:latin typeface="Times New Roman" panose="02020603050405020304" pitchFamily="18" charset="0"/>
                          <a:ea typeface="+mn-ea"/>
                          <a:cs typeface="Times New Roman" panose="02020603050405020304" pitchFamily="18" charset="0"/>
                        </a:rPr>
                        <a:t>Description: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Staff to present a recommendation for Award of Contract.</a:t>
                      </a:r>
                    </a:p>
                    <a:p>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800" b="1" kern="1200" dirty="0">
                          <a:solidFill>
                            <a:schemeClr val="tx1"/>
                          </a:solidFill>
                          <a:effectLst/>
                          <a:latin typeface="Times New Roman" panose="02020603050405020304" pitchFamily="18" charset="0"/>
                          <a:ea typeface="+mn-ea"/>
                          <a:cs typeface="Times New Roman" panose="02020603050405020304" pitchFamily="18" charset="0"/>
                        </a:rPr>
                        <a:t>Committee Recommends the Following: a</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ward contracts to both Layne Christensen and Best Drilling and Pump.</a:t>
                      </a:r>
                      <a:endParaRPr lang="en-US" sz="5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081B1E8D-3130-EECC-0233-B31267D89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72116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F81BE-0B61-2B5F-3AF7-A0A0CEB40942}"/>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85BB80DE-65E6-3026-4F95-C46A02D7A58E}"/>
              </a:ext>
            </a:extLst>
          </p:cNvPr>
          <p:cNvSpPr>
            <a:spLocks noGrp="1"/>
          </p:cNvSpPr>
          <p:nvPr>
            <p:ph type="title" idx="10"/>
            <p:custDataLst>
              <p:tags r:id="rId2"/>
            </p:custDataLst>
          </p:nvPr>
        </p:nvSpPr>
        <p:spPr>
          <a:xfrm>
            <a:off x="466344" y="196282"/>
            <a:ext cx="11277600" cy="1659950"/>
          </a:xfrm>
        </p:spPr>
        <p:txBody>
          <a:bodyPr>
            <a:normAutofit/>
          </a:bodyPr>
          <a:lstStyle/>
          <a:p>
            <a:pPr lvl="2" algn="ctr"/>
            <a:r>
              <a:rPr lang="en-US" sz="3200" b="1" kern="1200" dirty="0">
                <a:solidFill>
                  <a:schemeClr val="tx1"/>
                </a:solidFill>
                <a:effectLst/>
                <a:latin typeface="Times New Roman" panose="02020603050405020304" pitchFamily="18" charset="0"/>
                <a:ea typeface="+mn-ea"/>
                <a:cs typeface="Times New Roman" panose="02020603050405020304" pitchFamily="18" charset="0"/>
              </a:rPr>
              <a:t>Award of Contract:  Master Service Agreement Wells/Boosters</a:t>
            </a:r>
          </a:p>
        </p:txBody>
      </p:sp>
      <p:sp>
        <p:nvSpPr>
          <p:cNvPr id="3" name="ContextB">
            <a:extLst>
              <a:ext uri="{FF2B5EF4-FFF2-40B4-BE49-F238E27FC236}">
                <a16:creationId xmlns:a16="http://schemas.microsoft.com/office/drawing/2014/main" id="{4CBA6672-D122-6F73-ECF3-AA5B2A89BDB9}"/>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CB5FB4F0-B544-024F-41DD-35F8D4CD418F}"/>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BDED9EF6-4932-1C9A-52E3-DF74BA635F3F}"/>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028F8B00-82E5-20FE-491C-CF238ED0EC02}"/>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929894CB-C9AF-1BA7-26BB-C20A47EC955A}"/>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D0EDBF3F-D609-02CA-2DE0-2AB3F9676312}"/>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59573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B8098-5CCF-1A33-0722-76BFF2F0F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9C574-5A6C-1AB0-20BE-B5AF82849921}"/>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Plant &amp; Equipment CM</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8C54DD8E-8B1B-D13B-3C1F-C594E6E8DAA3}"/>
              </a:ext>
            </a:extLst>
          </p:cNvPr>
          <p:cNvGraphicFramePr>
            <a:graphicFrameLocks noGrp="1"/>
          </p:cNvGraphicFramePr>
          <p:nvPr>
            <p:ph idx="1"/>
            <p:extLst>
              <p:ext uri="{D42A27DB-BD31-4B8C-83A1-F6EECF244321}">
                <p14:modId xmlns:p14="http://schemas.microsoft.com/office/powerpoint/2010/main" val="9185405"/>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lvl="2"/>
                      <a:r>
                        <a:rPr lang="en-US" sz="2800" b="1" kern="1200" dirty="0">
                          <a:solidFill>
                            <a:schemeClr val="tx1"/>
                          </a:solidFill>
                          <a:effectLst/>
                          <a:latin typeface="Times New Roman" panose="02020603050405020304" pitchFamily="18" charset="0"/>
                          <a:ea typeface="+mn-ea"/>
                          <a:cs typeface="Times New Roman" panose="02020603050405020304" pitchFamily="18" charset="0"/>
                        </a:rPr>
                        <a:t>11.C.3. Award of Contract:  GHD for Dune 3 Project, Construction and Grant Management</a:t>
                      </a:r>
                    </a:p>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800" b="1" kern="1200" dirty="0">
                          <a:solidFill>
                            <a:schemeClr val="tx1"/>
                          </a:solidFill>
                          <a:effectLst/>
                          <a:latin typeface="Times New Roman" panose="02020603050405020304" pitchFamily="18" charset="0"/>
                          <a:ea typeface="+mn-ea"/>
                          <a:cs typeface="Times New Roman" panose="02020603050405020304" pitchFamily="18" charset="0"/>
                        </a:rPr>
                        <a:t>Description: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Staff will present a proposal by GHD for Professional Services for the Dune 3 Mutual Water Company Consolidation Project.</a:t>
                      </a:r>
                    </a:p>
                    <a:p>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800" b="1" kern="1200" dirty="0">
                          <a:solidFill>
                            <a:schemeClr val="tx1"/>
                          </a:solidFill>
                          <a:effectLst/>
                          <a:latin typeface="Times New Roman" panose="02020603050405020304" pitchFamily="18" charset="0"/>
                          <a:ea typeface="+mn-ea"/>
                          <a:cs typeface="Times New Roman" panose="02020603050405020304" pitchFamily="18" charset="0"/>
                        </a:rPr>
                        <a:t>Committee Recommends the Following: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signing the agreement with GHD for the Dune 3 consolidation project but wants to be sure the entire Board has a chance to read the contract and ask questions.</a:t>
                      </a: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77BF11BE-FE79-E2F3-A27F-C662972CD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2467482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0C175-6C23-82CF-D9D9-F89460B573F7}"/>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8A60D2D6-3280-E35A-8295-F27DB8BE0248}"/>
              </a:ext>
            </a:extLst>
          </p:cNvPr>
          <p:cNvSpPr>
            <a:spLocks noGrp="1"/>
          </p:cNvSpPr>
          <p:nvPr>
            <p:ph type="title" idx="10"/>
            <p:custDataLst>
              <p:tags r:id="rId2"/>
            </p:custDataLst>
          </p:nvPr>
        </p:nvSpPr>
        <p:spPr>
          <a:xfrm>
            <a:off x="466344" y="196282"/>
            <a:ext cx="11277600" cy="1659950"/>
          </a:xfrm>
        </p:spPr>
        <p:txBody>
          <a:bodyPr>
            <a:normAutofit/>
          </a:bodyPr>
          <a:lstStyle/>
          <a:p>
            <a:pPr lvl="2" algn="ctr"/>
            <a:r>
              <a:rPr lang="en-US" sz="3200" b="1" kern="1200" dirty="0">
                <a:solidFill>
                  <a:schemeClr val="tx1"/>
                </a:solidFill>
                <a:effectLst/>
                <a:latin typeface="Times New Roman" panose="02020603050405020304" pitchFamily="18" charset="0"/>
                <a:ea typeface="+mn-ea"/>
                <a:cs typeface="Times New Roman" panose="02020603050405020304" pitchFamily="18" charset="0"/>
              </a:rPr>
              <a:t>Award of Contract:  GHD for Dune 3 Project, Construction and Grant Management</a:t>
            </a:r>
          </a:p>
        </p:txBody>
      </p:sp>
      <p:sp>
        <p:nvSpPr>
          <p:cNvPr id="3" name="ContextB">
            <a:extLst>
              <a:ext uri="{FF2B5EF4-FFF2-40B4-BE49-F238E27FC236}">
                <a16:creationId xmlns:a16="http://schemas.microsoft.com/office/drawing/2014/main" id="{82EF1DD0-9A09-4805-991D-B263BBD66168}"/>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675E2892-98B3-94B1-1CF1-425334636FC4}"/>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DB1AB054-57A2-1CFE-92A8-8B58F515480F}"/>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7F7AFA8A-B7E8-FBB1-3D91-8F9BD7CD4CAF}"/>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B29411DD-8ED0-9459-53F1-9E2636D4E753}"/>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E903637A-D239-4972-71D3-7AE9816CFED2}"/>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233848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E2A69-AB60-EE7D-9D0E-2EAFEF860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0029A-1218-4D75-B80F-AB415C0AEA44}"/>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Admin/Exec CM</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755C91CE-7189-A391-5DBC-CB497BE4DB61}"/>
              </a:ext>
            </a:extLst>
          </p:cNvPr>
          <p:cNvGraphicFramePr>
            <a:graphicFrameLocks noGrp="1"/>
          </p:cNvGraphicFramePr>
          <p:nvPr>
            <p:ph idx="1"/>
            <p:extLst>
              <p:ext uri="{D42A27DB-BD31-4B8C-83A1-F6EECF244321}">
                <p14:modId xmlns:p14="http://schemas.microsoft.com/office/powerpoint/2010/main" val="2211415203"/>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lvl="2"/>
                      <a:r>
                        <a:rPr lang="en-US" sz="2800" b="1" kern="1200" dirty="0">
                          <a:solidFill>
                            <a:schemeClr val="tx1"/>
                          </a:solidFill>
                          <a:effectLst/>
                          <a:latin typeface="Times New Roman" panose="02020603050405020304" pitchFamily="18" charset="0"/>
                          <a:ea typeface="+mn-ea"/>
                          <a:cs typeface="Times New Roman" panose="02020603050405020304" pitchFamily="18" charset="0"/>
                        </a:rPr>
                        <a:t>11.D.1. Senate Bill (SB) 1100 – FEHA Driver’s License Discrimination </a:t>
                      </a:r>
                    </a:p>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lvl="2"/>
                      <a:r>
                        <a:rPr lang="en-US" sz="2800" b="1" kern="1200" dirty="0">
                          <a:solidFill>
                            <a:schemeClr val="tx1"/>
                          </a:solidFill>
                          <a:effectLst/>
                          <a:latin typeface="Times New Roman" panose="02020603050405020304" pitchFamily="18" charset="0"/>
                          <a:ea typeface="+mn-ea"/>
                          <a:cs typeface="Times New Roman" panose="02020603050405020304" pitchFamily="18" charset="0"/>
                        </a:rPr>
                        <a:t>Description: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Staff to present modified job descriptions removing the requirement for the employee to have a driver’s license, as driving is not an essential part of those positions.  </a:t>
                      </a:r>
                    </a:p>
                    <a:p>
                      <a:pPr lvl="2"/>
                      <a:br>
                        <a:rPr lang="en-US" sz="2800" b="1" kern="1200" dirty="0">
                          <a:solidFill>
                            <a:schemeClr val="tx1"/>
                          </a:solidFill>
                          <a:effectLst/>
                          <a:latin typeface="Times New Roman" panose="02020603050405020304" pitchFamily="18" charset="0"/>
                          <a:ea typeface="+mn-ea"/>
                          <a:cs typeface="Times New Roman" panose="02020603050405020304" pitchFamily="18" charset="0"/>
                        </a:rPr>
                      </a:br>
                      <a:r>
                        <a:rPr lang="en-US" sz="2800" b="1" kern="1200" dirty="0">
                          <a:solidFill>
                            <a:schemeClr val="tx1"/>
                          </a:solidFill>
                          <a:effectLst/>
                          <a:latin typeface="Times New Roman" panose="02020603050405020304" pitchFamily="18" charset="0"/>
                          <a:ea typeface="+mn-ea"/>
                          <a:cs typeface="Times New Roman" panose="02020603050405020304" pitchFamily="18" charset="0"/>
                        </a:rPr>
                        <a:t>Committee Recommends the Following: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Approve the revised job descriptions as presented in accordance with SB 1100. </a:t>
                      </a: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6B01315A-DECA-3378-2CA0-7CC415E0D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3230774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B4CD8-A235-C9BD-EEFB-1B1DA96A0668}"/>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121A43F5-06FD-2A57-AC09-C95B07BD417D}"/>
              </a:ext>
            </a:extLst>
          </p:cNvPr>
          <p:cNvSpPr>
            <a:spLocks noGrp="1"/>
          </p:cNvSpPr>
          <p:nvPr>
            <p:ph type="title" idx="10"/>
            <p:custDataLst>
              <p:tags r:id="rId2"/>
            </p:custDataLst>
          </p:nvPr>
        </p:nvSpPr>
        <p:spPr>
          <a:xfrm>
            <a:off x="466344" y="196282"/>
            <a:ext cx="11277600" cy="1659950"/>
          </a:xfrm>
        </p:spPr>
        <p:txBody>
          <a:bodyPr>
            <a:normAutofit/>
          </a:bodyPr>
          <a:lstStyle/>
          <a:p>
            <a:pPr lvl="2" algn="ctr"/>
            <a:r>
              <a:rPr lang="en-US" sz="3200" b="1" kern="1200" dirty="0">
                <a:solidFill>
                  <a:schemeClr val="tx1"/>
                </a:solidFill>
                <a:effectLst/>
                <a:latin typeface="Times New Roman" panose="02020603050405020304" pitchFamily="18" charset="0"/>
                <a:ea typeface="+mn-ea"/>
                <a:cs typeface="Times New Roman" panose="02020603050405020304" pitchFamily="18" charset="0"/>
              </a:rPr>
              <a:t>Proposed Changes to Job Descriptions </a:t>
            </a:r>
          </a:p>
        </p:txBody>
      </p:sp>
      <p:sp>
        <p:nvSpPr>
          <p:cNvPr id="3" name="ContextB">
            <a:extLst>
              <a:ext uri="{FF2B5EF4-FFF2-40B4-BE49-F238E27FC236}">
                <a16:creationId xmlns:a16="http://schemas.microsoft.com/office/drawing/2014/main" id="{26E67ECD-BC27-209C-A988-252B25D0198E}"/>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54D10B12-1C03-3FE7-130D-C803A618C638}"/>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14E4ABB6-91C1-776C-26BB-1FFC6BCB8892}"/>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353385F0-C394-10A0-0EDB-C9AEC6FB097E}"/>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86F87636-F1DB-ECD7-1747-93BD5D048944}"/>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B4C72377-F2FE-4FB9-32F6-E3A73EBDA828}"/>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140386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BFA32-2D3C-A364-139E-B208B8BBE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DBBD0-B632-ECCF-7AE3-20E4601B2B83}"/>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Admin/Exec CM</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F063F746-DE66-40A9-A867-ACD9DFD0B78C}"/>
              </a:ext>
            </a:extLst>
          </p:cNvPr>
          <p:cNvGraphicFramePr>
            <a:graphicFrameLocks noGrp="1"/>
          </p:cNvGraphicFramePr>
          <p:nvPr>
            <p:ph idx="1"/>
            <p:extLst>
              <p:ext uri="{D42A27DB-BD31-4B8C-83A1-F6EECF244321}">
                <p14:modId xmlns:p14="http://schemas.microsoft.com/office/powerpoint/2010/main" val="2065006681"/>
              </p:ext>
            </p:extLst>
          </p:nvPr>
        </p:nvGraphicFramePr>
        <p:xfrm>
          <a:off x="838200" y="1825624"/>
          <a:ext cx="10515600" cy="4667251"/>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lvl="2"/>
                      <a:r>
                        <a:rPr lang="en-US" sz="2800" b="1" kern="1200" dirty="0">
                          <a:solidFill>
                            <a:schemeClr val="tx1"/>
                          </a:solidFill>
                          <a:effectLst/>
                          <a:latin typeface="Times New Roman" panose="02020603050405020304" pitchFamily="18" charset="0"/>
                          <a:ea typeface="+mn-ea"/>
                          <a:cs typeface="Times New Roman" panose="02020603050405020304" pitchFamily="18" charset="0"/>
                        </a:rPr>
                        <a:t>11.D.2. Additional District Temp M/R/C Position</a:t>
                      </a:r>
                    </a:p>
                    <a:p>
                      <a:pPr lvl="2"/>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800" b="1" kern="1200" dirty="0">
                          <a:solidFill>
                            <a:schemeClr val="tx1"/>
                          </a:solidFill>
                          <a:effectLst/>
                          <a:latin typeface="Times New Roman" panose="02020603050405020304" pitchFamily="18" charset="0"/>
                          <a:ea typeface="+mn-ea"/>
                          <a:cs typeface="Times New Roman" panose="02020603050405020304" pitchFamily="18" charset="0"/>
                        </a:rPr>
                        <a:t>Description: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Staff requests Board to consider and approve additional temporary position for an M/R/C employee in the 2025-2026 Fiscal Year Budget. </a:t>
                      </a:r>
                    </a:p>
                    <a:p>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800" b="1" kern="1200" dirty="0">
                          <a:solidFill>
                            <a:schemeClr val="tx1"/>
                          </a:solidFill>
                          <a:effectLst/>
                          <a:latin typeface="Times New Roman" panose="02020603050405020304" pitchFamily="18" charset="0"/>
                          <a:ea typeface="+mn-ea"/>
                          <a:cs typeface="Times New Roman" panose="02020603050405020304" pitchFamily="18" charset="0"/>
                        </a:rPr>
                        <a:t>Committee Recommends the Following: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the Board approve an additional Temp MRC position to be included in the next Fiscal Year Budget.  </a:t>
                      </a: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CE54340B-9AB6-DD63-45E8-01A1B06E9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28055935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B8797-3679-B758-F0E5-48118C3493ED}"/>
            </a:ext>
          </a:extLst>
        </p:cNvPr>
        <p:cNvGrpSpPr/>
        <p:nvPr/>
      </p:nvGrpSpPr>
      <p:grpSpPr>
        <a:xfrm>
          <a:off x="0" y="0"/>
          <a:ext cx="0" cy="0"/>
          <a:chOff x="0" y="0"/>
          <a:chExt cx="0" cy="0"/>
        </a:xfrm>
      </p:grpSpPr>
      <p:sp>
        <p:nvSpPr>
          <p:cNvPr id="2" name="ContextA">
            <a:extLst>
              <a:ext uri="{FF2B5EF4-FFF2-40B4-BE49-F238E27FC236}">
                <a16:creationId xmlns:a16="http://schemas.microsoft.com/office/drawing/2014/main" id="{F2B92C56-D389-F4CE-426A-F8F89358A9CF}"/>
              </a:ext>
            </a:extLst>
          </p:cNvPr>
          <p:cNvSpPr>
            <a:spLocks noGrp="1"/>
          </p:cNvSpPr>
          <p:nvPr>
            <p:ph type="title" idx="10"/>
            <p:custDataLst>
              <p:tags r:id="rId2"/>
            </p:custDataLst>
          </p:nvPr>
        </p:nvSpPr>
        <p:spPr>
          <a:xfrm>
            <a:off x="466344" y="196282"/>
            <a:ext cx="11277600" cy="1659950"/>
          </a:xfrm>
        </p:spPr>
        <p:txBody>
          <a:bodyPr>
            <a:normAutofit/>
          </a:bodyPr>
          <a:lstStyle/>
          <a:p>
            <a:pPr lvl="2" algn="ctr"/>
            <a:r>
              <a:rPr lang="en-US" sz="3200" b="1" kern="1200" dirty="0">
                <a:solidFill>
                  <a:schemeClr val="tx1"/>
                </a:solidFill>
                <a:effectLst/>
                <a:latin typeface="Times New Roman" panose="02020603050405020304" pitchFamily="18" charset="0"/>
                <a:ea typeface="+mn-ea"/>
                <a:cs typeface="Times New Roman" panose="02020603050405020304" pitchFamily="18" charset="0"/>
              </a:rPr>
              <a:t>Additional Temp MRC Position </a:t>
            </a:r>
          </a:p>
        </p:txBody>
      </p:sp>
      <p:sp>
        <p:nvSpPr>
          <p:cNvPr id="3" name="ContextB">
            <a:extLst>
              <a:ext uri="{FF2B5EF4-FFF2-40B4-BE49-F238E27FC236}">
                <a16:creationId xmlns:a16="http://schemas.microsoft.com/office/drawing/2014/main" id="{94105603-0B88-6687-0883-8700687DFAEE}"/>
              </a:ext>
            </a:extLst>
          </p:cNvPr>
          <p:cNvSpPr>
            <a:spLocks noGrp="1"/>
          </p:cNvSpPr>
          <p:nvPr>
            <p:ph type="body" idx="11"/>
            <p:custDataLst>
              <p:tags r:id="rId3"/>
            </p:custDataLst>
          </p:nvPr>
        </p:nvSpPr>
        <p:spPr>
          <a:xfrm>
            <a:off x="-2540000" y="1498600"/>
            <a:ext cx="1524000" cy="1143000"/>
          </a:xfrm>
        </p:spPr>
        <p:txBody>
          <a:bodyPr/>
          <a:lstStyle/>
          <a:p>
            <a:r>
              <a:rPr lang="en-US" sz="1400"/>
              <a:t>Yes</a:t>
            </a:r>
          </a:p>
          <a:p>
            <a:r>
              <a:rPr lang="en-US" sz="1400"/>
              <a:t>No</a:t>
            </a:r>
          </a:p>
          <a:p>
            <a:r>
              <a:rPr lang="en-US" sz="1400"/>
              <a:t>Abstain</a:t>
            </a:r>
          </a:p>
        </p:txBody>
      </p:sp>
      <p:sp>
        <p:nvSpPr>
          <p:cNvPr id="4" name="PollCounter1" hidden="1">
            <a:extLst>
              <a:ext uri="{FF2B5EF4-FFF2-40B4-BE49-F238E27FC236}">
                <a16:creationId xmlns:a16="http://schemas.microsoft.com/office/drawing/2014/main" id="{7FE8E9C4-8DEA-435D-9B93-55A07C810A38}"/>
              </a:ext>
            </a:extLst>
          </p:cNvPr>
          <p:cNvSpPr txBox="1"/>
          <p:nvPr>
            <p:custDataLst>
              <p:tags r:id="rId4"/>
            </p:custDataLst>
          </p:nvPr>
        </p:nvSpPr>
        <p:spPr>
          <a:xfrm>
            <a:off x="457200" y="6286500"/>
            <a:ext cx="1270000" cy="400110"/>
          </a:xfrm>
          <a:prstGeom prst="rect">
            <a:avLst/>
          </a:prstGeom>
          <a:noFill/>
          <a:ln w="12700" cmpd="sng">
            <a:solidFill>
              <a:schemeClr val="tx1"/>
            </a:solidFill>
          </a:ln>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5 / 5</a:t>
            </a:r>
          </a:p>
        </p:txBody>
      </p:sp>
      <p:sp>
        <p:nvSpPr>
          <p:cNvPr id="6" name="EndVoteShape">
            <a:extLst>
              <a:ext uri="{FF2B5EF4-FFF2-40B4-BE49-F238E27FC236}">
                <a16:creationId xmlns:a16="http://schemas.microsoft.com/office/drawing/2014/main" id="{0D413BBF-E489-6B5F-29F6-E58D05B869E1}"/>
              </a:ext>
            </a:extLst>
          </p:cNvPr>
          <p:cNvSpPr txBox="1"/>
          <p:nvPr/>
        </p:nvSpPr>
        <p:spPr>
          <a:xfrm>
            <a:off x="-1270000" y="0"/>
            <a:ext cx="114300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PassFailShape">
            <a:extLst>
              <a:ext uri="{FF2B5EF4-FFF2-40B4-BE49-F238E27FC236}">
                <a16:creationId xmlns:a16="http://schemas.microsoft.com/office/drawing/2014/main" id="{F1F2A940-39BB-F0C8-BE7C-895D6942C1DF}"/>
              </a:ext>
            </a:extLst>
          </p:cNvPr>
          <p:cNvSpPr txBox="1"/>
          <p:nvPr/>
        </p:nvSpPr>
        <p:spPr>
          <a:xfrm>
            <a:off x="10464800" y="6286500"/>
            <a:ext cx="1270000" cy="381000"/>
          </a:xfrm>
          <a:prstGeom prst="rect">
            <a:avLst/>
          </a:prstGeom>
          <a:solidFill>
            <a:srgbClr val="008000"/>
          </a:solidFill>
          <a:ln w="12700" cmpd="sng">
            <a:solidFill>
              <a:schemeClr val="tx1"/>
            </a:solidFill>
          </a:ln>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Calibri" panose="020F0502020204030204"/>
                <a:ea typeface="+mn-ea"/>
                <a:cs typeface="+mn-cs"/>
              </a:rPr>
              <a:t>Pass</a:t>
            </a:r>
          </a:p>
        </p:txBody>
      </p:sp>
      <p:sp>
        <p:nvSpPr>
          <p:cNvPr id="9" name="VoteCountShape">
            <a:extLst>
              <a:ext uri="{FF2B5EF4-FFF2-40B4-BE49-F238E27FC236}">
                <a16:creationId xmlns:a16="http://schemas.microsoft.com/office/drawing/2014/main" id="{B85A235D-BF3D-B0AE-09F2-0C0EFE210416}"/>
              </a:ext>
            </a:extLst>
          </p:cNvPr>
          <p:cNvSpPr txBox="1"/>
          <p:nvPr/>
        </p:nvSpPr>
        <p:spPr>
          <a:xfrm>
            <a:off x="1854200" y="6286500"/>
            <a:ext cx="8483600" cy="381000"/>
          </a:xfrm>
          <a:prstGeom prst="rect">
            <a:avLst/>
          </a:prstGeom>
          <a:noFill/>
        </p:spPr>
        <p:txBody>
          <a:bodyPr vert="horz"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Yes = 4    No = 0    Abstain = 1</a:t>
            </a:r>
          </a:p>
        </p:txBody>
      </p:sp>
      <p:graphicFrame>
        <p:nvGraphicFramePr>
          <p:cNvPr id="10" name="OPRotatingTable">
            <a:extLst>
              <a:ext uri="{FF2B5EF4-FFF2-40B4-BE49-F238E27FC236}">
                <a16:creationId xmlns:a16="http://schemas.microsoft.com/office/drawing/2014/main" id="{2E2E4CF8-E8AE-BCEC-38DD-D020CE1A9BBC}"/>
              </a:ext>
            </a:extLst>
          </p:cNvPr>
          <p:cNvGraphicFramePr>
            <a:graphicFrameLocks noGrp="1"/>
          </p:cNvGraphicFramePr>
          <p:nvPr/>
        </p:nvGraphicFramePr>
        <p:xfrm>
          <a:off x="466344" y="2324100"/>
          <a:ext cx="11277600" cy="2209800"/>
        </p:xfrm>
        <a:graphic>
          <a:graphicData uri="http://schemas.openxmlformats.org/drawingml/2006/table">
            <a:tbl>
              <a:tblPr bandRow="1">
                <a:tableStyleId>{5940675A-B579-460E-94D1-54222C63F5DA}</a:tableStyleId>
              </a:tblPr>
              <a:tblGrid>
                <a:gridCol w="5641848">
                  <a:extLst>
                    <a:ext uri="{9D8B030D-6E8A-4147-A177-3AD203B41FA5}">
                      <a16:colId xmlns:a16="http://schemas.microsoft.com/office/drawing/2014/main" val="2177412163"/>
                    </a:ext>
                  </a:extLst>
                </a:gridCol>
                <a:gridCol w="5635752">
                  <a:extLst>
                    <a:ext uri="{9D8B030D-6E8A-4147-A177-3AD203B41FA5}">
                      <a16:colId xmlns:a16="http://schemas.microsoft.com/office/drawing/2014/main" val="751888065"/>
                    </a:ext>
                  </a:extLst>
                </a:gridCol>
              </a:tblGrid>
              <a:tr h="190500">
                <a:tc>
                  <a:txBody>
                    <a:bodyPr/>
                    <a:lstStyle/>
                    <a:p>
                      <a:pPr algn="r"/>
                      <a:r>
                        <a:rPr lang="en-US" sz="2400">
                          <a:latin typeface="Times New Roman" panose="02020603050405020304" pitchFamily="18" charset="0"/>
                          <a:cs typeface="Times New Roman" panose="02020603050405020304" pitchFamily="18" charset="0"/>
                        </a:rPr>
                        <a:t>Boyd, Mallory</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4255159963"/>
                  </a:ext>
                </a:extLst>
              </a:tr>
              <a:tr h="190500">
                <a:tc>
                  <a:txBody>
                    <a:bodyPr/>
                    <a:lstStyle/>
                    <a:p>
                      <a:pPr algn="r"/>
                      <a:r>
                        <a:rPr lang="en-US" sz="2400">
                          <a:latin typeface="Times New Roman" panose="02020603050405020304" pitchFamily="18" charset="0"/>
                          <a:cs typeface="Times New Roman" panose="02020603050405020304" pitchFamily="18" charset="0"/>
                        </a:rPr>
                        <a:t>Griffin, Chuck</a:t>
                      </a:r>
                      <a:endParaRPr lang="en-US" sz="2400" dirty="0">
                        <a:latin typeface="Times New Roman" panose="02020603050405020304" pitchFamily="18" charset="0"/>
                        <a:cs typeface="Times New Roman" panose="02020603050405020304" pitchFamily="18" charset="0"/>
                      </a:endParaRP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3953809770"/>
                  </a:ext>
                </a:extLst>
              </a:tr>
              <a:tr h="190500">
                <a:tc>
                  <a:txBody>
                    <a:bodyPr/>
                    <a:lstStyle/>
                    <a:p>
                      <a:pPr algn="r"/>
                      <a:r>
                        <a:rPr lang="en-US" sz="2400">
                          <a:latin typeface="Times New Roman" panose="02020603050405020304" pitchFamily="18" charset="0"/>
                          <a:cs typeface="Times New Roman" panose="02020603050405020304" pitchFamily="18" charset="0"/>
                        </a:rPr>
                        <a:t>Kicinski,  Ron</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2391389428"/>
                  </a:ext>
                </a:extLst>
              </a:tr>
              <a:tr h="190500">
                <a:tc>
                  <a:txBody>
                    <a:bodyPr/>
                    <a:lstStyle/>
                    <a:p>
                      <a:pPr algn="r"/>
                      <a:r>
                        <a:rPr lang="en-US" sz="2400">
                          <a:latin typeface="Times New Roman" panose="02020603050405020304" pitchFamily="18" charset="0"/>
                          <a:cs typeface="Times New Roman" panose="02020603050405020304" pitchFamily="18" charset="0"/>
                        </a:rPr>
                        <a:t>Rajtora, Stan </a:t>
                      </a:r>
                    </a:p>
                  </a:txBody>
                  <a:tcPr marL="63500" marR="38100" marT="38100" marB="38100"/>
                </a:tc>
                <a:tc>
                  <a:txBody>
                    <a:bodyPr/>
                    <a:lstStyle/>
                    <a:p>
                      <a:pPr algn="ctr"/>
                      <a:r>
                        <a:rPr lang="en-US" sz="2400">
                          <a:solidFill>
                            <a:srgbClr val="FFFFFF"/>
                          </a:solidFill>
                          <a:latin typeface="Times New Roman" panose="02020603050405020304" pitchFamily="18" charset="0"/>
                          <a:cs typeface="Times New Roman" panose="02020603050405020304" pitchFamily="18" charset="0"/>
                        </a:rPr>
                        <a:t>Yes</a:t>
                      </a:r>
                      <a:endParaRPr lang="en-US" sz="2400" dirty="0">
                        <a:solidFill>
                          <a:srgbClr val="FFFFFF"/>
                        </a:solidFill>
                        <a:latin typeface="Times New Roman" panose="02020603050405020304" pitchFamily="18" charset="0"/>
                        <a:cs typeface="Times New Roman" panose="02020603050405020304" pitchFamily="18" charset="0"/>
                      </a:endParaRPr>
                    </a:p>
                  </a:txBody>
                  <a:tcPr marL="63500" marR="38100" marT="38100" marB="38100">
                    <a:solidFill>
                      <a:srgbClr val="008000"/>
                    </a:solidFill>
                  </a:tcPr>
                </a:tc>
                <a:extLst>
                  <a:ext uri="{0D108BD9-81ED-4DB2-BD59-A6C34878D82A}">
                    <a16:rowId xmlns:a16="http://schemas.microsoft.com/office/drawing/2014/main" val="183141553"/>
                  </a:ext>
                </a:extLst>
              </a:tr>
              <a:tr h="190500">
                <a:tc>
                  <a:txBody>
                    <a:bodyPr/>
                    <a:lstStyle/>
                    <a:p>
                      <a:pPr algn="r"/>
                      <a:r>
                        <a:rPr lang="en-US" sz="2400">
                          <a:latin typeface="Times New Roman" panose="02020603050405020304" pitchFamily="18" charset="0"/>
                          <a:cs typeface="Times New Roman" panose="02020603050405020304" pitchFamily="18" charset="0"/>
                        </a:rPr>
                        <a:t>Saint Amand, David</a:t>
                      </a:r>
                    </a:p>
                  </a:txBody>
                  <a:tcPr marL="63500" marR="38100" marT="38100" marB="38100"/>
                </a:tc>
                <a:tc>
                  <a:txBody>
                    <a:bodyPr/>
                    <a:lstStyle/>
                    <a:p>
                      <a:pPr algn="ctr"/>
                      <a:r>
                        <a:rPr lang="en-US" sz="2400">
                          <a:solidFill>
                            <a:srgbClr val="000000"/>
                          </a:solidFill>
                          <a:latin typeface="Times New Roman" panose="02020603050405020304" pitchFamily="18" charset="0"/>
                          <a:cs typeface="Times New Roman" panose="02020603050405020304" pitchFamily="18" charset="0"/>
                        </a:rPr>
                        <a:t>Abs</a:t>
                      </a:r>
                      <a:endParaRPr lang="en-US" sz="2400" dirty="0">
                        <a:solidFill>
                          <a:srgbClr val="000000"/>
                        </a:solidFill>
                        <a:latin typeface="Times New Roman" panose="02020603050405020304" pitchFamily="18" charset="0"/>
                        <a:cs typeface="Times New Roman" panose="02020603050405020304" pitchFamily="18" charset="0"/>
                      </a:endParaRPr>
                    </a:p>
                  </a:txBody>
                  <a:tcPr marL="63500" marR="38100" marT="38100" marB="38100">
                    <a:solidFill>
                      <a:srgbClr val="D3D3D3"/>
                    </a:solidFill>
                  </a:tcPr>
                </a:tc>
                <a:extLst>
                  <a:ext uri="{0D108BD9-81ED-4DB2-BD59-A6C34878D82A}">
                    <a16:rowId xmlns:a16="http://schemas.microsoft.com/office/drawing/2014/main" val="881232823"/>
                  </a:ext>
                </a:extLst>
              </a:tr>
            </a:tbl>
          </a:graphicData>
        </a:graphic>
      </p:graphicFrame>
    </p:spTree>
    <p:custDataLst>
      <p:tags r:id="rId1"/>
    </p:custDataLst>
    <p:extLst>
      <p:ext uri="{BB962C8B-B14F-4D97-AF65-F5344CB8AC3E}">
        <p14:creationId xmlns:p14="http://schemas.microsoft.com/office/powerpoint/2010/main" val="349424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81D70-2302-D94E-6121-77DD0B614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96C68E-9AEA-3DF0-0583-33F9D3E9ECAC}"/>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2023-2024 Audit Report</a:t>
            </a:r>
          </a:p>
        </p:txBody>
      </p:sp>
      <p:graphicFrame>
        <p:nvGraphicFramePr>
          <p:cNvPr id="6" name="Content Placeholder 5">
            <a:extLst>
              <a:ext uri="{FF2B5EF4-FFF2-40B4-BE49-F238E27FC236}">
                <a16:creationId xmlns:a16="http://schemas.microsoft.com/office/drawing/2014/main" id="{ECEB7F8D-5343-49BB-C3CB-4E61D47DA98B}"/>
              </a:ext>
            </a:extLst>
          </p:cNvPr>
          <p:cNvGraphicFramePr>
            <a:graphicFrameLocks noGrp="1"/>
          </p:cNvGraphicFramePr>
          <p:nvPr>
            <p:ph idx="1"/>
            <p:extLst>
              <p:ext uri="{D42A27DB-BD31-4B8C-83A1-F6EECF244321}">
                <p14:modId xmlns:p14="http://schemas.microsoft.com/office/powerpoint/2010/main" val="915653516"/>
              </p:ext>
            </p:extLst>
          </p:nvPr>
        </p:nvGraphicFramePr>
        <p:xfrm>
          <a:off x="838200" y="1825624"/>
          <a:ext cx="10515600" cy="5032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5032376">
                <a:tc>
                  <a:txBody>
                    <a:bodyPr/>
                    <a:lstStyle/>
                    <a:p>
                      <a:pPr marL="0" indent="0" algn="ctr">
                        <a:buFont typeface="Arial" panose="020B0604020202020204" pitchFamily="34" charset="0"/>
                        <a:buNone/>
                      </a:pPr>
                      <a:endParaRPr lang="en-US" sz="4000" b="1" dirty="0">
                        <a:solidFill>
                          <a:schemeClr val="tx1"/>
                        </a:solidFill>
                        <a:latin typeface="Times New Roman" panose="02020603050405020304" pitchFamily="18" charset="0"/>
                        <a:cs typeface="Times New Roman" panose="02020603050405020304" pitchFamily="18" charset="0"/>
                      </a:endParaRPr>
                    </a:p>
                    <a:p>
                      <a:pPr lvl="0" algn="ct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3600" b="1" kern="1200" dirty="0">
                          <a:solidFill>
                            <a:schemeClr val="tx1"/>
                          </a:solidFill>
                          <a:effectLst/>
                          <a:latin typeface="Times New Roman" panose="02020603050405020304" pitchFamily="18" charset="0"/>
                          <a:ea typeface="+mn-ea"/>
                          <a:cs typeface="Times New Roman" panose="02020603050405020304" pitchFamily="18" charset="0"/>
                        </a:rPr>
                        <a:t>9.   Presentation by CJ Brown &amp; Associates:  2023-2024 Audit Report</a:t>
                      </a:r>
                    </a:p>
                    <a:p>
                      <a:pPr lvl="0" algn="ctr"/>
                      <a:endParaRPr lang="en-US" sz="3600" b="1"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en-US" sz="3600" b="1" kern="1200" dirty="0">
                          <a:solidFill>
                            <a:schemeClr val="tx1"/>
                          </a:solidFill>
                          <a:effectLst/>
                          <a:latin typeface="Times New Roman" panose="02020603050405020304" pitchFamily="18" charset="0"/>
                          <a:ea typeface="+mn-ea"/>
                          <a:cs typeface="Times New Roman" panose="02020603050405020304" pitchFamily="18" charset="0"/>
                        </a:rPr>
                        <a:t>Description:  </a:t>
                      </a:r>
                      <a:r>
                        <a:rPr lang="en-US" sz="3600" b="0" kern="1200" dirty="0">
                          <a:solidFill>
                            <a:schemeClr val="tx1"/>
                          </a:solidFill>
                          <a:effectLst/>
                          <a:latin typeface="Times New Roman" panose="02020603050405020304" pitchFamily="18" charset="0"/>
                          <a:ea typeface="+mn-ea"/>
                          <a:cs typeface="Times New Roman" panose="02020603050405020304" pitchFamily="18" charset="0"/>
                        </a:rPr>
                        <a:t>Presentation by Chris Brown of the final 2023-2024 Audit Report.</a:t>
                      </a:r>
                      <a:br>
                        <a:rPr lang="en-US" sz="5400" dirty="0">
                          <a:solidFill>
                            <a:schemeClr val="bg1"/>
                          </a:solidFill>
                          <a:latin typeface="Times New Roman" panose="02020603050405020304" pitchFamily="18" charset="0"/>
                          <a:cs typeface="Times New Roman" panose="02020603050405020304" pitchFamily="18" charset="0"/>
                        </a:rPr>
                      </a:br>
                      <a:endParaRPr lang="en-US" sz="32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9798F899-04FC-FA64-1FB4-ABD0D9C60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615493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4261E-60C5-C068-8281-3440EC888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402DE-97F0-67CC-8CE0-2A7C53C1EC15}"/>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IWVGA</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97EB5746-96C6-86BE-7F81-C23BB303847F}"/>
              </a:ext>
            </a:extLst>
          </p:cNvPr>
          <p:cNvGraphicFramePr>
            <a:graphicFrameLocks noGrp="1"/>
          </p:cNvGraphicFramePr>
          <p:nvPr>
            <p:ph idx="1"/>
            <p:extLst>
              <p:ext uri="{D42A27DB-BD31-4B8C-83A1-F6EECF244321}">
                <p14:modId xmlns:p14="http://schemas.microsoft.com/office/powerpoint/2010/main" val="4039802648"/>
              </p:ext>
            </p:extLst>
          </p:nvPr>
        </p:nvGraphicFramePr>
        <p:xfrm>
          <a:off x="838200" y="1825624"/>
          <a:ext cx="10515600" cy="49682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67251">
                <a:tc>
                  <a:txBody>
                    <a:bodyPr/>
                    <a:lstStyle/>
                    <a:p>
                      <a:pPr marL="0" indent="0" algn="l">
                        <a:buFont typeface="Arial" panose="020B0604020202020204" pitchFamily="34" charset="0"/>
                        <a:buNone/>
                      </a:pPr>
                      <a:r>
                        <a:rPr lang="en-US" sz="2800" b="1" dirty="0">
                          <a:solidFill>
                            <a:schemeClr val="tx1"/>
                          </a:solidFill>
                          <a:latin typeface="Times New Roman" panose="02020603050405020304" pitchFamily="18" charset="0"/>
                          <a:cs typeface="Times New Roman" panose="02020603050405020304" pitchFamily="18" charset="0"/>
                        </a:rPr>
                        <a:t>Description</a:t>
                      </a:r>
                      <a:r>
                        <a:rPr lang="en-US" sz="2800" b="0" dirty="0">
                          <a:solidFill>
                            <a:schemeClr val="tx1"/>
                          </a:solidFill>
                          <a:latin typeface="Times New Roman" panose="02020603050405020304" pitchFamily="18" charset="0"/>
                          <a:cs typeface="Times New Roman" panose="02020603050405020304" pitchFamily="18" charset="0"/>
                        </a:rPr>
                        <a:t>:   </a:t>
                      </a:r>
                      <a:r>
                        <a:rPr lang="en-US" sz="2400" b="0" kern="1200" dirty="0">
                          <a:solidFill>
                            <a:schemeClr val="tx1"/>
                          </a:solidFill>
                          <a:effectLst/>
                          <a:latin typeface="Times New Roman" panose="02020603050405020304" pitchFamily="18" charset="0"/>
                          <a:ea typeface="+mn-ea"/>
                          <a:cs typeface="Times New Roman" panose="02020603050405020304" pitchFamily="18" charset="0"/>
                        </a:rPr>
                        <a:t>Report and discussion regarding meetings of the Indian Wells Valley Groundwater Authority (IWVGA).  Including, Board discussion and consideration of issues of importance requiring action by the IWVGA. </a:t>
                      </a:r>
                    </a:p>
                    <a:p>
                      <a:pPr marL="0" indent="0" algn="ctr">
                        <a:buFont typeface="Arial" panose="020B0604020202020204" pitchFamily="34" charset="0"/>
                        <a:buNone/>
                      </a:pP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l">
                        <a:buFont typeface="Arial" panose="020B0604020202020204" pitchFamily="34" charset="0"/>
                        <a:buNone/>
                      </a:pPr>
                      <a:r>
                        <a:rPr lang="en-US" sz="2400" b="0" kern="1200" dirty="0">
                          <a:solidFill>
                            <a:schemeClr val="tx1"/>
                          </a:solidFill>
                          <a:effectLst/>
                          <a:latin typeface="Times New Roman" panose="02020603050405020304" pitchFamily="18" charset="0"/>
                          <a:ea typeface="+mn-ea"/>
                          <a:cs typeface="Times New Roman" panose="02020603050405020304" pitchFamily="18" charset="0"/>
                        </a:rPr>
                        <a:t>Jan 8 2025 GA meeting – Routine Meeting</a:t>
                      </a:r>
                    </a:p>
                    <a:p>
                      <a:pPr marL="457200" indent="-457200" algn="l">
                        <a:buFont typeface="Arial" panose="020B0604020202020204" pitchFamily="34" charset="0"/>
                        <a:buAutoNum type="arabicPeriod"/>
                      </a:pPr>
                      <a:r>
                        <a:rPr lang="en-US" sz="2400" b="0" kern="1200" dirty="0">
                          <a:solidFill>
                            <a:schemeClr val="tx1"/>
                          </a:solidFill>
                          <a:effectLst/>
                          <a:latin typeface="Times New Roman" panose="02020603050405020304" pitchFamily="18" charset="0"/>
                          <a:ea typeface="+mn-ea"/>
                          <a:cs typeface="Times New Roman" panose="02020603050405020304" pitchFamily="18" charset="0"/>
                        </a:rPr>
                        <a:t>WRDA Signed By President Biden</a:t>
                      </a:r>
                    </a:p>
                    <a:p>
                      <a:pPr marL="914400" lvl="1" indent="-457200" algn="l">
                        <a:buFont typeface="Arial" panose="020B0604020202020204" pitchFamily="34" charset="0"/>
                        <a:buAutoNum type="arabicPeriod"/>
                      </a:pPr>
                      <a:r>
                        <a:rPr lang="en-US" sz="2400" b="0" kern="1200" dirty="0">
                          <a:solidFill>
                            <a:schemeClr val="tx1"/>
                          </a:solidFill>
                          <a:effectLst/>
                          <a:latin typeface="Times New Roman" panose="02020603050405020304" pitchFamily="18" charset="0"/>
                          <a:ea typeface="+mn-ea"/>
                          <a:cs typeface="Times New Roman" panose="02020603050405020304" pitchFamily="18" charset="0"/>
                        </a:rPr>
                        <a:t>$50M Authorized, GA will request funding in FY 2027</a:t>
                      </a:r>
                    </a:p>
                    <a:p>
                      <a:pPr marL="914400" lvl="1" indent="-457200" algn="l">
                        <a:buFont typeface="Arial" panose="020B0604020202020204" pitchFamily="34" charset="0"/>
                        <a:buAutoNum type="arabicPeriod"/>
                      </a:pPr>
                      <a:r>
                        <a:rPr lang="en-US" sz="2400" b="0" kern="1200" dirty="0">
                          <a:solidFill>
                            <a:schemeClr val="tx1"/>
                          </a:solidFill>
                          <a:effectLst/>
                          <a:latin typeface="Times New Roman" panose="02020603050405020304" pitchFamily="18" charset="0"/>
                          <a:ea typeface="+mn-ea"/>
                          <a:cs typeface="Times New Roman" panose="02020603050405020304" pitchFamily="18" charset="0"/>
                        </a:rPr>
                        <a:t>GA may request authorization to use WRDA funding to purchase Water</a:t>
                      </a:r>
                    </a:p>
                    <a:p>
                      <a:pPr marL="457200" lvl="0" indent="-457200" algn="l">
                        <a:buFont typeface="Arial" panose="020B0604020202020204" pitchFamily="34" charset="0"/>
                        <a:buAutoNum type="arabicPeriod"/>
                      </a:pPr>
                      <a:r>
                        <a:rPr lang="en-US" sz="2400" b="0" kern="1200" dirty="0">
                          <a:solidFill>
                            <a:schemeClr val="tx1"/>
                          </a:solidFill>
                          <a:effectLst/>
                          <a:latin typeface="Times New Roman" panose="02020603050405020304" pitchFamily="18" charset="0"/>
                          <a:ea typeface="+mn-ea"/>
                          <a:cs typeface="Times New Roman" panose="02020603050405020304" pitchFamily="18" charset="0"/>
                        </a:rPr>
                        <a:t>GSP to be approved in Special GA meeting in Jan (Not posted to Website)</a:t>
                      </a:r>
                    </a:p>
                    <a:p>
                      <a:pPr marL="457200" lvl="0" indent="-457200" algn="l">
                        <a:buFont typeface="Arial" panose="020B0604020202020204" pitchFamily="34" charset="0"/>
                        <a:buAutoNum type="arabicPeriod"/>
                      </a:pPr>
                      <a:r>
                        <a:rPr lang="en-US" sz="2400" b="0" kern="1200" dirty="0">
                          <a:solidFill>
                            <a:schemeClr val="tx1"/>
                          </a:solidFill>
                          <a:effectLst/>
                          <a:latin typeface="Times New Roman" panose="02020603050405020304" pitchFamily="18" charset="0"/>
                          <a:ea typeface="+mn-ea"/>
                          <a:cs typeface="Times New Roman" panose="02020603050405020304" pitchFamily="18" charset="0"/>
                        </a:rPr>
                        <a:t>No progress on water rights from WW Plant</a:t>
                      </a:r>
                    </a:p>
                    <a:p>
                      <a:pPr marL="0" indent="0" algn="l">
                        <a:buFont typeface="Arial" panose="020B0604020202020204" pitchFamily="34" charset="0"/>
                        <a:buNone/>
                      </a:pP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l">
                        <a:buFont typeface="Arial" panose="020B0604020202020204" pitchFamily="34" charset="0"/>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Next Meeting: February 12, 2025</a:t>
                      </a:r>
                      <a:endParaRPr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lgn="ctr">
                        <a:buFont typeface="Arial" panose="020B0604020202020204" pitchFamily="34" charset="0"/>
                        <a:buNone/>
                      </a:pPr>
                      <a:r>
                        <a:rPr lang="en-US" sz="2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400" b="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7D728BDE-6275-0678-1017-2E5C85C8D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2589839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61701-B147-1893-8408-89CD7351F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24191-0329-04FC-18BD-5CE76C4C5F70}"/>
              </a:ext>
            </a:extLst>
          </p:cNvPr>
          <p:cNvSpPr>
            <a:spLocks noGrp="1"/>
          </p:cNvSpPr>
          <p:nvPr>
            <p:ph type="title"/>
          </p:nvPr>
        </p:nvSpPr>
        <p:spPr>
          <a:xfrm>
            <a:off x="2600960" y="365125"/>
            <a:ext cx="8752840" cy="1325563"/>
          </a:xfrm>
          <a:ln w="31750">
            <a:solidFill>
              <a:schemeClr val="accent1">
                <a:lumMod val="75000"/>
              </a:schemeClr>
            </a:solidFill>
          </a:ln>
        </p:spPr>
        <p:txBody>
          <a:bodyPr>
            <a:normAutofit/>
          </a:bodyPr>
          <a:lstStyle/>
          <a:p>
            <a:pPr algn="ctr"/>
            <a:r>
              <a:rPr lang="en-US" dirty="0">
                <a:latin typeface="Amasis MT Pro Black" panose="02040A04050005020304" pitchFamily="18" charset="0"/>
                <a:cs typeface="Times New Roman" panose="02020603050405020304" pitchFamily="18" charset="0"/>
              </a:rPr>
              <a:t>Comprehensive Adjudication</a:t>
            </a:r>
            <a:endParaRPr lang="en-US"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B9EEE959-AC4E-AEF4-9D00-7488E48BEA6A}"/>
              </a:ext>
            </a:extLst>
          </p:cNvPr>
          <p:cNvGraphicFramePr>
            <a:graphicFrameLocks noGrp="1"/>
          </p:cNvGraphicFramePr>
          <p:nvPr>
            <p:ph idx="1"/>
            <p:extLst>
              <p:ext uri="{D42A27DB-BD31-4B8C-83A1-F6EECF244321}">
                <p14:modId xmlns:p14="http://schemas.microsoft.com/office/powerpoint/2010/main" val="2573858158"/>
              </p:ext>
            </p:extLst>
          </p:nvPr>
        </p:nvGraphicFramePr>
        <p:xfrm>
          <a:off x="838200" y="1825624"/>
          <a:ext cx="10515600" cy="4698364"/>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698364">
                <a:tc>
                  <a:txBody>
                    <a:bodyPr/>
                    <a:lstStyle/>
                    <a:p>
                      <a:pPr marL="0" indent="0" algn="l">
                        <a:buFont typeface="Arial" panose="020B0604020202020204" pitchFamily="34" charset="0"/>
                        <a:buNone/>
                      </a:pP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endParaRPr lang="en-US" sz="4000" dirty="0">
                        <a:solidFill>
                          <a:schemeClr val="tx1"/>
                        </a:solidFill>
                        <a:latin typeface="Times New Roman" panose="02020603050405020304" pitchFamily="18" charset="0"/>
                        <a:cs typeface="Times New Roman" panose="02020603050405020304" pitchFamily="18" charset="0"/>
                      </a:endParaRPr>
                    </a:p>
                    <a:p>
                      <a:r>
                        <a:rPr lang="en-US" sz="2800" b="1" dirty="0">
                          <a:solidFill>
                            <a:schemeClr val="tx1"/>
                          </a:solidFill>
                          <a:latin typeface="Times New Roman" panose="02020603050405020304" pitchFamily="18" charset="0"/>
                          <a:cs typeface="Times New Roman" panose="02020603050405020304" pitchFamily="18" charset="0"/>
                        </a:rPr>
                        <a:t>Description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kern="1200" dirty="0">
                          <a:solidFill>
                            <a:schemeClr val="tx1"/>
                          </a:solidFill>
                          <a:effectLst/>
                          <a:latin typeface="Times New Roman" panose="02020603050405020304" pitchFamily="18" charset="0"/>
                          <a:ea typeface="+mn-ea"/>
                          <a:cs typeface="Times New Roman" panose="02020603050405020304" pitchFamily="18" charset="0"/>
                        </a:rPr>
                        <a:t>Report and discussion regarding the status of the Comprehensive Adjudication.</a:t>
                      </a:r>
                    </a:p>
                    <a:p>
                      <a:endParaRPr lang="en-US" sz="2800" b="0" kern="1200" dirty="0">
                        <a:solidFill>
                          <a:schemeClr val="tx1"/>
                        </a:solidFill>
                        <a:effectLst/>
                        <a:latin typeface="Times New Roman" panose="02020603050405020304" pitchFamily="18" charset="0"/>
                        <a:ea typeface="+mn-ea"/>
                        <a:cs typeface="Times New Roman" panose="02020603050405020304" pitchFamily="18" charset="0"/>
                      </a:endParaRPr>
                    </a:p>
                    <a:p>
                      <a:pPr marL="457200" indent="-457200">
                        <a:buFont typeface="Arial" panose="020B0604020202020204" pitchFamily="34" charset="0"/>
                        <a:buChar char="•"/>
                      </a:pPr>
                      <a:r>
                        <a:rPr lang="en-US" sz="2800" b="0" kern="1200" dirty="0">
                          <a:solidFill>
                            <a:schemeClr val="tx1"/>
                          </a:solidFill>
                          <a:effectLst/>
                          <a:latin typeface="Times New Roman" panose="02020603050405020304" pitchFamily="18" charset="0"/>
                          <a:ea typeface="+mn-ea"/>
                          <a:cs typeface="Times New Roman" panose="02020603050405020304" pitchFamily="18" charset="0"/>
                        </a:rPr>
                        <a:t>Upcoming Trial Dates and proceedings</a:t>
                      </a:r>
                    </a:p>
                    <a:p>
                      <a:pPr marL="0" indent="0" algn="ctr">
                        <a:buFont typeface="Arial" panose="020B0604020202020204" pitchFamily="34" charset="0"/>
                        <a:buNone/>
                      </a:pPr>
                      <a:r>
                        <a:rPr lang="en-US" sz="2800" dirty="0">
                          <a:solidFill>
                            <a:schemeClr val="bg1"/>
                          </a:solidFill>
                          <a:latin typeface="Times New Roman" panose="02020603050405020304" pitchFamily="18" charset="0"/>
                          <a:cs typeface="Times New Roman" panose="02020603050405020304" pitchFamily="18" charset="0"/>
                        </a:rPr>
                        <a:t>         </a:t>
                      </a:r>
                      <a:endParaRPr lang="en-US" sz="32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24CC35EF-4C09-7D19-C7AA-413185B40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177625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B33F1-E43C-8741-B121-C36E4ECFC2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B13F44-0835-9BAB-12C9-58E09DA17294}"/>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GM Report</a:t>
            </a:r>
            <a:br>
              <a:rPr lang="en-US" dirty="0">
                <a:latin typeface="Amasis MT Pro Black" panose="02040A04050005020304" pitchFamily="18" charset="0"/>
              </a:rPr>
            </a:br>
            <a:r>
              <a:rPr lang="en-US" dirty="0">
                <a:latin typeface="Amasis MT Pro Black" panose="02040A04050005020304" pitchFamily="18" charset="0"/>
              </a:rPr>
              <a:t>Water District Data</a:t>
            </a:r>
          </a:p>
        </p:txBody>
      </p:sp>
      <p:graphicFrame>
        <p:nvGraphicFramePr>
          <p:cNvPr id="6" name="Content Placeholder 5">
            <a:extLst>
              <a:ext uri="{FF2B5EF4-FFF2-40B4-BE49-F238E27FC236}">
                <a16:creationId xmlns:a16="http://schemas.microsoft.com/office/drawing/2014/main" id="{768E1517-B546-36A3-1F3C-CF50A62DF1B0}"/>
              </a:ext>
            </a:extLst>
          </p:cNvPr>
          <p:cNvGraphicFramePr>
            <a:graphicFrameLocks noGrp="1"/>
          </p:cNvGraphicFramePr>
          <p:nvPr>
            <p:ph idx="1"/>
            <p:extLst>
              <p:ext uri="{D42A27DB-BD31-4B8C-83A1-F6EECF244321}">
                <p14:modId xmlns:p14="http://schemas.microsoft.com/office/powerpoint/2010/main" val="2834499787"/>
              </p:ext>
            </p:extLst>
          </p:nvPr>
        </p:nvGraphicFramePr>
        <p:xfrm>
          <a:off x="838200" y="1825624"/>
          <a:ext cx="10515600" cy="43211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321176">
                <a:tc>
                  <a:txBody>
                    <a:bodyPr/>
                    <a:lstStyle/>
                    <a:p>
                      <a:pPr marL="57150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Monthly Data</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Water Produced:  January 2025 = 140,593,000 gallons </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Water Consumed:  January 2025 = 119,356,000 gallons</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Approx 1,800,000 lost in water break last week</a:t>
                      </a:r>
                    </a:p>
                    <a:p>
                      <a:pPr marL="57150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Employee Injury Report</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None for January 2024</a:t>
                      </a:r>
                    </a:p>
                    <a:p>
                      <a:pPr marL="571500" lvl="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Conservation</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WaterSmart data.   30 Conversations,  27 Field Visits</a:t>
                      </a:r>
                    </a:p>
                    <a:p>
                      <a:pPr marL="571500" lvl="0"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Delinquent Account Lock-offs – restored service</a:t>
                      </a:r>
                    </a:p>
                    <a:p>
                      <a:pPr marL="1028700" lvl="1" indent="-571500" algn="l">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January = 141</a:t>
                      </a:r>
                    </a:p>
                    <a:p>
                      <a:pPr marL="571500" indent="-571500" algn="l">
                        <a:buFont typeface="Arial" panose="020B0604020202020204" pitchFamily="34" charset="0"/>
                        <a:buChar char="•"/>
                      </a:pPr>
                      <a:endParaRPr lang="en-US" sz="24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E788E739-7214-6E74-8F98-1F87FAD53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95478347-ECCB-6CF3-F292-0158A506DBCA}"/>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Tree>
    <p:extLst>
      <p:ext uri="{BB962C8B-B14F-4D97-AF65-F5344CB8AC3E}">
        <p14:creationId xmlns:p14="http://schemas.microsoft.com/office/powerpoint/2010/main" val="25144920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2B960-ED14-E6BD-6D88-C5C8268BE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F2BA6E-F109-4EC0-2A66-3A3DB1180685}"/>
              </a:ext>
            </a:extLst>
          </p:cNvPr>
          <p:cNvSpPr>
            <a:spLocks noGrp="1"/>
          </p:cNvSpPr>
          <p:nvPr>
            <p:ph type="title"/>
          </p:nvPr>
        </p:nvSpPr>
        <p:spPr>
          <a:xfrm>
            <a:off x="2600960" y="365125"/>
            <a:ext cx="8752840" cy="1325563"/>
          </a:xfrm>
          <a:ln w="31750">
            <a:solidFill>
              <a:schemeClr val="accent1">
                <a:lumMod val="75000"/>
              </a:schemeClr>
            </a:solidFill>
          </a:ln>
        </p:spPr>
        <p:txBody>
          <a:bodyPr>
            <a:normAutofit fontScale="90000"/>
          </a:bodyPr>
          <a:lstStyle/>
          <a:p>
            <a:pPr algn="ctr"/>
            <a:br>
              <a:rPr lang="en-US" sz="3200" dirty="0">
                <a:latin typeface="Amasis MT Pro Black" panose="02040A04050005020304" pitchFamily="18" charset="0"/>
                <a:cs typeface="Times New Roman" panose="02020603050405020304" pitchFamily="18" charset="0"/>
              </a:rPr>
            </a:br>
            <a:r>
              <a:rPr lang="en-US" sz="3200" dirty="0">
                <a:latin typeface="Amasis MT Pro Black" panose="02040A04050005020304" pitchFamily="18" charset="0"/>
                <a:cs typeface="Times New Roman" panose="02020603050405020304" pitchFamily="18" charset="0"/>
              </a:rPr>
              <a:t>GM Report </a:t>
            </a:r>
            <a:br>
              <a:rPr lang="en-US" sz="3200" dirty="0">
                <a:latin typeface="Amasis MT Pro Black" panose="02040A04050005020304" pitchFamily="18" charset="0"/>
                <a:cs typeface="Times New Roman" panose="02020603050405020304" pitchFamily="18" charset="0"/>
              </a:rPr>
            </a:br>
            <a:r>
              <a:rPr lang="en-US" sz="3200" dirty="0">
                <a:latin typeface="Amasis MT Pro Black" panose="02040A04050005020304" pitchFamily="18" charset="0"/>
                <a:cs typeface="Times New Roman" panose="02020603050405020304" pitchFamily="18" charset="0"/>
              </a:rPr>
              <a:t>Committee Meeting Updates</a:t>
            </a:r>
            <a:br>
              <a:rPr lang="en-US" sz="3200" dirty="0">
                <a:latin typeface="Amasis MT Pro Black" panose="02040A04050005020304" pitchFamily="18" charset="0"/>
                <a:cs typeface="Times New Roman" panose="02020603050405020304" pitchFamily="18" charset="0"/>
              </a:rPr>
            </a:br>
            <a:endParaRPr lang="en-US" sz="3200" dirty="0">
              <a:latin typeface="Amasis MT Pro Black" panose="02040A04050005020304" pitchFamily="18" charset="0"/>
            </a:endParaRPr>
          </a:p>
        </p:txBody>
      </p:sp>
      <p:graphicFrame>
        <p:nvGraphicFramePr>
          <p:cNvPr id="6" name="Content Placeholder 5">
            <a:extLst>
              <a:ext uri="{FF2B5EF4-FFF2-40B4-BE49-F238E27FC236}">
                <a16:creationId xmlns:a16="http://schemas.microsoft.com/office/drawing/2014/main" id="{4B75D253-1594-58B1-0903-368B5643BB1D}"/>
              </a:ext>
            </a:extLst>
          </p:cNvPr>
          <p:cNvGraphicFramePr>
            <a:graphicFrameLocks noGrp="1"/>
          </p:cNvGraphicFramePr>
          <p:nvPr>
            <p:ph idx="1"/>
            <p:extLst>
              <p:ext uri="{D42A27DB-BD31-4B8C-83A1-F6EECF244321}">
                <p14:modId xmlns:p14="http://schemas.microsoft.com/office/powerpoint/2010/main" val="4044023401"/>
              </p:ext>
            </p:extLst>
          </p:nvPr>
        </p:nvGraphicFramePr>
        <p:xfrm>
          <a:off x="838200" y="1825624"/>
          <a:ext cx="10515600" cy="44805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270376">
                <a:tc>
                  <a:txBody>
                    <a:bodyPr/>
                    <a:lstStyle/>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Finance Committee – Investment Reports, </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Plant and Equipment – Rademacher Update, Consolidations updates, Solar Sites Security, Northwest Transmission Line Bag Update (covered later), Recycled Water Feasibility (already covered)</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r>
                        <a:rPr lang="en-US" sz="2400" b="1" kern="1200" dirty="0">
                          <a:solidFill>
                            <a:schemeClr val="tx1"/>
                          </a:solidFill>
                          <a:effectLst/>
                          <a:latin typeface="Times New Roman" panose="02020603050405020304" pitchFamily="18" charset="0"/>
                          <a:ea typeface="+mn-ea"/>
                          <a:cs typeface="Times New Roman" panose="02020603050405020304" pitchFamily="18" charset="0"/>
                        </a:rPr>
                        <a:t>Admin/Exec – Additional Temp Position for next FY, PRR update, revised Position Descriptions</a:t>
                      </a: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1" indent="0">
                        <a:buFont typeface="+mj-lt"/>
                        <a:buNone/>
                      </a:pP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8A6FB186-9FCA-31F3-BB1C-2DA3B1448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Tree>
    <p:extLst>
      <p:ext uri="{BB962C8B-B14F-4D97-AF65-F5344CB8AC3E}">
        <p14:creationId xmlns:p14="http://schemas.microsoft.com/office/powerpoint/2010/main" val="744852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44BA3-593B-1C1E-1968-5BFD8092B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C39868-513C-8CC5-23FE-D3F022154DC9}"/>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GM Report</a:t>
            </a:r>
            <a:br>
              <a:rPr lang="en-US" dirty="0">
                <a:latin typeface="Amasis MT Pro Black" panose="02040A04050005020304" pitchFamily="18" charset="0"/>
              </a:rPr>
            </a:br>
            <a:r>
              <a:rPr lang="en-US" dirty="0">
                <a:latin typeface="Amasis MT Pro Black" panose="02040A04050005020304" pitchFamily="18" charset="0"/>
              </a:rPr>
              <a:t>WD Public Outreach</a:t>
            </a:r>
          </a:p>
        </p:txBody>
      </p:sp>
      <p:graphicFrame>
        <p:nvGraphicFramePr>
          <p:cNvPr id="6" name="Content Placeholder 5">
            <a:extLst>
              <a:ext uri="{FF2B5EF4-FFF2-40B4-BE49-F238E27FC236}">
                <a16:creationId xmlns:a16="http://schemas.microsoft.com/office/drawing/2014/main" id="{9E431E75-DDCB-AAC8-7CD8-DC376A5E1113}"/>
              </a:ext>
            </a:extLst>
          </p:cNvPr>
          <p:cNvGraphicFramePr>
            <a:graphicFrameLocks noGrp="1"/>
          </p:cNvGraphicFramePr>
          <p:nvPr>
            <p:ph idx="1"/>
            <p:extLst>
              <p:ext uri="{D42A27DB-BD31-4B8C-83A1-F6EECF244321}">
                <p14:modId xmlns:p14="http://schemas.microsoft.com/office/powerpoint/2010/main" val="1078385265"/>
              </p:ext>
            </p:extLst>
          </p:nvPr>
        </p:nvGraphicFramePr>
        <p:xfrm>
          <a:off x="838200" y="1825624"/>
          <a:ext cx="10515600" cy="4270376"/>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393755823"/>
                    </a:ext>
                  </a:extLst>
                </a:gridCol>
              </a:tblGrid>
              <a:tr h="4270376">
                <a:tc>
                  <a:txBody>
                    <a:bodyPr/>
                    <a:lstStyle/>
                    <a:p>
                      <a:pPr marL="571500" indent="-57150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Upcoming</a:t>
                      </a:r>
                    </a:p>
                    <a:p>
                      <a:pPr marL="1028700" lvl="1" indent="-57150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EOC, no speakers allowed to discuss SGMA or related topics</a:t>
                      </a:r>
                    </a:p>
                    <a:p>
                      <a:pPr marL="571500" lvl="0" indent="-57150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Since the last Board Meeting</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tx1"/>
                          </a:solidFill>
                          <a:latin typeface="Times New Roman" panose="02020603050405020304" pitchFamily="18" charset="0"/>
                          <a:cs typeface="Times New Roman" panose="02020603050405020304" pitchFamily="18" charset="0"/>
                        </a:rPr>
                        <a:t>NSTR</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chemeClr val="tx1"/>
                          </a:solidFill>
                          <a:latin typeface="Times New Roman" panose="02020603050405020304" pitchFamily="18" charset="0"/>
                          <a:cs typeface="Times New Roman" panose="02020603050405020304" pitchFamily="18" charset="0"/>
                        </a:rPr>
                        <a:t>Social Media</a:t>
                      </a:r>
                    </a:p>
                    <a:p>
                      <a:pPr marL="1028700" lvl="1" indent="-57150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WD Web Page updates have occurred, looking for feedback</a:t>
                      </a:r>
                    </a:p>
                    <a:p>
                      <a:pPr marL="1028700" lvl="1" indent="-57150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Multiple social media posts on WD activities</a:t>
                      </a:r>
                    </a:p>
                    <a:p>
                      <a:pPr marL="571500" lvl="0" indent="-57150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News Media</a:t>
                      </a:r>
                    </a:p>
                    <a:p>
                      <a:pPr marL="1028700" lvl="1" indent="-571500" algn="l">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Numerous articles have been emailed to Board</a:t>
                      </a:r>
                    </a:p>
                  </a:txBody>
                  <a:tcPr>
                    <a:solidFill>
                      <a:schemeClr val="bg2">
                        <a:lumMod val="90000"/>
                      </a:schemeClr>
                    </a:solidFill>
                  </a:tcPr>
                </a:tc>
                <a:extLst>
                  <a:ext uri="{0D108BD9-81ED-4DB2-BD59-A6C34878D82A}">
                    <a16:rowId xmlns:a16="http://schemas.microsoft.com/office/drawing/2014/main" val="1072913940"/>
                  </a:ext>
                </a:extLst>
              </a:tr>
            </a:tbl>
          </a:graphicData>
        </a:graphic>
      </p:graphicFrame>
      <p:pic>
        <p:nvPicPr>
          <p:cNvPr id="4" name="Picture 3" descr="A close up of a sign&#10;&#10;Description automatically generated">
            <a:extLst>
              <a:ext uri="{FF2B5EF4-FFF2-40B4-BE49-F238E27FC236}">
                <a16:creationId xmlns:a16="http://schemas.microsoft.com/office/drawing/2014/main" id="{73C1B3D1-9384-0AEE-D9C0-F06B4966E3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2CAEE8CE-B821-94E5-53AB-CF7CADC4D976}"/>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Tree>
    <p:extLst>
      <p:ext uri="{BB962C8B-B14F-4D97-AF65-F5344CB8AC3E}">
        <p14:creationId xmlns:p14="http://schemas.microsoft.com/office/powerpoint/2010/main" val="32160462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24D1E-80AF-8CF1-6664-892F4297A3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F6538-05D2-258F-94CC-97D647B121B4}"/>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Staff Updates </a:t>
            </a:r>
            <a:br>
              <a:rPr lang="en-US" dirty="0">
                <a:latin typeface="Amasis MT Pro Black" panose="02040A04050005020304" pitchFamily="18" charset="0"/>
              </a:rPr>
            </a:br>
            <a:r>
              <a:rPr lang="en-US" dirty="0">
                <a:latin typeface="Amasis MT Pro Black" panose="02040A04050005020304" pitchFamily="18" charset="0"/>
              </a:rPr>
              <a:t>Engineering</a:t>
            </a:r>
          </a:p>
        </p:txBody>
      </p:sp>
      <p:pic>
        <p:nvPicPr>
          <p:cNvPr id="4" name="Picture 3" descr="A close up of a sign&#10;&#10;Description automatically generated">
            <a:extLst>
              <a:ext uri="{FF2B5EF4-FFF2-40B4-BE49-F238E27FC236}">
                <a16:creationId xmlns:a16="http://schemas.microsoft.com/office/drawing/2014/main" id="{1042C701-3C27-3823-4598-DAD051915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B89FDA81-F7E8-0E11-9BF5-C8F13AD8638C}"/>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
        <p:nvSpPr>
          <p:cNvPr id="6" name="Content Placeholder 5">
            <a:extLst>
              <a:ext uri="{FF2B5EF4-FFF2-40B4-BE49-F238E27FC236}">
                <a16:creationId xmlns:a16="http://schemas.microsoft.com/office/drawing/2014/main" id="{737AF388-F6F8-08AC-CEAB-E62C26173D2A}"/>
              </a:ext>
            </a:extLst>
          </p:cNvPr>
          <p:cNvSpPr>
            <a:spLocks noGrp="1"/>
          </p:cNvSpPr>
          <p:nvPr>
            <p:ph idx="1"/>
          </p:nvPr>
        </p:nvSpPr>
        <p:spPr/>
        <p:txBody>
          <a:bodyPr>
            <a:normAutofit/>
          </a:bodyPr>
          <a:lstStyle/>
          <a:p>
            <a:pPr marL="514350" marR="0" lvl="0" indent="-514350" algn="just">
              <a:spcBef>
                <a:spcPts val="0"/>
              </a:spcBef>
              <a:spcAft>
                <a:spcPts val="0"/>
              </a:spcAft>
              <a:buFont typeface="+mj-lt"/>
              <a:buAutoNum type="arabicPeriod" startAt="5"/>
            </a:pPr>
            <a:endParaRPr lang="en-US" b="1"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r>
              <a:rPr lang="en-US" b="1" dirty="0">
                <a:latin typeface="Times New Roman" panose="02020603050405020304" pitchFamily="18" charset="0"/>
                <a:ea typeface="Times New Roman" panose="02020603050405020304" pitchFamily="18" charset="0"/>
              </a:rPr>
              <a:t>4</a:t>
            </a:r>
            <a:r>
              <a:rPr lang="en-US" b="1" dirty="0">
                <a:effectLst/>
                <a:latin typeface="Times New Roman" panose="02020603050405020304" pitchFamily="18" charset="0"/>
                <a:ea typeface="Times New Roman" panose="02020603050405020304" pitchFamily="18" charset="0"/>
              </a:rPr>
              <a:t>.	NW Transmission Pipeline </a:t>
            </a:r>
            <a:endParaRPr lang="en-US" dirty="0">
              <a:effectLst/>
              <a:latin typeface="Times New Roman" panose="02020603050405020304" pitchFamily="18" charset="0"/>
              <a:ea typeface="Times New Roman" panose="02020603050405020304" pitchFamily="18" charset="0"/>
            </a:endParaRPr>
          </a:p>
          <a:p>
            <a:pPr marL="1143000" indent="0" algn="just">
              <a:spcBef>
                <a:spcPts val="0"/>
              </a:spcBef>
              <a:buNone/>
            </a:pPr>
            <a:endParaRPr lang="en-US" sz="1800" dirty="0">
              <a:effectLst/>
              <a:latin typeface="Times New Roman" panose="02020603050405020304" pitchFamily="18" charset="0"/>
              <a:ea typeface="Times New Roman" panose="02020603050405020304" pitchFamily="18" charset="0"/>
            </a:endParaRPr>
          </a:p>
          <a:p>
            <a:pPr marL="1428750" indent="-285750" algn="just">
              <a:spcBef>
                <a:spcPts val="0"/>
              </a:spcBef>
            </a:pPr>
            <a:r>
              <a:rPr lang="en-US" sz="2400" dirty="0">
                <a:effectLst/>
                <a:latin typeface="Times New Roman" panose="02020603050405020304" pitchFamily="18" charset="0"/>
                <a:ea typeface="Times New Roman" panose="02020603050405020304" pitchFamily="18" charset="0"/>
              </a:rPr>
              <a:t>Currently the contractor is coordinating fencing repairs with their subcontractor and Navy security.  </a:t>
            </a:r>
          </a:p>
          <a:p>
            <a:pPr marL="1428750" indent="-285750" algn="just">
              <a:spcBef>
                <a:spcPts val="0"/>
              </a:spcBef>
            </a:pPr>
            <a:endParaRPr lang="en-US" sz="2400" dirty="0">
              <a:latin typeface="Times New Roman" panose="02020603050405020304" pitchFamily="18" charset="0"/>
              <a:ea typeface="Times New Roman" panose="02020603050405020304" pitchFamily="18" charset="0"/>
            </a:endParaRPr>
          </a:p>
          <a:p>
            <a:pPr marL="1428750" indent="-285750" algn="just">
              <a:spcBef>
                <a:spcPts val="0"/>
              </a:spcBef>
            </a:pPr>
            <a:r>
              <a:rPr lang="en-US" sz="2400" dirty="0">
                <a:effectLst/>
                <a:latin typeface="Times New Roman" panose="02020603050405020304" pitchFamily="18" charset="0"/>
                <a:ea typeface="Times New Roman" panose="02020603050405020304" pitchFamily="18" charset="0"/>
              </a:rPr>
              <a:t>The District is also negotiating the final items needed to finish the project, including removal of a trash bag that was sucked into the pipeline during a flushing event.  </a:t>
            </a:r>
          </a:p>
          <a:p>
            <a:pPr marL="1428750" indent="-285750" algn="just">
              <a:spcBef>
                <a:spcPts val="0"/>
              </a:spcBef>
            </a:pPr>
            <a:endParaRPr lang="en-US" sz="2400" dirty="0">
              <a:latin typeface="Times New Roman" panose="02020603050405020304" pitchFamily="18" charset="0"/>
              <a:ea typeface="Times New Roman" panose="02020603050405020304" pitchFamily="18" charset="0"/>
            </a:endParaRPr>
          </a:p>
          <a:p>
            <a:pPr marL="1428750" indent="-285750" algn="just">
              <a:spcBef>
                <a:spcPts val="0"/>
              </a:spcBef>
            </a:pPr>
            <a:r>
              <a:rPr lang="en-US" sz="2400" dirty="0">
                <a:effectLst/>
                <a:latin typeface="Times New Roman" panose="02020603050405020304" pitchFamily="18" charset="0"/>
                <a:ea typeface="Times New Roman" panose="02020603050405020304" pitchFamily="18" charset="0"/>
              </a:rPr>
              <a:t>Staff met with Contractor this morning and came up with a plan that wil</a:t>
            </a:r>
            <a:r>
              <a:rPr lang="en-US" sz="2400" dirty="0">
                <a:latin typeface="Times New Roman" panose="02020603050405020304" pitchFamily="18" charset="0"/>
                <a:ea typeface="Times New Roman" panose="02020603050405020304" pitchFamily="18" charset="0"/>
              </a:rPr>
              <a:t>l be presented to the SWRB</a:t>
            </a:r>
            <a:endParaRPr lang="en-US" sz="2400" dirty="0">
              <a:effectLst/>
              <a:latin typeface="Times New Roman" panose="02020603050405020304" pitchFamily="18" charset="0"/>
              <a:ea typeface="Times New Roman" panose="02020603050405020304" pitchFamily="18" charset="0"/>
            </a:endParaRPr>
          </a:p>
          <a:p>
            <a:pPr marL="1143000" marR="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1143000" marR="0" indent="0">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1143000" marR="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1143000" marR="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86159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8F4E1-4410-B12F-086C-E2314414B6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EA254-F6D5-4D66-DC8F-6D7E715FC5E1}"/>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Staff Updates </a:t>
            </a:r>
            <a:br>
              <a:rPr lang="en-US" dirty="0">
                <a:latin typeface="Amasis MT Pro Black" panose="02040A04050005020304" pitchFamily="18" charset="0"/>
              </a:rPr>
            </a:br>
            <a:r>
              <a:rPr lang="en-US" dirty="0">
                <a:latin typeface="Amasis MT Pro Black" panose="02040A04050005020304" pitchFamily="18" charset="0"/>
              </a:rPr>
              <a:t>Engineering</a:t>
            </a:r>
          </a:p>
        </p:txBody>
      </p:sp>
      <p:pic>
        <p:nvPicPr>
          <p:cNvPr id="4" name="Picture 3" descr="A close up of a sign&#10;&#10;Description automatically generated">
            <a:extLst>
              <a:ext uri="{FF2B5EF4-FFF2-40B4-BE49-F238E27FC236}">
                <a16:creationId xmlns:a16="http://schemas.microsoft.com/office/drawing/2014/main" id="{22F823DD-2E67-FBAE-F14F-6B1ACA0065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BB00CD98-183F-E2BA-F673-F7CDAEB5960B}"/>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sp>
        <p:nvSpPr>
          <p:cNvPr id="6" name="Content Placeholder 5">
            <a:extLst>
              <a:ext uri="{FF2B5EF4-FFF2-40B4-BE49-F238E27FC236}">
                <a16:creationId xmlns:a16="http://schemas.microsoft.com/office/drawing/2014/main" id="{5F83C99C-2312-9682-5A60-3A707D772751}"/>
              </a:ext>
            </a:extLst>
          </p:cNvPr>
          <p:cNvSpPr>
            <a:spLocks noGrp="1"/>
          </p:cNvSpPr>
          <p:nvPr>
            <p:ph idx="1"/>
          </p:nvPr>
        </p:nvSpPr>
        <p:spPr/>
        <p:txBody>
          <a:bodyPr>
            <a:normAutofit/>
          </a:bodyPr>
          <a:lstStyle/>
          <a:p>
            <a:pPr marL="514350" marR="0" lvl="0" indent="-514350" algn="just">
              <a:spcBef>
                <a:spcPts val="0"/>
              </a:spcBef>
              <a:spcAft>
                <a:spcPts val="0"/>
              </a:spcAft>
              <a:buFont typeface="+mj-lt"/>
              <a:buAutoNum type="arabicPeriod" startAt="5"/>
            </a:pPr>
            <a:endParaRPr lang="en-US" b="1"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r>
              <a:rPr lang="en-US" b="1" dirty="0">
                <a:latin typeface="Times New Roman" panose="02020603050405020304" pitchFamily="18" charset="0"/>
                <a:ea typeface="Times New Roman" panose="02020603050405020304" pitchFamily="18" charset="0"/>
              </a:rPr>
              <a:t>5. 	</a:t>
            </a:r>
            <a:r>
              <a:rPr lang="en-US" b="1" dirty="0">
                <a:effectLst/>
                <a:latin typeface="Times New Roman" panose="02020603050405020304" pitchFamily="18" charset="0"/>
                <a:ea typeface="Times New Roman" panose="02020603050405020304" pitchFamily="18" charset="0"/>
              </a:rPr>
              <a:t>Water Systems Consolidations Update</a:t>
            </a:r>
            <a:endParaRPr lang="en-US" dirty="0">
              <a:effectLst/>
              <a:latin typeface="Times New Roman" panose="02020603050405020304" pitchFamily="18" charset="0"/>
              <a:ea typeface="Times New Roman" panose="02020603050405020304" pitchFamily="18" charset="0"/>
            </a:endParaRPr>
          </a:p>
          <a:p>
            <a:pPr marL="1141413" marR="0" indent="-227013" algn="l"/>
            <a:r>
              <a:rPr lang="en-US" sz="2000" dirty="0">
                <a:effectLst/>
                <a:latin typeface="Times New Roman" panose="02020603050405020304" pitchFamily="18" charset="0"/>
                <a:ea typeface="Times New Roman" panose="02020603050405020304" pitchFamily="18" charset="0"/>
              </a:rPr>
              <a:t>The District has signed agreements with the State for both the Hometown Water and Dune 3 grants.  St</a:t>
            </a:r>
            <a:r>
              <a:rPr lang="en-US" sz="2000" dirty="0">
                <a:latin typeface="Times New Roman" panose="02020603050405020304" pitchFamily="18" charset="0"/>
                <a:ea typeface="Times New Roman" panose="02020603050405020304" pitchFamily="18" charset="0"/>
              </a:rPr>
              <a:t>aff and legal are reviewing the language for the agreements between the District and each water system.</a:t>
            </a:r>
            <a:endParaRPr lang="en-US" sz="2000" dirty="0">
              <a:effectLst/>
              <a:latin typeface="Times New Roman" panose="02020603050405020304" pitchFamily="18" charset="0"/>
              <a:ea typeface="Times New Roman" panose="02020603050405020304" pitchFamily="18" charset="0"/>
            </a:endParaRPr>
          </a:p>
          <a:p>
            <a:pPr marL="1141413" marR="0" indent="-227013" algn="l"/>
            <a:r>
              <a:rPr lang="en-US" sz="2000" dirty="0">
                <a:effectLst/>
                <a:latin typeface="Times New Roman" panose="02020603050405020304" pitchFamily="18" charset="0"/>
                <a:ea typeface="Times New Roman" panose="02020603050405020304" pitchFamily="18" charset="0"/>
              </a:rPr>
              <a:t>Krieger &amp; Stewart continues working on design of Phase 2 for the Rademacher Way project.  Potholing was completed. Staff will soon be scheduling pipe installation for Phase 1.  The plan is to get everything installed except for the connection to Springer Ave which can occur when the NW Transmission line is available.    </a:t>
            </a:r>
          </a:p>
          <a:p>
            <a:pPr marL="1146175" indent="-231775" algn="just">
              <a:spcBef>
                <a:spcPts val="1200"/>
              </a:spcBef>
            </a:pPr>
            <a:r>
              <a:rPr lang="en-US" sz="2000" dirty="0">
                <a:effectLst/>
                <a:latin typeface="Times New Roman" panose="02020603050405020304" pitchFamily="18" charset="0"/>
                <a:ea typeface="Times New Roman" panose="02020603050405020304" pitchFamily="18" charset="0"/>
              </a:rPr>
              <a:t>Staff spoke with Stetson and Self-Help Enterprises about another small water system (Stark Street) and the possibility of consolidation.   They are located southwest of Dune 3 and the IWVGA is considering funding their consolidation due to the well going dry. </a:t>
            </a:r>
          </a:p>
          <a:p>
            <a:pPr marL="914400" marR="0" indent="228600" algn="just">
              <a:spcBef>
                <a:spcPts val="0"/>
              </a:spcBef>
              <a:spcAft>
                <a:spcPts val="0"/>
              </a:spcAft>
              <a:buNone/>
            </a:pPr>
            <a:endParaRPr lang="en-US" dirty="0">
              <a:latin typeface="Times New Roman" panose="02020603050405020304" pitchFamily="18" charset="0"/>
              <a:ea typeface="Times New Roman" panose="02020603050405020304" pitchFamily="18" charset="0"/>
            </a:endParaRPr>
          </a:p>
          <a:p>
            <a:pPr marL="1143000" marR="0" indent="0" algn="just">
              <a:spcBef>
                <a:spcPts val="0"/>
              </a:spcBef>
              <a:spcAft>
                <a:spcPts val="0"/>
              </a:spcAft>
              <a:buNone/>
            </a:pPr>
            <a:endParaRPr lang="en-US" dirty="0">
              <a:latin typeface="Times New Roman" panose="02020603050405020304" pitchFamily="18" charset="0"/>
              <a:ea typeface="Times New Roman" panose="02020603050405020304" pitchFamily="18" charset="0"/>
            </a:endParaRPr>
          </a:p>
          <a:p>
            <a:pPr marL="1143000" marR="0" indent="0">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1143000" marR="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1143000" marR="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2833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B606E-C254-98A5-A79F-A1C0FE0C6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6B7671-7EAE-B377-D184-A13C780BD619}"/>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Staff Updates</a:t>
            </a:r>
            <a:br>
              <a:rPr lang="en-US" dirty="0">
                <a:latin typeface="Amasis MT Pro Black" panose="02040A04050005020304" pitchFamily="18" charset="0"/>
              </a:rPr>
            </a:br>
            <a:r>
              <a:rPr lang="en-US" dirty="0">
                <a:latin typeface="Amasis MT Pro Black" panose="02040A04050005020304" pitchFamily="18" charset="0"/>
              </a:rPr>
              <a:t>Financial </a:t>
            </a:r>
          </a:p>
        </p:txBody>
      </p:sp>
      <p:pic>
        <p:nvPicPr>
          <p:cNvPr id="4" name="Picture 3" descr="A close up of a sign&#10;&#10;Description automatically generated">
            <a:extLst>
              <a:ext uri="{FF2B5EF4-FFF2-40B4-BE49-F238E27FC236}">
                <a16:creationId xmlns:a16="http://schemas.microsoft.com/office/drawing/2014/main" id="{37B8C683-81FE-A06A-64BE-50AC567572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A337E6B4-1F20-A43C-F240-404D389B2E0E}"/>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
        <p:nvSpPr>
          <p:cNvPr id="6" name="Content Placeholder 5">
            <a:extLst>
              <a:ext uri="{FF2B5EF4-FFF2-40B4-BE49-F238E27FC236}">
                <a16:creationId xmlns:a16="http://schemas.microsoft.com/office/drawing/2014/main" id="{395A0ABA-37BF-8112-EDFB-4E6E5E3566E6}"/>
              </a:ext>
            </a:extLst>
          </p:cNvPr>
          <p:cNvSpPr>
            <a:spLocks noGrp="1"/>
          </p:cNvSpPr>
          <p:nvPr>
            <p:ph idx="1"/>
          </p:nvPr>
        </p:nvSpPr>
        <p:spPr/>
        <p:txBody>
          <a:bodyPr/>
          <a:lstStyle/>
          <a:p>
            <a:pPr marL="514350" marR="0" lvl="0" indent="-514350" algn="just">
              <a:spcBef>
                <a:spcPts val="0"/>
              </a:spcBef>
              <a:spcAft>
                <a:spcPts val="0"/>
              </a:spcAft>
              <a:buFont typeface="+mj-lt"/>
              <a:buAutoNum type="arabicPeriod" startAt="5"/>
            </a:pPr>
            <a:endParaRPr lang="en-US" b="1" dirty="0">
              <a:effectLst/>
              <a:latin typeface="Times New Roman" panose="02020603050405020304" pitchFamily="18" charset="0"/>
              <a:ea typeface="Times New Roman" panose="02020603050405020304" pitchFamily="18" charset="0"/>
            </a:endParaRPr>
          </a:p>
          <a:p>
            <a:pPr marL="514350" marR="0" lvl="0" indent="-514350" algn="just">
              <a:spcBef>
                <a:spcPts val="0"/>
              </a:spcBef>
              <a:spcAft>
                <a:spcPts val="0"/>
              </a:spcAft>
              <a:buFont typeface="+mj-lt"/>
              <a:buAutoNum type="arabicPeriod" startAt="5"/>
            </a:pPr>
            <a:endParaRPr lang="en-US" b="1" dirty="0">
              <a:latin typeface="Times New Roman" panose="02020603050405020304" pitchFamily="18" charset="0"/>
              <a:ea typeface="Times New Roman" panose="02020603050405020304" pitchFamily="18" charset="0"/>
            </a:endParaRPr>
          </a:p>
          <a:p>
            <a:pPr marL="0" indent="0">
              <a:buNone/>
            </a:pPr>
            <a:r>
              <a:rPr lang="en-US" b="1" dirty="0">
                <a:latin typeface="Times New Roman" panose="02020603050405020304" pitchFamily="18" charset="0"/>
              </a:rPr>
              <a:t>6. 	</a:t>
            </a:r>
            <a:r>
              <a:rPr lang="en-US" b="1" dirty="0">
                <a:latin typeface="Times New Roman" panose="02020603050405020304" pitchFamily="18" charset="0"/>
                <a:cs typeface="Times New Roman" panose="02020603050405020304" pitchFamily="18" charset="0"/>
              </a:rPr>
              <a:t>Financial Status </a:t>
            </a:r>
          </a:p>
          <a:p>
            <a:pPr marL="0" indent="0">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Description:  Report on the District’s current financial status.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651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4CAC8-6B1B-C299-0F0F-BB4EFBC56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57F9D-F154-50F2-6CA4-8259197F3E22}"/>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Financial Breakout</a:t>
            </a:r>
          </a:p>
        </p:txBody>
      </p:sp>
      <p:pic>
        <p:nvPicPr>
          <p:cNvPr id="4" name="Picture 3" descr="A close up of a sign&#10;&#10;Description automatically generated">
            <a:extLst>
              <a:ext uri="{FF2B5EF4-FFF2-40B4-BE49-F238E27FC236}">
                <a16:creationId xmlns:a16="http://schemas.microsoft.com/office/drawing/2014/main" id="{88AD8723-4CC8-56DD-23EA-44ACE5458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954A0399-639E-9F22-8880-EC7839EA14CB}"/>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60 Years</a:t>
            </a:r>
          </a:p>
        </p:txBody>
      </p:sp>
      <p:graphicFrame>
        <p:nvGraphicFramePr>
          <p:cNvPr id="15" name="Content Placeholder 14">
            <a:extLst>
              <a:ext uri="{FF2B5EF4-FFF2-40B4-BE49-F238E27FC236}">
                <a16:creationId xmlns:a16="http://schemas.microsoft.com/office/drawing/2014/main" id="{C3ECE487-9B2B-C4B4-ACC3-EC9F0F9262A5}"/>
              </a:ext>
            </a:extLst>
          </p:cNvPr>
          <p:cNvGraphicFramePr>
            <a:graphicFrameLocks noGrp="1"/>
          </p:cNvGraphicFramePr>
          <p:nvPr>
            <p:ph idx="1"/>
            <p:extLst>
              <p:ext uri="{D42A27DB-BD31-4B8C-83A1-F6EECF244321}">
                <p14:modId xmlns:p14="http://schemas.microsoft.com/office/powerpoint/2010/main" val="191376927"/>
              </p:ext>
            </p:extLst>
          </p:nvPr>
        </p:nvGraphicFramePr>
        <p:xfrm>
          <a:off x="1099930" y="1748617"/>
          <a:ext cx="10253870" cy="44862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1335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5603-128F-9447-51E2-0A5F40570A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AB2A0-02B4-0BBC-0101-0539F04831C6}"/>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Financial Breakout</a:t>
            </a:r>
          </a:p>
        </p:txBody>
      </p:sp>
      <p:pic>
        <p:nvPicPr>
          <p:cNvPr id="4" name="Picture 3" descr="A close up of a sign&#10;&#10;Description automatically generated">
            <a:extLst>
              <a:ext uri="{FF2B5EF4-FFF2-40B4-BE49-F238E27FC236}">
                <a16:creationId xmlns:a16="http://schemas.microsoft.com/office/drawing/2014/main" id="{B9A63F31-C313-B7AF-6B5F-5E463024C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D1B71132-6948-BAFD-5F09-9FFF19D1491D}"/>
              </a:ext>
            </a:extLst>
          </p:cNvPr>
          <p:cNvSpPr txBox="1"/>
          <p:nvPr/>
        </p:nvSpPr>
        <p:spPr>
          <a:xfrm>
            <a:off x="3423920" y="6292820"/>
            <a:ext cx="502682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masis MT Pro Medium" panose="02040604050005020304" pitchFamily="18" charset="0"/>
                <a:ea typeface="+mn-ea"/>
                <a:cs typeface="+mn-cs"/>
              </a:rPr>
              <a:t>Serving Our Community for over 60 Years</a:t>
            </a:r>
          </a:p>
        </p:txBody>
      </p:sp>
      <p:graphicFrame>
        <p:nvGraphicFramePr>
          <p:cNvPr id="15" name="Content Placeholder 14">
            <a:extLst>
              <a:ext uri="{FF2B5EF4-FFF2-40B4-BE49-F238E27FC236}">
                <a16:creationId xmlns:a16="http://schemas.microsoft.com/office/drawing/2014/main" id="{651F1FB7-744F-4EC0-3F6D-F79C7BE8E683}"/>
              </a:ext>
            </a:extLst>
          </p:cNvPr>
          <p:cNvGraphicFramePr>
            <a:graphicFrameLocks noGrp="1"/>
          </p:cNvGraphicFramePr>
          <p:nvPr>
            <p:ph idx="1"/>
            <p:extLst>
              <p:ext uri="{D42A27DB-BD31-4B8C-83A1-F6EECF244321}">
                <p14:modId xmlns:p14="http://schemas.microsoft.com/office/powerpoint/2010/main" val="1883843779"/>
              </p:ext>
            </p:extLst>
          </p:nvPr>
        </p:nvGraphicFramePr>
        <p:xfrm>
          <a:off x="838200" y="1748617"/>
          <a:ext cx="10515600" cy="44862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829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id="{07F26A8C-3682-DE08-6590-6E3D8102F827}"/>
              </a:ext>
            </a:extLst>
          </p:cNvPr>
          <p:cNvSpPr>
            <a:spLocks noGrp="1" noChangeArrowheads="1"/>
          </p:cNvSpPr>
          <p:nvPr>
            <p:ph type="body" sz="half" idx="1"/>
          </p:nvPr>
        </p:nvSpPr>
        <p:spPr>
          <a:xfrm>
            <a:off x="2286000" y="2362200"/>
            <a:ext cx="7620000" cy="3581400"/>
          </a:xfrm>
        </p:spPr>
        <p:txBody>
          <a:bodyPr/>
          <a:lstStyle/>
          <a:p>
            <a:pPr algn="ctr" eaLnBrk="1" hangingPunct="1">
              <a:buFontTx/>
              <a:buNone/>
            </a:pPr>
            <a:endParaRPr lang="en-US" altLang="en-US" sz="2400" b="1">
              <a:latin typeface="Cambria" panose="02040503050406030204" pitchFamily="18" charset="0"/>
              <a:ea typeface="Cambria" panose="02040503050406030204" pitchFamily="18" charset="0"/>
              <a:cs typeface="Times New Roman" panose="02020603050405020304" pitchFamily="18" charset="0"/>
            </a:endParaRPr>
          </a:p>
          <a:p>
            <a:pPr algn="ctr" eaLnBrk="1" hangingPunct="1">
              <a:buFontTx/>
              <a:buNone/>
            </a:pPr>
            <a:r>
              <a:rPr lang="en-US" altLang="en-US" sz="2800" b="1">
                <a:latin typeface="Cambria" panose="02040503050406030204" pitchFamily="18" charset="0"/>
                <a:ea typeface="Cambria" panose="02040503050406030204" pitchFamily="18" charset="0"/>
                <a:cs typeface="Times New Roman" panose="02020603050405020304" pitchFamily="18" charset="0"/>
              </a:rPr>
              <a:t>Board of Directors</a:t>
            </a:r>
          </a:p>
          <a:p>
            <a:pPr algn="ctr" eaLnBrk="1" hangingPunct="1">
              <a:buFontTx/>
              <a:buNone/>
            </a:pPr>
            <a:endParaRPr lang="en-US" altLang="en-US" sz="1400" b="1">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en-US" altLang="en-US" sz="2400" b="1">
                <a:latin typeface="Cambria" panose="02040503050406030204" pitchFamily="18" charset="0"/>
                <a:ea typeface="Cambria" panose="02040503050406030204" pitchFamily="18" charset="0"/>
                <a:cs typeface="Times New Roman" panose="02020603050405020304" pitchFamily="18" charset="0"/>
              </a:rPr>
              <a:t>Presentation Of  The June 30, 2024 </a:t>
            </a:r>
          </a:p>
          <a:p>
            <a:pPr algn="ctr" eaLnBrk="1" hangingPunct="1">
              <a:buFontTx/>
              <a:buNone/>
            </a:pPr>
            <a:r>
              <a:rPr lang="en-US" altLang="en-US" sz="2400" b="1">
                <a:latin typeface="Cambria" panose="02040503050406030204" pitchFamily="18" charset="0"/>
                <a:ea typeface="Cambria" panose="02040503050406030204" pitchFamily="18" charset="0"/>
                <a:cs typeface="Times New Roman" panose="02020603050405020304" pitchFamily="18" charset="0"/>
              </a:rPr>
              <a:t>Annual Audited Financial Statements </a:t>
            </a:r>
          </a:p>
          <a:p>
            <a:pPr algn="ctr" eaLnBrk="1" hangingPunct="1">
              <a:buFontTx/>
              <a:buNone/>
            </a:pPr>
            <a:endParaRPr lang="en-US" altLang="en-US" b="1">
              <a:latin typeface="Cambria" panose="02040503050406030204" pitchFamily="18" charset="0"/>
              <a:ea typeface="Cambria" panose="02040503050406030204" pitchFamily="18" charset="0"/>
              <a:cs typeface="Times New Roman" panose="02020603050405020304" pitchFamily="18" charset="0"/>
            </a:endParaRPr>
          </a:p>
          <a:p>
            <a:pPr algn="ctr" eaLnBrk="1" hangingPunct="1">
              <a:spcBef>
                <a:spcPct val="0"/>
              </a:spcBef>
              <a:buFontTx/>
              <a:buNone/>
            </a:pPr>
            <a:r>
              <a:rPr lang="en-US" altLang="en-US" b="1">
                <a:latin typeface="Cambria" panose="02040503050406030204" pitchFamily="18" charset="0"/>
                <a:ea typeface="Cambria" panose="02040503050406030204" pitchFamily="18" charset="0"/>
                <a:cs typeface="Times New Roman" panose="02020603050405020304" pitchFamily="18" charset="0"/>
              </a:rPr>
              <a:t>C.J. Brown &amp; Company, CPAs </a:t>
            </a:r>
          </a:p>
          <a:p>
            <a:pPr algn="ctr" eaLnBrk="1" hangingPunct="1">
              <a:spcBef>
                <a:spcPct val="0"/>
              </a:spcBef>
              <a:buFontTx/>
              <a:buNone/>
            </a:pPr>
            <a:r>
              <a:rPr lang="en-US" altLang="en-US" sz="1600" b="1">
                <a:latin typeface="Cambria" panose="02040503050406030204" pitchFamily="18" charset="0"/>
                <a:ea typeface="Cambria" panose="02040503050406030204" pitchFamily="18" charset="0"/>
                <a:cs typeface="Times New Roman" panose="02020603050405020304" pitchFamily="18" charset="0"/>
              </a:rPr>
              <a:t>An Accountancy Corporation</a:t>
            </a:r>
          </a:p>
        </p:txBody>
      </p:sp>
      <p:sp>
        <p:nvSpPr>
          <p:cNvPr id="4099" name="Rectangle 4">
            <a:extLst>
              <a:ext uri="{FF2B5EF4-FFF2-40B4-BE49-F238E27FC236}">
                <a16:creationId xmlns:a16="http://schemas.microsoft.com/office/drawing/2014/main" id="{4AEFA949-68D3-69A9-9765-65B1FBBBD26D}"/>
              </a:ext>
            </a:extLst>
          </p:cNvPr>
          <p:cNvSpPr>
            <a:spLocks noChangeArrowheads="1"/>
          </p:cNvSpPr>
          <p:nvPr/>
        </p:nvSpPr>
        <p:spPr bwMode="auto">
          <a:xfrm>
            <a:off x="5619750" y="29718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2400">
              <a:solidFill>
                <a:prstClr val="black"/>
              </a:solidFill>
              <a:latin typeface="Times New Roman" panose="02020603050405020304" pitchFamily="18" charset="0"/>
            </a:endParaRPr>
          </a:p>
        </p:txBody>
      </p:sp>
      <p:pic>
        <p:nvPicPr>
          <p:cNvPr id="4100" name="Picture 26">
            <a:extLst>
              <a:ext uri="{FF2B5EF4-FFF2-40B4-BE49-F238E27FC236}">
                <a16:creationId xmlns:a16="http://schemas.microsoft.com/office/drawing/2014/main" id="{D61A2709-6599-CA06-FC94-974DD2D19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5486401"/>
            <a:ext cx="1533525" cy="1152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01" name="TextBox 2">
            <a:extLst>
              <a:ext uri="{FF2B5EF4-FFF2-40B4-BE49-F238E27FC236}">
                <a16:creationId xmlns:a16="http://schemas.microsoft.com/office/drawing/2014/main" id="{8650CF54-5379-C9B2-9C6D-E056204543C7}"/>
              </a:ext>
            </a:extLst>
          </p:cNvPr>
          <p:cNvSpPr txBox="1">
            <a:spLocks noChangeArrowheads="1"/>
          </p:cNvSpPr>
          <p:nvPr/>
        </p:nvSpPr>
        <p:spPr bwMode="auto">
          <a:xfrm>
            <a:off x="1905001" y="457201"/>
            <a:ext cx="80041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1200" b="1">
              <a:solidFill>
                <a:srgbClr val="E9902F"/>
              </a:solidFill>
              <a:latin typeface="Cambria" panose="02040503050406030204" pitchFamily="18" charset="0"/>
              <a:ea typeface="Cambria" panose="02040503050406030204" pitchFamily="18" charset="0"/>
              <a:cs typeface="Cambria" panose="02040503050406030204" pitchFamily="18" charset="0"/>
            </a:endParaRPr>
          </a:p>
          <a:p>
            <a:pPr fontAlgn="base">
              <a:spcBef>
                <a:spcPct val="0"/>
              </a:spcBef>
              <a:spcAft>
                <a:spcPct val="0"/>
              </a:spcAft>
            </a:pPr>
            <a:r>
              <a:rPr lang="en-US" altLang="en-US" sz="4000" b="1">
                <a:solidFill>
                  <a:srgbClr val="E9902F"/>
                </a:solidFill>
                <a:latin typeface="Cambria" panose="02040503050406030204" pitchFamily="18" charset="0"/>
                <a:ea typeface="Cambria" panose="02040503050406030204" pitchFamily="18" charset="0"/>
                <a:cs typeface="Cambria" panose="02040503050406030204" pitchFamily="18" charset="0"/>
              </a:rPr>
              <a:t>Indian Wells Valley </a:t>
            </a:r>
          </a:p>
          <a:p>
            <a:pPr fontAlgn="base">
              <a:spcBef>
                <a:spcPct val="0"/>
              </a:spcBef>
              <a:spcAft>
                <a:spcPct val="0"/>
              </a:spcAft>
            </a:pPr>
            <a:r>
              <a:rPr lang="en-US" altLang="en-US" sz="4000" b="1">
                <a:solidFill>
                  <a:srgbClr val="E9902F"/>
                </a:solidFill>
                <a:latin typeface="Cambria" panose="02040503050406030204" pitchFamily="18" charset="0"/>
                <a:ea typeface="Cambria" panose="02040503050406030204" pitchFamily="18" charset="0"/>
                <a:cs typeface="Cambria" panose="02040503050406030204" pitchFamily="18" charset="0"/>
              </a:rPr>
              <a:t>           Water District</a:t>
            </a:r>
          </a:p>
        </p:txBody>
      </p:sp>
      <p:pic>
        <p:nvPicPr>
          <p:cNvPr id="4102" name="Picture 1">
            <a:extLst>
              <a:ext uri="{FF2B5EF4-FFF2-40B4-BE49-F238E27FC236}">
                <a16:creationId xmlns:a16="http://schemas.microsoft.com/office/drawing/2014/main" id="{B6DE01F9-243E-C17C-5E44-9A5A394BD6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1" y="452438"/>
            <a:ext cx="336867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ADDDA-9F04-811E-57BF-DBC447341A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220373-8B74-0ADD-93D8-E9A34C274856}"/>
              </a:ext>
            </a:extLst>
          </p:cNvPr>
          <p:cNvSpPr>
            <a:spLocks noGrp="1"/>
          </p:cNvSpPr>
          <p:nvPr>
            <p:ph type="title"/>
          </p:nvPr>
        </p:nvSpPr>
        <p:spPr>
          <a:xfrm>
            <a:off x="2600960" y="365125"/>
            <a:ext cx="8752840" cy="1325563"/>
          </a:xfrm>
          <a:ln w="31750">
            <a:solidFill>
              <a:schemeClr val="accent1">
                <a:lumMod val="75000"/>
              </a:schemeClr>
            </a:solidFill>
          </a:ln>
        </p:spPr>
        <p:txBody>
          <a:bodyPr/>
          <a:lstStyle/>
          <a:p>
            <a:pPr algn="ctr"/>
            <a:r>
              <a:rPr lang="en-US" dirty="0">
                <a:latin typeface="Amasis MT Pro Black" panose="02040A04050005020304" pitchFamily="18" charset="0"/>
              </a:rPr>
              <a:t>Staff Updates </a:t>
            </a:r>
            <a:br>
              <a:rPr lang="en-US" dirty="0">
                <a:latin typeface="Amasis MT Pro Black" panose="02040A04050005020304" pitchFamily="18" charset="0"/>
              </a:rPr>
            </a:br>
            <a:r>
              <a:rPr lang="en-US" dirty="0">
                <a:latin typeface="Amasis MT Pro Black" panose="02040A04050005020304" pitchFamily="18" charset="0"/>
              </a:rPr>
              <a:t>Operations</a:t>
            </a:r>
          </a:p>
        </p:txBody>
      </p:sp>
      <p:pic>
        <p:nvPicPr>
          <p:cNvPr id="4" name="Picture 3" descr="A close up of a sign&#10;&#10;Description automatically generated">
            <a:extLst>
              <a:ext uri="{FF2B5EF4-FFF2-40B4-BE49-F238E27FC236}">
                <a16:creationId xmlns:a16="http://schemas.microsoft.com/office/drawing/2014/main" id="{5B2812BA-2F41-6E0F-1A02-A1809B19E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FC07534D-4CA3-CD16-C445-704C27A34FB2}"/>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
        <p:nvSpPr>
          <p:cNvPr id="6" name="Content Placeholder 5">
            <a:extLst>
              <a:ext uri="{FF2B5EF4-FFF2-40B4-BE49-F238E27FC236}">
                <a16:creationId xmlns:a16="http://schemas.microsoft.com/office/drawing/2014/main" id="{1258F9A8-3A81-D2A0-D014-1BF7DB5BCF85}"/>
              </a:ext>
            </a:extLst>
          </p:cNvPr>
          <p:cNvSpPr>
            <a:spLocks noGrp="1"/>
          </p:cNvSpPr>
          <p:nvPr>
            <p:ph idx="1"/>
          </p:nvPr>
        </p:nvSpPr>
        <p:spPr/>
        <p:txBody>
          <a:bodyPr>
            <a:normAutofit fontScale="77500" lnSpcReduction="20000"/>
          </a:bodyPr>
          <a:lstStyle/>
          <a:p>
            <a:pPr marL="514350" marR="0" lvl="0" indent="-514350" algn="just">
              <a:spcBef>
                <a:spcPts val="0"/>
              </a:spcBef>
              <a:spcAft>
                <a:spcPts val="0"/>
              </a:spcAft>
              <a:buFont typeface="+mj-lt"/>
              <a:buAutoNum type="arabicPeriod" startAt="5"/>
            </a:pPr>
            <a:endParaRPr lang="en-US" b="1" dirty="0">
              <a:effectLst/>
              <a:latin typeface="Times New Roman" panose="02020603050405020304" pitchFamily="18" charset="0"/>
              <a:ea typeface="Times New Roman" panose="02020603050405020304" pitchFamily="18" charset="0"/>
            </a:endParaRPr>
          </a:p>
          <a:p>
            <a:pPr marL="1143000" marR="0" indent="0" algn="just">
              <a:spcBef>
                <a:spcPts val="0"/>
              </a:spcBef>
              <a:spcAft>
                <a:spcPts val="0"/>
              </a:spcAft>
              <a:buNone/>
            </a:pPr>
            <a:endParaRPr lang="en-US" dirty="0">
              <a:effectLst/>
              <a:latin typeface="Times New Roman" panose="02020603050405020304" pitchFamily="18" charset="0"/>
              <a:ea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7.	Arsenic Treatment Facilities </a:t>
            </a:r>
          </a:p>
          <a:p>
            <a:pPr marL="0" indent="0">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Description:  Staff will update the Board on Maintenance Issues and production. </a:t>
            </a:r>
          </a:p>
          <a:p>
            <a:pPr marL="0" indent="0">
              <a:buNone/>
            </a:pPr>
            <a:r>
              <a:rPr lang="en-US" b="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Both plants are winterized, plant 2 media removal in process</a:t>
            </a:r>
            <a:r>
              <a:rPr lang="en-US" sz="2000"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8.	Operations</a:t>
            </a:r>
          </a:p>
          <a:p>
            <a:pPr marL="0" indent="0">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Description:  Staff report on Operations</a:t>
            </a:r>
          </a:p>
          <a:p>
            <a:pPr marL="0" indent="0">
              <a:buNone/>
            </a:pPr>
            <a:r>
              <a:rPr lang="en-US" b="1"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20</a:t>
            </a:r>
            <a:r>
              <a:rPr lang="en-US" sz="2200" dirty="0">
                <a:latin typeface="Times New Roman" panose="02020603050405020304" pitchFamily="18" charset="0"/>
                <a:cs typeface="Times New Roman" panose="02020603050405020304" pitchFamily="18" charset="0"/>
              </a:rPr>
              <a:t> replacements 26 repairs</a:t>
            </a:r>
          </a:p>
          <a:p>
            <a:pPr marL="0" indent="0">
              <a:buNone/>
            </a:pPr>
            <a:r>
              <a:rPr lang="en-US" sz="2200" dirty="0">
                <a:latin typeface="Times New Roman" panose="02020603050405020304" pitchFamily="18" charset="0"/>
                <a:cs typeface="Times New Roman" panose="02020603050405020304" pitchFamily="18" charset="0"/>
              </a:rPr>
              <a:t>		2 NO-DES 28,336 (9,501,562g)</a:t>
            </a:r>
          </a:p>
          <a:p>
            <a:pPr marL="0" indent="0">
              <a:buNone/>
            </a:pPr>
            <a:r>
              <a:rPr lang="en-US" sz="2200" dirty="0">
                <a:latin typeface="Times New Roman" panose="02020603050405020304" pitchFamily="18" charset="0"/>
                <a:cs typeface="Times New Roman" panose="02020603050405020304" pitchFamily="18" charset="0"/>
              </a:rPr>
              <a:t>		13 Valves (13 YTD)</a:t>
            </a:r>
          </a:p>
          <a:p>
            <a:pPr marL="0" indent="0">
              <a:buNone/>
            </a:pPr>
            <a:r>
              <a:rPr lang="en-US" sz="2200" dirty="0">
                <a:latin typeface="Times New Roman" panose="02020603050405020304" pitchFamily="18" charset="0"/>
                <a:cs typeface="Times New Roman" panose="02020603050405020304" pitchFamily="18" charset="0"/>
              </a:rPr>
              <a:t>		1,812,783 gallons lost on Brady 30”</a:t>
            </a:r>
          </a:p>
          <a:p>
            <a:pPr marL="0" indent="0">
              <a:buNone/>
            </a:pPr>
            <a:r>
              <a:rPr lang="en-US" sz="2200" dirty="0">
                <a:latin typeface="Times New Roman" panose="02020603050405020304" pitchFamily="18" charset="0"/>
                <a:cs typeface="Times New Roman" panose="02020603050405020304" pitchFamily="18" charset="0"/>
              </a:rPr>
              <a:t>		GIS continues Water Supply testing</a:t>
            </a:r>
          </a:p>
        </p:txBody>
      </p:sp>
    </p:spTree>
    <p:extLst>
      <p:ext uri="{BB962C8B-B14F-4D97-AF65-F5344CB8AC3E}">
        <p14:creationId xmlns:p14="http://schemas.microsoft.com/office/powerpoint/2010/main" val="3377338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ED8C9-EBAB-6943-24D8-90C1415B42E4}"/>
            </a:ext>
          </a:extLst>
        </p:cNvPr>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75210707-5D8A-9E2D-7BA5-D830889030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2347"/>
            <a:ext cx="1408341" cy="1408341"/>
          </a:xfrm>
          <a:prstGeom prst="rect">
            <a:avLst/>
          </a:prstGeom>
        </p:spPr>
      </p:pic>
      <p:sp>
        <p:nvSpPr>
          <p:cNvPr id="5" name="TextBox 4">
            <a:extLst>
              <a:ext uri="{FF2B5EF4-FFF2-40B4-BE49-F238E27FC236}">
                <a16:creationId xmlns:a16="http://schemas.microsoft.com/office/drawing/2014/main" id="{5C1E0ABB-1B4A-7DCA-D4FD-39462877460E}"/>
              </a:ext>
            </a:extLst>
          </p:cNvPr>
          <p:cNvSpPr txBox="1"/>
          <p:nvPr/>
        </p:nvSpPr>
        <p:spPr>
          <a:xfrm>
            <a:off x="3423920" y="6292820"/>
            <a:ext cx="5026825" cy="400110"/>
          </a:xfrm>
          <a:prstGeom prst="rect">
            <a:avLst/>
          </a:prstGeom>
          <a:noFill/>
        </p:spPr>
        <p:txBody>
          <a:bodyPr wrap="none" rtlCol="0">
            <a:spAutoFit/>
          </a:bodyPr>
          <a:lstStyle/>
          <a:p>
            <a:r>
              <a:rPr lang="en-US" sz="2000" dirty="0">
                <a:latin typeface="Amasis MT Pro Medium" panose="02040604050005020304" pitchFamily="18" charset="0"/>
              </a:rPr>
              <a:t>Serving Our Community for over 70 Years</a:t>
            </a:r>
          </a:p>
        </p:txBody>
      </p:sp>
      <p:sp>
        <p:nvSpPr>
          <p:cNvPr id="3" name="Title 1">
            <a:extLst>
              <a:ext uri="{FF2B5EF4-FFF2-40B4-BE49-F238E27FC236}">
                <a16:creationId xmlns:a16="http://schemas.microsoft.com/office/drawing/2014/main" id="{716F7C0A-01B4-347B-C57A-9C3E99951ED8}"/>
              </a:ext>
            </a:extLst>
          </p:cNvPr>
          <p:cNvSpPr>
            <a:spLocks noGrp="1"/>
          </p:cNvSpPr>
          <p:nvPr>
            <p:ph idx="1"/>
          </p:nvPr>
        </p:nvSpPr>
        <p:spPr>
          <a:xfrm>
            <a:off x="838200" y="1825625"/>
            <a:ext cx="10515600" cy="4351338"/>
          </a:xfrm>
          <a:ln w="31750">
            <a:solidFill>
              <a:schemeClr val="accent1">
                <a:lumMod val="75000"/>
              </a:schemeClr>
            </a:solidFill>
          </a:ln>
        </p:spPr>
        <p:txBody>
          <a:bodyPr/>
          <a:lstStyle/>
          <a:p>
            <a:pPr algn="ctr"/>
            <a:endParaRPr lang="en-US" dirty="0">
              <a:latin typeface="Amasis MT Pro Black" panose="02040A04050005020304" pitchFamily="18" charset="0"/>
            </a:endParaRPr>
          </a:p>
          <a:p>
            <a:pPr algn="ctr"/>
            <a:r>
              <a:rPr lang="en-US" sz="3600" dirty="0">
                <a:latin typeface="Amasis MT Pro Black" panose="02040A04050005020304" pitchFamily="18" charset="0"/>
              </a:rPr>
              <a:t>Board Comments/Future Agenda Items</a:t>
            </a:r>
          </a:p>
          <a:p>
            <a:pPr algn="ctr"/>
            <a:endParaRPr lang="en-US" sz="3600" dirty="0">
              <a:latin typeface="Amasis MT Pro Black" panose="02040A04050005020304" pitchFamily="18" charset="0"/>
            </a:endParaRPr>
          </a:p>
          <a:p>
            <a:pPr algn="ctr"/>
            <a:r>
              <a:rPr lang="en-US" sz="3600" dirty="0">
                <a:latin typeface="Amasis MT Pro Black" panose="02040A04050005020304" pitchFamily="18" charset="0"/>
              </a:rPr>
              <a:t>Date of Next Regular Board Meeting:</a:t>
            </a:r>
          </a:p>
          <a:p>
            <a:pPr marL="0" indent="0" algn="ctr">
              <a:buNone/>
            </a:pPr>
            <a:r>
              <a:rPr lang="en-US" sz="3600" dirty="0">
                <a:latin typeface="Amasis MT Pro Black" panose="02040A04050005020304" pitchFamily="18" charset="0"/>
              </a:rPr>
              <a:t>March 10, 2025</a:t>
            </a:r>
          </a:p>
          <a:p>
            <a:pPr algn="ctr"/>
            <a:endParaRPr lang="en-US" sz="3600" dirty="0">
              <a:latin typeface="Amasis MT Pro Black" panose="02040A04050005020304" pitchFamily="18" charset="0"/>
            </a:endParaRPr>
          </a:p>
          <a:p>
            <a:pPr algn="ctr"/>
            <a:r>
              <a:rPr lang="en-US" sz="3600" dirty="0">
                <a:latin typeface="Amasis MT Pro Black" panose="02040A04050005020304" pitchFamily="18" charset="0"/>
              </a:rPr>
              <a:t>Adjournment </a:t>
            </a:r>
          </a:p>
        </p:txBody>
      </p:sp>
    </p:spTree>
    <p:extLst>
      <p:ext uri="{BB962C8B-B14F-4D97-AF65-F5344CB8AC3E}">
        <p14:creationId xmlns:p14="http://schemas.microsoft.com/office/powerpoint/2010/main" val="360190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15F9982-F462-D4E4-BF08-135CD78465BD}"/>
              </a:ext>
            </a:extLst>
          </p:cNvPr>
          <p:cNvSpPr>
            <a:spLocks noGrp="1" noChangeArrowheads="1"/>
          </p:cNvSpPr>
          <p:nvPr>
            <p:ph type="title"/>
          </p:nvPr>
        </p:nvSpPr>
        <p:spPr>
          <a:xfrm>
            <a:off x="2506664" y="381000"/>
            <a:ext cx="7704137" cy="762000"/>
          </a:xfrm>
          <a:extLst>
            <a:ext uri="{91240B29-F687-4F45-9708-019B960494DF}">
              <a14:hiddenLine xmlns:a14="http://schemas.microsoft.com/office/drawing/2010/main" w="57150">
                <a:solidFill>
                  <a:srgbClr val="000000"/>
                </a:solidFill>
                <a:miter lim="800000"/>
                <a:headEnd/>
                <a:tailEnd/>
              </a14:hiddenLine>
            </a:ext>
          </a:extLst>
        </p:spPr>
        <p:txBody>
          <a:bodyPr/>
          <a:lstStyle/>
          <a:p>
            <a:pPr algn="ctr" eaLnBrk="1" hangingPunct="1"/>
            <a:r>
              <a:rPr lang="en-US" altLang="en-US" b="1">
                <a:solidFill>
                  <a:schemeClr val="accent2"/>
                </a:solidFill>
                <a:latin typeface="Cambria" panose="02040503050406030204" pitchFamily="18" charset="0"/>
                <a:ea typeface="Cambria" panose="02040503050406030204" pitchFamily="18" charset="0"/>
                <a:cs typeface="Times New Roman" panose="02020603050405020304" pitchFamily="18" charset="0"/>
              </a:rPr>
              <a:t>Management Report</a:t>
            </a:r>
            <a:br>
              <a:rPr lang="en-US" altLang="en-US" b="1">
                <a:solidFill>
                  <a:schemeClr val="accent2"/>
                </a:solidFill>
                <a:latin typeface="Cambria" panose="02040503050406030204" pitchFamily="18" charset="0"/>
                <a:ea typeface="Cambria" panose="02040503050406030204" pitchFamily="18" charset="0"/>
                <a:cs typeface="Times New Roman" panose="02020603050405020304" pitchFamily="18" charset="0"/>
              </a:rPr>
            </a:br>
            <a:r>
              <a:rPr lang="en-US" altLang="en-US" b="1">
                <a:solidFill>
                  <a:schemeClr val="accent2"/>
                </a:solidFill>
                <a:latin typeface="Cambria" panose="02040503050406030204" pitchFamily="18" charset="0"/>
                <a:ea typeface="Cambria" panose="02040503050406030204" pitchFamily="18" charset="0"/>
                <a:cs typeface="Times New Roman" panose="02020603050405020304" pitchFamily="18" charset="0"/>
              </a:rPr>
              <a:t>Auditors Communication to the Board</a:t>
            </a:r>
          </a:p>
        </p:txBody>
      </p:sp>
      <p:sp>
        <p:nvSpPr>
          <p:cNvPr id="26627" name="Content Placeholder 2">
            <a:extLst>
              <a:ext uri="{FF2B5EF4-FFF2-40B4-BE49-F238E27FC236}">
                <a16:creationId xmlns:a16="http://schemas.microsoft.com/office/drawing/2014/main" id="{CFC1D108-B843-29AE-279E-B2B1C60E7544}"/>
              </a:ext>
            </a:extLst>
          </p:cNvPr>
          <p:cNvSpPr>
            <a:spLocks noGrp="1" noChangeArrowheads="1"/>
          </p:cNvSpPr>
          <p:nvPr>
            <p:ph sz="half" idx="1"/>
          </p:nvPr>
        </p:nvSpPr>
        <p:spPr>
          <a:xfrm>
            <a:off x="2432050" y="1524000"/>
            <a:ext cx="7772400" cy="4191000"/>
          </a:xfrm>
        </p:spPr>
        <p:txBody>
          <a:bodyPr rtlCol="0">
            <a:normAutofit fontScale="25000" lnSpcReduction="20000"/>
          </a:bodyPr>
          <a:lstStyle/>
          <a:p>
            <a:pPr lvl="1" eaLnBrk="1" hangingPunct="1">
              <a:spcBef>
                <a:spcPts val="1200"/>
              </a:spcBef>
              <a:spcAft>
                <a:spcPts val="0"/>
              </a:spcAft>
              <a:defRPr/>
            </a:pPr>
            <a:r>
              <a:rPr lang="en-US" altLang="en-US" sz="9300" b="1" dirty="0">
                <a:latin typeface="Cambria" panose="02040503050406030204" pitchFamily="18" charset="0"/>
                <a:ea typeface="Cambria" panose="02040503050406030204" pitchFamily="18" charset="0"/>
              </a:rPr>
              <a:t>Auditor’s Responsibility Under U.S. Governmental Audit Standards.</a:t>
            </a:r>
          </a:p>
          <a:p>
            <a:pPr lvl="1" eaLnBrk="1" hangingPunct="1">
              <a:spcBef>
                <a:spcPts val="1200"/>
              </a:spcBef>
              <a:spcAft>
                <a:spcPts val="0"/>
              </a:spcAft>
              <a:defRPr/>
            </a:pPr>
            <a:r>
              <a:rPr lang="en-US" altLang="en-US" sz="9300" b="1" dirty="0">
                <a:latin typeface="Cambria" panose="02040503050406030204" pitchFamily="18" charset="0"/>
                <a:ea typeface="Cambria" panose="02040503050406030204" pitchFamily="18" charset="0"/>
              </a:rPr>
              <a:t>Discuss Deficiencies and Material Weaknesses Noted in the District’s Internal Controls Based on Our Test Samples -  </a:t>
            </a:r>
            <a:r>
              <a:rPr lang="en-US" altLang="en-US" sz="9300" b="1" u="sng" dirty="0">
                <a:latin typeface="Cambria" panose="02040503050406030204" pitchFamily="18" charset="0"/>
                <a:ea typeface="Cambria" panose="02040503050406030204" pitchFamily="18" charset="0"/>
              </a:rPr>
              <a:t>None Noted</a:t>
            </a:r>
          </a:p>
          <a:p>
            <a:pPr lvl="1" eaLnBrk="1" hangingPunct="1">
              <a:spcBef>
                <a:spcPts val="1200"/>
              </a:spcBef>
              <a:spcAft>
                <a:spcPts val="0"/>
              </a:spcAft>
              <a:defRPr/>
            </a:pPr>
            <a:r>
              <a:rPr lang="en-US" altLang="en-US" sz="9300" b="1" dirty="0">
                <a:latin typeface="Cambria" panose="02040503050406030204" pitchFamily="18" charset="0"/>
                <a:ea typeface="Cambria" panose="02040503050406030204" pitchFamily="18" charset="0"/>
              </a:rPr>
              <a:t>Discuss the District’s Accounting Practices</a:t>
            </a:r>
          </a:p>
          <a:p>
            <a:pPr lvl="1" eaLnBrk="1" hangingPunct="1">
              <a:spcBef>
                <a:spcPts val="1200"/>
              </a:spcBef>
              <a:spcAft>
                <a:spcPts val="0"/>
              </a:spcAft>
              <a:defRPr/>
            </a:pPr>
            <a:r>
              <a:rPr lang="en-US" altLang="en-US" sz="9300" b="1" dirty="0">
                <a:latin typeface="Cambria" panose="02040503050406030204" pitchFamily="18" charset="0"/>
                <a:ea typeface="Cambria" panose="02040503050406030204" pitchFamily="18" charset="0"/>
              </a:rPr>
              <a:t>Corrected and/or Uncorrected Adjustments</a:t>
            </a:r>
          </a:p>
          <a:p>
            <a:pPr lvl="1" eaLnBrk="1" hangingPunct="1">
              <a:spcBef>
                <a:spcPts val="1200"/>
              </a:spcBef>
              <a:spcAft>
                <a:spcPts val="0"/>
              </a:spcAft>
              <a:defRPr/>
            </a:pPr>
            <a:r>
              <a:rPr lang="en-US" altLang="en-US" sz="9300" b="1" dirty="0">
                <a:latin typeface="Cambria" panose="02040503050406030204" pitchFamily="18" charset="0"/>
                <a:ea typeface="Cambria" panose="02040503050406030204" pitchFamily="18" charset="0"/>
              </a:rPr>
              <a:t>Any Difficulties Encountered in Performing the Audit – </a:t>
            </a:r>
            <a:r>
              <a:rPr lang="en-US" altLang="en-US" sz="9300" b="1" u="sng" dirty="0">
                <a:latin typeface="Cambria" panose="02040503050406030204" pitchFamily="18" charset="0"/>
                <a:ea typeface="Cambria" panose="02040503050406030204" pitchFamily="18" charset="0"/>
              </a:rPr>
              <a:t>None Noted</a:t>
            </a:r>
          </a:p>
          <a:p>
            <a:pPr lvl="1" eaLnBrk="1" hangingPunct="1">
              <a:spcBef>
                <a:spcPts val="1200"/>
              </a:spcBef>
              <a:spcAft>
                <a:spcPts val="0"/>
              </a:spcAft>
              <a:defRPr/>
            </a:pPr>
            <a:r>
              <a:rPr lang="en-US" altLang="en-US" sz="9300" b="1" dirty="0">
                <a:latin typeface="Cambria" panose="02040503050406030204" pitchFamily="18" charset="0"/>
                <a:ea typeface="Cambria" panose="02040503050406030204" pitchFamily="18" charset="0"/>
              </a:rPr>
              <a:t>Any Disagreements with Management – </a:t>
            </a:r>
            <a:r>
              <a:rPr lang="en-US" altLang="en-US" sz="9300" b="1" u="sng" dirty="0">
                <a:latin typeface="Cambria" panose="02040503050406030204" pitchFamily="18" charset="0"/>
                <a:ea typeface="Cambria" panose="02040503050406030204" pitchFamily="18" charset="0"/>
              </a:rPr>
              <a:t>None Noted</a:t>
            </a:r>
          </a:p>
          <a:p>
            <a:pPr marL="342900" lvl="1" indent="0" eaLnBrk="1" hangingPunct="1">
              <a:spcBef>
                <a:spcPts val="1200"/>
              </a:spcBef>
              <a:spcAft>
                <a:spcPts val="0"/>
              </a:spcAft>
              <a:buNone/>
              <a:defRPr/>
            </a:pPr>
            <a:r>
              <a:rPr lang="en-US" altLang="en-US" sz="9300" b="1" dirty="0">
                <a:latin typeface="Cambria" panose="02040503050406030204" pitchFamily="18" charset="0"/>
                <a:ea typeface="Cambria" panose="02040503050406030204" pitchFamily="18" charset="0"/>
              </a:rPr>
              <a:t> </a:t>
            </a:r>
          </a:p>
          <a:p>
            <a:pPr eaLnBrk="1" hangingPunct="1">
              <a:spcBef>
                <a:spcPts val="1200"/>
              </a:spcBef>
              <a:spcAft>
                <a:spcPts val="1200"/>
              </a:spcAft>
              <a:defRPr/>
            </a:pPr>
            <a:endParaRPr lang="en-US" altLang="en-US" sz="9600" b="1" dirty="0">
              <a:latin typeface="Cambria" panose="02040503050406030204" pitchFamily="18" charset="0"/>
              <a:ea typeface="Cambria" panose="02040503050406030204" pitchFamily="18" charset="0"/>
            </a:endParaRPr>
          </a:p>
          <a:p>
            <a:pPr marL="0" indent="0" eaLnBrk="1" fontAlgn="auto" hangingPunct="1">
              <a:spcAft>
                <a:spcPts val="0"/>
              </a:spcAft>
              <a:buNone/>
              <a:defRPr/>
            </a:pPr>
            <a:endParaRPr lang="en-US" altLang="en-US" sz="2400" b="1"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CB10617-7D7A-23BB-AE35-870CAF7F55F6}"/>
              </a:ext>
            </a:extLst>
          </p:cNvPr>
          <p:cNvSpPr>
            <a:spLocks noGrp="1" noChangeArrowheads="1"/>
          </p:cNvSpPr>
          <p:nvPr>
            <p:ph type="title"/>
          </p:nvPr>
        </p:nvSpPr>
        <p:spPr>
          <a:xfrm>
            <a:off x="2574925" y="381000"/>
            <a:ext cx="7704138" cy="762000"/>
          </a:xfrm>
          <a:extLst>
            <a:ext uri="{91240B29-F687-4F45-9708-019B960494DF}">
              <a14:hiddenLine xmlns:a14="http://schemas.microsoft.com/office/drawing/2010/main" w="57150">
                <a:solidFill>
                  <a:srgbClr val="000000"/>
                </a:solidFill>
                <a:miter lim="800000"/>
                <a:headEnd/>
                <a:tailEnd/>
              </a14:hiddenLine>
            </a:ext>
          </a:extLst>
        </p:spPr>
        <p:txBody>
          <a:bodyPr/>
          <a:lstStyle/>
          <a:p>
            <a:pPr algn="ctr" eaLnBrk="1" hangingPunct="1"/>
            <a:r>
              <a:rPr lang="en-US" altLang="en-US" b="1">
                <a:solidFill>
                  <a:schemeClr val="accent2"/>
                </a:solidFill>
                <a:latin typeface="Cambria" panose="02040503050406030204" pitchFamily="18" charset="0"/>
                <a:ea typeface="Cambria" panose="02040503050406030204" pitchFamily="18" charset="0"/>
                <a:cs typeface="Times New Roman" panose="02020603050405020304" pitchFamily="18" charset="0"/>
              </a:rPr>
              <a:t>Auditor’s Opinion</a:t>
            </a:r>
          </a:p>
        </p:txBody>
      </p:sp>
      <p:sp>
        <p:nvSpPr>
          <p:cNvPr id="8195" name="Rectangle 3">
            <a:extLst>
              <a:ext uri="{FF2B5EF4-FFF2-40B4-BE49-F238E27FC236}">
                <a16:creationId xmlns:a16="http://schemas.microsoft.com/office/drawing/2014/main" id="{A7041972-2EB9-3599-55F7-7A4DFC500854}"/>
              </a:ext>
            </a:extLst>
          </p:cNvPr>
          <p:cNvSpPr>
            <a:spLocks noGrp="1" noChangeArrowheads="1"/>
          </p:cNvSpPr>
          <p:nvPr>
            <p:ph idx="1"/>
          </p:nvPr>
        </p:nvSpPr>
        <p:spPr>
          <a:xfrm>
            <a:off x="2209801" y="1447800"/>
            <a:ext cx="7986713" cy="4419600"/>
          </a:xfrm>
        </p:spPr>
        <p:txBody>
          <a:bodyPr rtlCol="0">
            <a:normAutofit/>
          </a:bodyPr>
          <a:lstStyle/>
          <a:p>
            <a:pPr marL="0" indent="0" eaLnBrk="1" hangingPunct="1">
              <a:spcBef>
                <a:spcPct val="0"/>
              </a:spcBef>
              <a:spcAft>
                <a:spcPts val="1200"/>
              </a:spcAft>
              <a:buNone/>
              <a:defRPr/>
            </a:pPr>
            <a:r>
              <a:rPr lang="en-US" altLang="en-US" sz="2400" b="1" dirty="0">
                <a:latin typeface="Cambria" panose="02040503050406030204" pitchFamily="18" charset="0"/>
                <a:ea typeface="Cambria" panose="02040503050406030204" pitchFamily="18" charset="0"/>
                <a:cs typeface="Times New Roman" panose="02020603050405020304" pitchFamily="18" charset="0"/>
              </a:rPr>
              <a:t>Independent Auditor’s Report </a:t>
            </a:r>
          </a:p>
          <a:p>
            <a:pPr marL="0" indent="0" eaLnBrk="1" hangingPunct="1">
              <a:spcBef>
                <a:spcPct val="0"/>
              </a:spcBef>
              <a:spcAft>
                <a:spcPts val="1200"/>
              </a:spcAft>
              <a:buNone/>
              <a:defRPr/>
            </a:pPr>
            <a:r>
              <a:rPr lang="en-US" altLang="en-US" sz="2400" b="1" dirty="0">
                <a:latin typeface="Cambria" panose="02040503050406030204" pitchFamily="18" charset="0"/>
                <a:ea typeface="Cambria" panose="02040503050406030204" pitchFamily="18" charset="0"/>
                <a:cs typeface="Times New Roman" panose="02020603050405020304" pitchFamily="18" charset="0"/>
              </a:rPr>
              <a:t>Unmodified Opinion</a:t>
            </a:r>
          </a:p>
          <a:p>
            <a:pPr marL="342900" lvl="1" indent="0" algn="just" eaLnBrk="1" hangingPunct="1">
              <a:spcBef>
                <a:spcPct val="0"/>
              </a:spcBef>
              <a:spcAft>
                <a:spcPts val="1200"/>
              </a:spcAft>
              <a:buNone/>
              <a:defRPr/>
            </a:pPr>
            <a:r>
              <a:rPr lang="en-US" altLang="en-US" sz="2400" dirty="0">
                <a:latin typeface="Cambria" panose="02040503050406030204" pitchFamily="18" charset="0"/>
                <a:ea typeface="Cambria" panose="02040503050406030204" pitchFamily="18" charset="0"/>
                <a:cs typeface="Times New Roman" panose="02020603050405020304" pitchFamily="18" charset="0"/>
              </a:rPr>
              <a:t>In our opinion, the financial statements referred to above present fairly, in all material respects, the financial position of the </a:t>
            </a:r>
            <a:r>
              <a:rPr lang="en-US" altLang="en-US" sz="2400" b="1" dirty="0">
                <a:latin typeface="Cambria" panose="02040503050406030204" pitchFamily="18" charset="0"/>
                <a:ea typeface="Cambria" panose="02040503050406030204" pitchFamily="18" charset="0"/>
                <a:cs typeface="Times New Roman" panose="02020603050405020304" pitchFamily="18" charset="0"/>
              </a:rPr>
              <a:t>Indian Wells Valley Water District </a:t>
            </a:r>
            <a:r>
              <a:rPr lang="en-US" altLang="en-US" sz="2400" dirty="0">
                <a:latin typeface="Cambria" panose="02040503050406030204" pitchFamily="18" charset="0"/>
                <a:ea typeface="Cambria" panose="02040503050406030204" pitchFamily="18" charset="0"/>
                <a:cs typeface="Times New Roman" panose="02020603050405020304" pitchFamily="18" charset="0"/>
              </a:rPr>
              <a:t>as of June 30, 2024….</a:t>
            </a:r>
          </a:p>
          <a:p>
            <a:pPr marL="0" lvl="1" indent="0" eaLnBrk="1" hangingPunct="1">
              <a:spcBef>
                <a:spcPct val="0"/>
              </a:spcBef>
              <a:spcAft>
                <a:spcPts val="1200"/>
              </a:spcAft>
              <a:buNone/>
              <a:defRPr/>
            </a:pPr>
            <a:endParaRPr lang="en-US" altLang="en-US" sz="2400" dirty="0">
              <a:latin typeface="Cambria" panose="02040503050406030204" pitchFamily="18" charset="0"/>
              <a:ea typeface="Cambria" panose="02040503050406030204" pitchFamily="18" charset="0"/>
              <a:cs typeface="Times New Roman" panose="02020603050405020304" pitchFamily="18" charset="0"/>
            </a:endParaRPr>
          </a:p>
          <a:p>
            <a:pPr marL="342900" lvl="1" indent="0" eaLnBrk="1" hangingPunct="1">
              <a:spcBef>
                <a:spcPct val="0"/>
              </a:spcBef>
              <a:spcAft>
                <a:spcPts val="1200"/>
              </a:spcAft>
              <a:buNone/>
              <a:defRPr/>
            </a:pPr>
            <a:endParaRPr lang="en-US" altLang="en-US" sz="2400" dirty="0">
              <a:latin typeface="Cambria" panose="02040503050406030204" pitchFamily="18" charset="0"/>
              <a:ea typeface="Cambria" panose="02040503050406030204" pitchFamily="18" charset="0"/>
              <a:cs typeface="Times New Roman" panose="02020603050405020304" pitchFamily="18" charset="0"/>
            </a:endParaRPr>
          </a:p>
          <a:p>
            <a:pPr lvl="1" eaLnBrk="1" hangingPunct="1">
              <a:spcBef>
                <a:spcPct val="0"/>
              </a:spcBef>
              <a:spcAft>
                <a:spcPts val="1200"/>
              </a:spcAft>
              <a:defRPr/>
            </a:pPr>
            <a:endParaRPr lang="en-US" altLang="en-US" sz="2400" dirty="0">
              <a:latin typeface="Cambria" panose="02040503050406030204" pitchFamily="18" charset="0"/>
              <a:ea typeface="Cambria" panose="02040503050406030204" pitchFamily="18" charset="0"/>
              <a:cs typeface="Times New Roman" panose="02020603050405020304" pitchFamily="18" charset="0"/>
            </a:endParaRPr>
          </a:p>
        </p:txBody>
      </p:sp>
      <p:sp>
        <p:nvSpPr>
          <p:cNvPr id="8196" name="Rectangle 4">
            <a:extLst>
              <a:ext uri="{FF2B5EF4-FFF2-40B4-BE49-F238E27FC236}">
                <a16:creationId xmlns:a16="http://schemas.microsoft.com/office/drawing/2014/main" id="{7E3252E8-1C5C-6C8F-EF36-AA06C46FC69E}"/>
              </a:ext>
            </a:extLst>
          </p:cNvPr>
          <p:cNvSpPr>
            <a:spLocks noChangeArrowheads="1"/>
          </p:cNvSpPr>
          <p:nvPr/>
        </p:nvSpPr>
        <p:spPr bwMode="auto">
          <a:xfrm>
            <a:off x="5619750" y="29718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2400">
              <a:solidFill>
                <a:prstClr val="black"/>
              </a:solidFill>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471D0D0-CAE9-6371-106D-C643786013FF}"/>
              </a:ext>
            </a:extLst>
          </p:cNvPr>
          <p:cNvSpPr>
            <a:spLocks noGrp="1" noChangeArrowheads="1"/>
          </p:cNvSpPr>
          <p:nvPr>
            <p:ph type="title"/>
          </p:nvPr>
        </p:nvSpPr>
        <p:spPr>
          <a:xfrm>
            <a:off x="2419350" y="76200"/>
            <a:ext cx="7772400" cy="762000"/>
          </a:xfrm>
          <a:extLst>
            <a:ext uri="{91240B29-F687-4F45-9708-019B960494DF}">
              <a14:hiddenLine xmlns:a14="http://schemas.microsoft.com/office/drawing/2010/main" w="57150">
                <a:solidFill>
                  <a:srgbClr val="000000"/>
                </a:solidFill>
                <a:miter lim="800000"/>
                <a:headEnd/>
                <a:tailEnd/>
              </a14:hiddenLine>
            </a:ext>
          </a:extLst>
        </p:spPr>
        <p:txBody>
          <a:bodyPr/>
          <a:lstStyle/>
          <a:p>
            <a:pPr algn="ctr" eaLnBrk="1" hangingPunct="1"/>
            <a:r>
              <a:rPr lang="en-US" altLang="en-US" b="1">
                <a:solidFill>
                  <a:schemeClr val="accent2"/>
                </a:solidFill>
                <a:latin typeface="Cambria" panose="02040503050406030204" pitchFamily="18" charset="0"/>
                <a:ea typeface="Cambria" panose="02040503050406030204" pitchFamily="18" charset="0"/>
                <a:cs typeface="Times New Roman" panose="02020603050405020304" pitchFamily="18" charset="0"/>
              </a:rPr>
              <a:t>Financial Highlights</a:t>
            </a:r>
            <a:endParaRPr lang="en-US" altLang="en-US" sz="2400" b="1">
              <a:solidFill>
                <a:schemeClr val="accent2"/>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0243" name="Rectangle 4">
            <a:extLst>
              <a:ext uri="{FF2B5EF4-FFF2-40B4-BE49-F238E27FC236}">
                <a16:creationId xmlns:a16="http://schemas.microsoft.com/office/drawing/2014/main" id="{68DB4A12-F54E-7161-068A-241B6B60C283}"/>
              </a:ext>
            </a:extLst>
          </p:cNvPr>
          <p:cNvSpPr>
            <a:spLocks noChangeArrowheads="1"/>
          </p:cNvSpPr>
          <p:nvPr/>
        </p:nvSpPr>
        <p:spPr bwMode="auto">
          <a:xfrm>
            <a:off x="5619750" y="29718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sz="2400">
              <a:solidFill>
                <a:prstClr val="black"/>
              </a:solidFill>
              <a:latin typeface="Times New Roman" panose="02020603050405020304" pitchFamily="18" charset="0"/>
            </a:endParaRPr>
          </a:p>
        </p:txBody>
      </p:sp>
      <p:pic>
        <p:nvPicPr>
          <p:cNvPr id="10244" name="Picture 1">
            <a:extLst>
              <a:ext uri="{FF2B5EF4-FFF2-40B4-BE49-F238E27FC236}">
                <a16:creationId xmlns:a16="http://schemas.microsoft.com/office/drawing/2014/main" id="{D4BD98E7-3C87-DD94-5EBF-9A6F2F02A4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685801"/>
            <a:ext cx="7010400"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f926004a-486d-4062-8334-6b008bcd0e35"/>
  <p:tag name="SESGUID" val="45"/>
  <p:tag name="SESIDS" val="1093"/>
</p:tagLst>
</file>

<file path=ppt/tags/tag10.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11.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12.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13.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14.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15.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16.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17.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18.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19.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2.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20.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21.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22.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23.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24.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25.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26.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27.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28.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29.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3.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4.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5.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6.xml><?xml version="1.0" encoding="utf-8"?>
<p:tagLst xmlns:a="http://schemas.openxmlformats.org/drawingml/2006/main" xmlns:r="http://schemas.openxmlformats.org/officeDocument/2006/relationships" xmlns:p="http://schemas.openxmlformats.org/presentationml/2006/main">
  <p:tag name="OPSLIDE" val="671088640"/>
  <p:tag name="MESSAGINGXML" val="&lt;?xml version=&quot;1.0&quot; encoding=&quot;utf-16&quot; standalone=&quot;yes&quot;?&gt;&#10;&lt;messaging&gt;&#10;  &lt;broadcast&gt;&#10;    &lt;enabled&gt;True&lt;/enabled&gt;&#10;    &lt;send&gt;2&lt;/send&gt;&#10;    &lt;other_text&gt;1. Yes 2. No 3. Abstain&lt;/other_text&gt;&#10;  &lt;/broadcast&gt;&#10;  &lt;feedback&gt;&#10;    &lt;enabled&gt;False&lt;/enabled&gt;&#10;    &lt;send&gt;0&lt;/send&gt;&#10;    &lt;other_text&gt;&lt;/other_text&gt;&#10;    &lt;prepend_text&gt;&lt;/prepend_text&gt;&#10;    &lt;append_text&gt;&lt;/append_text&gt;&#10;  &lt;/feedback&gt;&#10;&lt;/messaging&gt;"/>
  <p:tag name="PASSTHRESHOLD" val="50"/>
  <p:tag name="MINIMUMVOTESREQUIRED" val="False"/>
  <p:tag name="MINIMUMVOTES" val="0"/>
  <p:tag name="QUORUMREQUIRED" val="False"/>
  <p:tag name="MINIMUMQUORUMVOTERS" val="0"/>
  <p:tag name="REALTIMEVOTES" val="False"/>
  <p:tag name="COUNCILDISPLAYVOTESONPOLLCLOSE" val="True"/>
  <p:tag name="INCLUDEABSTAIN" val="True"/>
  <p:tag name="REALTIMECOUNTS" val="False"/>
  <p:tag name="SHOWATENDPOLL" val="True"/>
  <p:tag name="HIDEVOTETABLE" val="False"/>
  <p:tag name="VOTECOUNTSONPOLLCLOSE" val="True"/>
  <p:tag name="PAGEROTATIONSECONDS" val="0"/>
  <p:tag name="CHOICE1LABEL" val="Yes"/>
  <p:tag name="CHOICE2LABEL" val="No"/>
  <p:tag name="CHOICE3LABEL" val="Abstain"/>
  <p:tag name="PASSLABEL" val="Pass"/>
  <p:tag name="FAILLABEL" val="Fail"/>
  <p:tag name="CHOICE1COLOR" val="32768"/>
  <p:tag name="CHOICE2COLOR" val="255"/>
  <p:tag name="CHOICE3COLOR" val="13882323"/>
  <p:tag name="PASSCOLOR" val="32768"/>
  <p:tag name="FAILCOLOR" val="255"/>
  <p:tag name="CHOICE1FONTCOLOR" val="16777215"/>
  <p:tag name="CHOICE2FONTCOLOR" val="16777215"/>
  <p:tag name="CHOICE3FONTCOLOR" val="0"/>
  <p:tag name="PASSFONTCOLOR" val="16777215"/>
  <p:tag name="FAILFONTCOLOR" val="16777215"/>
  <p:tag name="NUMDATACOLUMNS" val="1"/>
  <p:tag name="NUMDATAROWS" val="5"/>
  <p:tag name="COUNCILSORTBYKEYPAD" val="False"/>
  <p:tag name="EXELEMGUID" val="5da9bb0d-62b7-4bad-bbd4-77f217dd116c"/>
  <p:tag name="EXERID" val="1038"/>
  <p:tag name="SESGUID" val="45"/>
</p:tagLst>
</file>

<file path=ppt/tags/tag7.xml><?xml version="1.0" encoding="utf-8"?>
<p:tagLst xmlns:a="http://schemas.openxmlformats.org/drawingml/2006/main" xmlns:r="http://schemas.openxmlformats.org/officeDocument/2006/relationships" xmlns:p="http://schemas.openxmlformats.org/presentationml/2006/main">
  <p:tag name="ALIAS" val="Consent Calendar"/>
</p:tagLst>
</file>

<file path=ppt/tags/tag8.xml><?xml version="1.0" encoding="utf-8"?>
<p:tagLst xmlns:a="http://schemas.openxmlformats.org/drawingml/2006/main" xmlns:r="http://schemas.openxmlformats.org/officeDocument/2006/relationships" xmlns:p="http://schemas.openxmlformats.org/presentationml/2006/main">
  <p:tag name="ALIASES" val="Choice 0^^"/>
  <p:tag name="WEIGHTS" val="1^^"/>
  <p:tag name="CORRECTANSWER" val="0^^"/>
</p:tagLst>
</file>

<file path=ppt/tags/tag9.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720591629436488A4E284F1870BE6D" ma:contentTypeVersion="3" ma:contentTypeDescription="Create a new document." ma:contentTypeScope="" ma:versionID="242496566091ea46ed195a03208f6fdb">
  <xsd:schema xmlns:xsd="http://www.w3.org/2001/XMLSchema" xmlns:xs="http://www.w3.org/2001/XMLSchema" xmlns:p="http://schemas.microsoft.com/office/2006/metadata/properties" xmlns:ns3="c4b0a688-7887-4f2c-800f-38def0b48c25" targetNamespace="http://schemas.microsoft.com/office/2006/metadata/properties" ma:root="true" ma:fieldsID="455621e370702eec12376c831492e4fb" ns3:_="">
    <xsd:import namespace="c4b0a688-7887-4f2c-800f-38def0b48c25"/>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0a688-7887-4f2c-800f-38def0b48c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E6D73F-A7D3-4AEF-A280-8A1F3767ABE6}">
  <ds:schemaRefs>
    <ds:schemaRef ds:uri="http://schemas.microsoft.com/sharepoint/v3/contenttype/forms"/>
  </ds:schemaRefs>
</ds:datastoreItem>
</file>

<file path=customXml/itemProps2.xml><?xml version="1.0" encoding="utf-8"?>
<ds:datastoreItem xmlns:ds="http://schemas.openxmlformats.org/officeDocument/2006/customXml" ds:itemID="{954BD19A-677A-4877-90A6-EAF9061A03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b0a688-7887-4f2c-800f-38def0b48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7CC283-5248-42AE-88E5-551ADF57EAB2}">
  <ds:schemaRef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purl.org/dc/terms/"/>
    <ds:schemaRef ds:uri="http://purl.org/dc/dcmitype/"/>
    <ds:schemaRef ds:uri="http://schemas.microsoft.com/office/2006/metadata/properties"/>
    <ds:schemaRef ds:uri="c4b0a688-7887-4f2c-800f-38def0b48c25"/>
  </ds:schemaRefs>
</ds:datastoreItem>
</file>

<file path=docProps/app.xml><?xml version="1.0" encoding="utf-8"?>
<Properties xmlns="http://schemas.openxmlformats.org/officeDocument/2006/extended-properties" xmlns:vt="http://schemas.openxmlformats.org/officeDocument/2006/docPropsVTypes">
  <TotalTime>42389</TotalTime>
  <Words>4793</Words>
  <Application>Microsoft Office PowerPoint</Application>
  <PresentationFormat>Widescreen</PresentationFormat>
  <Paragraphs>1203</Paragraphs>
  <Slides>61</Slides>
  <Notes>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61</vt:i4>
      </vt:variant>
    </vt:vector>
  </HeadingPairs>
  <TitlesOfParts>
    <vt:vector size="74" baseType="lpstr">
      <vt:lpstr>Amasis MT Pro Black</vt:lpstr>
      <vt:lpstr>Amasis MT Pro Medium</vt:lpstr>
      <vt:lpstr>Arial</vt:lpstr>
      <vt:lpstr>Arial Narrow</vt:lpstr>
      <vt:lpstr>Calibri</vt:lpstr>
      <vt:lpstr>Calibri Light</vt:lpstr>
      <vt:lpstr>Cambria</vt:lpstr>
      <vt:lpstr>Century Gothic</vt:lpstr>
      <vt:lpstr>Tahoma</vt:lpstr>
      <vt:lpstr>Times New Roman</vt:lpstr>
      <vt:lpstr>Office Theme</vt:lpstr>
      <vt:lpstr>1_Office Theme</vt:lpstr>
      <vt:lpstr>2_Office Theme</vt:lpstr>
      <vt:lpstr>PowerPoint Presentation</vt:lpstr>
      <vt:lpstr>February Board Meeting</vt:lpstr>
      <vt:lpstr>February Board Meeting</vt:lpstr>
      <vt:lpstr>February Board Meeting</vt:lpstr>
      <vt:lpstr>2023-2024 Audit Report</vt:lpstr>
      <vt:lpstr>PowerPoint Presentation</vt:lpstr>
      <vt:lpstr>Management Report Auditors Communication to the Board</vt:lpstr>
      <vt:lpstr>Auditor’s Opinion</vt:lpstr>
      <vt:lpstr>Financial Highlights</vt:lpstr>
      <vt:lpstr>PowerPoint Presentation</vt:lpstr>
      <vt:lpstr>PowerPoint Presentation</vt:lpstr>
      <vt:lpstr>PowerPoint Presentation</vt:lpstr>
      <vt:lpstr>Questions</vt:lpstr>
      <vt:lpstr>Public Hearing</vt:lpstr>
      <vt:lpstr>Indian Wells Valley Water District 2024 Rate Study</vt:lpstr>
      <vt:lpstr>Agenda</vt:lpstr>
      <vt:lpstr>The Rate Setting Process</vt:lpstr>
      <vt:lpstr>Legal Requirements for Setting Water Rates In California</vt:lpstr>
      <vt:lpstr>Financial Plan</vt:lpstr>
      <vt:lpstr>PowerPoint Presentation</vt:lpstr>
      <vt:lpstr>Operating and Debt Expenses FY2024/25 Budget</vt:lpstr>
      <vt:lpstr>Reserve Policies</vt:lpstr>
      <vt:lpstr>Capital Projects</vt:lpstr>
      <vt:lpstr>Projected Capital Spending</vt:lpstr>
      <vt:lpstr>Cash Flow Forecast based on Proposed Rate Increases</vt:lpstr>
      <vt:lpstr>2022 Financial Plan vs. Current Financial Plan</vt:lpstr>
      <vt:lpstr>Year 1 Commodity Rates</vt:lpstr>
      <vt:lpstr>PROPOSED RATE SCHEDULE (1 of 3)</vt:lpstr>
      <vt:lpstr>PROPOSED RATE SCHEDULE (2 of 3)</vt:lpstr>
      <vt:lpstr>PROPOSED RATE SCHEDULE (3 of 3)</vt:lpstr>
      <vt:lpstr>Schedule</vt:lpstr>
      <vt:lpstr>Next Steps</vt:lpstr>
      <vt:lpstr>Public Hearing</vt:lpstr>
      <vt:lpstr>Public Hearing</vt:lpstr>
      <vt:lpstr>Current Business/Committee Reports</vt:lpstr>
      <vt:lpstr>Consent Calendar</vt:lpstr>
      <vt:lpstr>Current Business</vt:lpstr>
      <vt:lpstr>Current Business (cont.)</vt:lpstr>
      <vt:lpstr>K&amp;S Work Order 83A</vt:lpstr>
      <vt:lpstr>Plant &amp; Equipment CM</vt:lpstr>
      <vt:lpstr>Award of Contract:  Trench Pavement Replacement</vt:lpstr>
      <vt:lpstr>Plant &amp; Equipment CM</vt:lpstr>
      <vt:lpstr>Award of Contract:  Master Service Agreement Wells/Boosters</vt:lpstr>
      <vt:lpstr>Plant &amp; Equipment CM</vt:lpstr>
      <vt:lpstr>Award of Contract:  GHD for Dune 3 Project, Construction and Grant Management</vt:lpstr>
      <vt:lpstr>Admin/Exec CM</vt:lpstr>
      <vt:lpstr>Proposed Changes to Job Descriptions </vt:lpstr>
      <vt:lpstr>Admin/Exec CM</vt:lpstr>
      <vt:lpstr>Additional Temp MRC Position </vt:lpstr>
      <vt:lpstr>IWVGA</vt:lpstr>
      <vt:lpstr>Comprehensive Adjudication</vt:lpstr>
      <vt:lpstr>GM Report Water District Data</vt:lpstr>
      <vt:lpstr> GM Report  Committee Meeting Updates </vt:lpstr>
      <vt:lpstr>GM Report WD Public Outreach</vt:lpstr>
      <vt:lpstr>Staff Updates  Engineering</vt:lpstr>
      <vt:lpstr>Staff Updates  Engineering</vt:lpstr>
      <vt:lpstr>Staff Updates Financial </vt:lpstr>
      <vt:lpstr>Financial Breakout</vt:lpstr>
      <vt:lpstr>Financial Breakout</vt:lpstr>
      <vt:lpstr>Staff Updates  Operations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Smith</dc:creator>
  <cp:lastModifiedBy>Admin Assistant</cp:lastModifiedBy>
  <cp:revision>298</cp:revision>
  <dcterms:created xsi:type="dcterms:W3CDTF">2021-05-10T18:05:24Z</dcterms:created>
  <dcterms:modified xsi:type="dcterms:W3CDTF">2025-02-10T23:20:36Z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0x01010087720591629436488A4E284F1870BE6D</vt:lpwstr>
  </property>
</Properties>
</file>