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87" r:id="rId5"/>
    <p:sldId id="259" r:id="rId6"/>
    <p:sldId id="289" r:id="rId7"/>
    <p:sldId id="290" r:id="rId8"/>
    <p:sldId id="292" r:id="rId9"/>
    <p:sldId id="1266" r:id="rId10"/>
    <p:sldId id="1332" r:id="rId11"/>
    <p:sldId id="1340" r:id="rId12"/>
    <p:sldId id="1351" r:id="rId13"/>
    <p:sldId id="1352" r:id="rId14"/>
    <p:sldId id="1269" r:id="rId15"/>
    <p:sldId id="1346" r:id="rId16"/>
    <p:sldId id="1347" r:id="rId17"/>
    <p:sldId id="1350" r:id="rId18"/>
    <p:sldId id="1319" r:id="rId19"/>
    <p:sldId id="1329" r:id="rId20"/>
    <p:sldId id="288" r:id="rId21"/>
    <p:sldId id="1318" r:id="rId22"/>
    <p:sldId id="269" r:id="rId23"/>
    <p:sldId id="1333" r:id="rId24"/>
    <p:sldId id="1353" r:id="rId25"/>
    <p:sldId id="1355" r:id="rId26"/>
    <p:sldId id="1275" r:id="rId27"/>
    <p:sldId id="303" r:id="rId28"/>
    <p:sldId id="272" r:id="rId29"/>
    <p:sldId id="274" r:id="rId30"/>
    <p:sldId id="301" r:id="rId31"/>
    <p:sldId id="302"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72" d="100"/>
          <a:sy n="72" d="100"/>
        </p:scale>
        <p:origin x="846" y="60"/>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WD Budget 2020</c:v>
                </c:pt>
              </c:strCache>
            </c:strRef>
          </c:tx>
          <c:spPr>
            <a:solidFill>
              <a:schemeClr val="accent1"/>
            </a:solidFill>
            <a:ln w="19050">
              <a:solidFill>
                <a:schemeClr val="lt1"/>
              </a:solidFill>
            </a:ln>
            <a:effectLst/>
          </c:spPr>
          <c:invertIfNegative val="0"/>
          <c:cat>
            <c:strRef>
              <c:f>Sheet1!$A$2:$A$6</c:f>
              <c:strCache>
                <c:ptCount val="4"/>
                <c:pt idx="0">
                  <c:v>Operations</c:v>
                </c:pt>
                <c:pt idx="1">
                  <c:v>Admin</c:v>
                </c:pt>
                <c:pt idx="2">
                  <c:v>Non-op</c:v>
                </c:pt>
                <c:pt idx="3">
                  <c:v>Depreciation</c:v>
                </c:pt>
              </c:strCache>
            </c:strRef>
          </c:cat>
          <c:val>
            <c:numRef>
              <c:f>Sheet1!$B$2:$B$6</c:f>
              <c:numCache>
                <c:formatCode>General</c:formatCode>
                <c:ptCount val="5"/>
                <c:pt idx="0">
                  <c:v>4004190</c:v>
                </c:pt>
                <c:pt idx="1">
                  <c:v>2393500</c:v>
                </c:pt>
                <c:pt idx="2">
                  <c:v>3005467</c:v>
                </c:pt>
                <c:pt idx="3">
                  <c:v>3500000</c:v>
                </c:pt>
              </c:numCache>
            </c:numRef>
          </c:val>
          <c:extLst>
            <c:ext xmlns:c16="http://schemas.microsoft.com/office/drawing/2014/chart" uri="{C3380CC4-5D6E-409C-BE32-E72D297353CC}">
              <c16:uniqueId val="{00000000-980B-41F1-9D3D-E00A85D764DC}"/>
            </c:ext>
          </c:extLst>
        </c:ser>
        <c:ser>
          <c:idx val="1"/>
          <c:order val="1"/>
          <c:tx>
            <c:strRef>
              <c:f>Sheet1!$C$1</c:f>
              <c:strCache>
                <c:ptCount val="1"/>
                <c:pt idx="0">
                  <c:v>WD Budget 2025</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700E-40AE-933D-6AB11C22118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700E-40AE-933D-6AB11C221184}"/>
              </c:ext>
            </c:extLst>
          </c:dPt>
          <c:dPt>
            <c:idx val="2"/>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700E-40AE-933D-6AB11C221184}"/>
              </c:ext>
            </c:extLst>
          </c:dPt>
          <c:dPt>
            <c:idx val="3"/>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7-700E-40AE-933D-6AB11C221184}"/>
              </c:ext>
            </c:extLst>
          </c:dPt>
          <c:dPt>
            <c:idx val="4"/>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9-700E-40AE-933D-6AB11C221184}"/>
              </c:ext>
            </c:extLst>
          </c:dPt>
          <c:cat>
            <c:strRef>
              <c:f>Sheet1!$A$2:$A$6</c:f>
              <c:strCache>
                <c:ptCount val="4"/>
                <c:pt idx="0">
                  <c:v>Operations</c:v>
                </c:pt>
                <c:pt idx="1">
                  <c:v>Admin</c:v>
                </c:pt>
                <c:pt idx="2">
                  <c:v>Non-op</c:v>
                </c:pt>
                <c:pt idx="3">
                  <c:v>Depreciation</c:v>
                </c:pt>
              </c:strCache>
            </c:strRef>
          </c:cat>
          <c:val>
            <c:numRef>
              <c:f>Sheet1!$C$2:$C$6</c:f>
              <c:numCache>
                <c:formatCode>General</c:formatCode>
                <c:ptCount val="5"/>
                <c:pt idx="0">
                  <c:v>5027698</c:v>
                </c:pt>
                <c:pt idx="1">
                  <c:v>4632213</c:v>
                </c:pt>
                <c:pt idx="2">
                  <c:v>5270666</c:v>
                </c:pt>
                <c:pt idx="3">
                  <c:v>3300000</c:v>
                </c:pt>
              </c:numCache>
            </c:numRef>
          </c:val>
          <c:extLst>
            <c:ext xmlns:c16="http://schemas.microsoft.com/office/drawing/2014/chart" uri="{C3380CC4-5D6E-409C-BE32-E72D297353CC}">
              <c16:uniqueId val="{0000000A-1155-4605-9C97-2EE47EA2CBA4}"/>
            </c:ext>
          </c:extLst>
        </c:ser>
        <c:dLbls>
          <c:showLegendKey val="0"/>
          <c:showVal val="0"/>
          <c:showCatName val="0"/>
          <c:showSerName val="0"/>
          <c:showPercent val="0"/>
          <c:showBubbleSize val="0"/>
        </c:dLbls>
        <c:gapWidth val="100"/>
        <c:axId val="487711360"/>
        <c:axId val="175824336"/>
      </c:barChart>
      <c:catAx>
        <c:axId val="487711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5824336"/>
        <c:crosses val="autoZero"/>
        <c:auto val="1"/>
        <c:lblAlgn val="ctr"/>
        <c:lblOffset val="100"/>
        <c:noMultiLvlLbl val="0"/>
      </c:catAx>
      <c:valAx>
        <c:axId val="17582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771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WD Budget 2025</c:v>
                </c:pt>
              </c:strCache>
            </c:strRef>
          </c:tx>
          <c:spPr>
            <a:solidFill>
              <a:schemeClr val="accent1"/>
            </a:solidFill>
            <a:ln w="19050">
              <a:solidFill>
                <a:schemeClr val="lt1"/>
              </a:solidFill>
            </a:ln>
            <a:effectLst/>
          </c:spPr>
          <c:invertIfNegative val="0"/>
          <c:cat>
            <c:strRef>
              <c:f>Sheet1!$A$2:$A$5</c:f>
              <c:strCache>
                <c:ptCount val="4"/>
                <c:pt idx="0">
                  <c:v>Operations</c:v>
                </c:pt>
                <c:pt idx="1">
                  <c:v>Admin</c:v>
                </c:pt>
                <c:pt idx="2">
                  <c:v>Non-op</c:v>
                </c:pt>
                <c:pt idx="3">
                  <c:v>Depreciation</c:v>
                </c:pt>
              </c:strCache>
            </c:strRef>
          </c:cat>
          <c:val>
            <c:numRef>
              <c:f>Sheet1!$B$2:$B$5</c:f>
              <c:numCache>
                <c:formatCode>General</c:formatCode>
                <c:ptCount val="4"/>
                <c:pt idx="0">
                  <c:v>5027698</c:v>
                </c:pt>
                <c:pt idx="1">
                  <c:v>4632213</c:v>
                </c:pt>
                <c:pt idx="2">
                  <c:v>5270666</c:v>
                </c:pt>
                <c:pt idx="3">
                  <c:v>3300000</c:v>
                </c:pt>
              </c:numCache>
            </c:numRef>
          </c:val>
          <c:extLst>
            <c:ext xmlns:c16="http://schemas.microsoft.com/office/drawing/2014/chart" uri="{C3380CC4-5D6E-409C-BE32-E72D297353CC}">
              <c16:uniqueId val="{00000000-980B-41F1-9D3D-E00A85D764DC}"/>
            </c:ext>
          </c:extLst>
        </c:ser>
        <c:ser>
          <c:idx val="1"/>
          <c:order val="1"/>
          <c:tx>
            <c:strRef>
              <c:f>Sheet1!$C$1</c:f>
              <c:strCache>
                <c:ptCount val="1"/>
                <c:pt idx="0">
                  <c:v>WD Actual 2025</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C883-4DC9-9D39-C36FDD21E411}"/>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C883-4DC9-9D39-C36FDD21E411}"/>
              </c:ext>
            </c:extLst>
          </c:dPt>
          <c:dPt>
            <c:idx val="2"/>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C883-4DC9-9D39-C36FDD21E411}"/>
              </c:ext>
            </c:extLst>
          </c:dPt>
          <c:dPt>
            <c:idx val="3"/>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7-C883-4DC9-9D39-C36FDD21E411}"/>
              </c:ext>
            </c:extLst>
          </c:dPt>
          <c:cat>
            <c:strRef>
              <c:f>Sheet1!$A$2:$A$5</c:f>
              <c:strCache>
                <c:ptCount val="4"/>
                <c:pt idx="0">
                  <c:v>Operations</c:v>
                </c:pt>
                <c:pt idx="1">
                  <c:v>Admin</c:v>
                </c:pt>
                <c:pt idx="2">
                  <c:v>Non-op</c:v>
                </c:pt>
                <c:pt idx="3">
                  <c:v>Depreciation</c:v>
                </c:pt>
              </c:strCache>
            </c:strRef>
          </c:cat>
          <c:val>
            <c:numRef>
              <c:f>Sheet1!$C$2:$C$5</c:f>
              <c:numCache>
                <c:formatCode>General</c:formatCode>
                <c:ptCount val="4"/>
                <c:pt idx="0">
                  <c:v>2883654</c:v>
                </c:pt>
                <c:pt idx="1">
                  <c:v>2841104</c:v>
                </c:pt>
                <c:pt idx="2">
                  <c:v>4227968</c:v>
                </c:pt>
                <c:pt idx="3">
                  <c:v>2200000</c:v>
                </c:pt>
              </c:numCache>
            </c:numRef>
          </c:val>
          <c:extLst>
            <c:ext xmlns:c16="http://schemas.microsoft.com/office/drawing/2014/chart" uri="{C3380CC4-5D6E-409C-BE32-E72D297353CC}">
              <c16:uniqueId val="{0000000A-FE0D-40ED-B75E-946AB6AEC3D4}"/>
            </c:ext>
          </c:extLst>
        </c:ser>
        <c:dLbls>
          <c:showLegendKey val="0"/>
          <c:showVal val="0"/>
          <c:showCatName val="0"/>
          <c:showSerName val="0"/>
          <c:showPercent val="0"/>
          <c:showBubbleSize val="0"/>
        </c:dLbls>
        <c:gapWidth val="100"/>
        <c:axId val="2019692624"/>
        <c:axId val="175832272"/>
      </c:barChart>
      <c:catAx>
        <c:axId val="2019692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5832272"/>
        <c:crosses val="autoZero"/>
        <c:auto val="1"/>
        <c:lblAlgn val="ctr"/>
        <c:lblOffset val="100"/>
        <c:noMultiLvlLbl val="0"/>
      </c:catAx>
      <c:valAx>
        <c:axId val="17583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969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494D2-CAAC-458B-8019-DD82204A6295}"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6031A-56E9-43B5-9384-D916F543189D}" type="slidenum">
              <a:rPr lang="en-US" smtClean="0"/>
              <a:t>‹#›</a:t>
            </a:fld>
            <a:endParaRPr lang="en-US"/>
          </a:p>
        </p:txBody>
      </p:sp>
    </p:spTree>
    <p:extLst>
      <p:ext uri="{BB962C8B-B14F-4D97-AF65-F5344CB8AC3E}">
        <p14:creationId xmlns:p14="http://schemas.microsoft.com/office/powerpoint/2010/main" val="113039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23A0-1976-4BC0-B885-EE912DF272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9E502-2165-4DD5-9D4F-2243CD8760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575F8F-5D90-4196-BA6C-2E266E4CCF21}"/>
              </a:ext>
            </a:extLst>
          </p:cNvPr>
          <p:cNvSpPr>
            <a:spLocks noGrp="1"/>
          </p:cNvSpPr>
          <p:nvPr>
            <p:ph type="dt" sz="half" idx="10"/>
          </p:nvPr>
        </p:nvSpPr>
        <p:spPr/>
        <p:txBody>
          <a:bodyPr/>
          <a:lstStyle/>
          <a:p>
            <a:fld id="{57CBC9F0-2EB5-444B-9719-4F463A8E74B4}" type="datetimeFigureOut">
              <a:rPr lang="en-US" smtClean="0"/>
              <a:t>3/10/2025</a:t>
            </a:fld>
            <a:endParaRPr lang="en-US"/>
          </a:p>
        </p:txBody>
      </p:sp>
      <p:sp>
        <p:nvSpPr>
          <p:cNvPr id="5" name="Footer Placeholder 4">
            <a:extLst>
              <a:ext uri="{FF2B5EF4-FFF2-40B4-BE49-F238E27FC236}">
                <a16:creationId xmlns:a16="http://schemas.microsoft.com/office/drawing/2014/main" id="{CB4B9141-0F1A-4297-A25E-CDAECAC59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4D7F5-A328-40F4-A64B-3C3F5CB8C3E1}"/>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140143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7A42-B7EC-496D-AFAB-CF9787925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B3B5D9-1DC9-4B74-9012-C9A632074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E421D-3173-4A26-89FE-9DFF8C9083B9}"/>
              </a:ext>
            </a:extLst>
          </p:cNvPr>
          <p:cNvSpPr>
            <a:spLocks noGrp="1"/>
          </p:cNvSpPr>
          <p:nvPr>
            <p:ph type="dt" sz="half" idx="10"/>
          </p:nvPr>
        </p:nvSpPr>
        <p:spPr/>
        <p:txBody>
          <a:bodyPr/>
          <a:lstStyle/>
          <a:p>
            <a:fld id="{57CBC9F0-2EB5-444B-9719-4F463A8E74B4}" type="datetimeFigureOut">
              <a:rPr lang="en-US" smtClean="0"/>
              <a:t>3/10/2025</a:t>
            </a:fld>
            <a:endParaRPr lang="en-US"/>
          </a:p>
        </p:txBody>
      </p:sp>
      <p:sp>
        <p:nvSpPr>
          <p:cNvPr id="5" name="Footer Placeholder 4">
            <a:extLst>
              <a:ext uri="{FF2B5EF4-FFF2-40B4-BE49-F238E27FC236}">
                <a16:creationId xmlns:a16="http://schemas.microsoft.com/office/drawing/2014/main" id="{1BE656EA-6167-4478-99D9-44F0521A1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97DCB-5C29-4EC0-8C9C-28E04936C6EF}"/>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38934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CFBAD4-1B7D-45D9-8E25-85E4A01798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2CB75-787A-4E84-9766-D5CCAC99F3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4B77F-93EB-4C17-90DE-3834B04A2941}"/>
              </a:ext>
            </a:extLst>
          </p:cNvPr>
          <p:cNvSpPr>
            <a:spLocks noGrp="1"/>
          </p:cNvSpPr>
          <p:nvPr>
            <p:ph type="dt" sz="half" idx="10"/>
          </p:nvPr>
        </p:nvSpPr>
        <p:spPr/>
        <p:txBody>
          <a:bodyPr/>
          <a:lstStyle/>
          <a:p>
            <a:fld id="{57CBC9F0-2EB5-444B-9719-4F463A8E74B4}" type="datetimeFigureOut">
              <a:rPr lang="en-US" smtClean="0"/>
              <a:t>3/10/2025</a:t>
            </a:fld>
            <a:endParaRPr lang="en-US"/>
          </a:p>
        </p:txBody>
      </p:sp>
      <p:sp>
        <p:nvSpPr>
          <p:cNvPr id="5" name="Footer Placeholder 4">
            <a:extLst>
              <a:ext uri="{FF2B5EF4-FFF2-40B4-BE49-F238E27FC236}">
                <a16:creationId xmlns:a16="http://schemas.microsoft.com/office/drawing/2014/main" id="{3FBC65E7-10CD-4B40-99D7-F0680E395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B7FB9-CE4E-4CDB-BED3-7C941C01F0C6}"/>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3751787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TextLayout" userDrawn="1">
  <p:cSld name="TitleTextLayout">
    <p:spTree>
      <p:nvGrpSpPr>
        <p:cNvPr id="1" name=""/>
        <p:cNvGrpSpPr/>
        <p:nvPr/>
      </p:nvGrpSpPr>
      <p:grpSpPr>
        <a:xfrm>
          <a:off x="0" y="0"/>
          <a:ext cx="0" cy="0"/>
          <a:chOff x="0" y="0"/>
          <a:chExt cx="0" cy="0"/>
        </a:xfrm>
      </p:grpSpPr>
      <p:sp>
        <p:nvSpPr>
          <p:cNvPr id="6" name="ContextA">
            <a:extLst>
              <a:ext uri="{FF2B5EF4-FFF2-40B4-BE49-F238E27FC236}">
                <a16:creationId xmlns:a16="http://schemas.microsoft.com/office/drawing/2014/main" id="{F165B1B9-A4EA-4EE6-8BA7-30584895D2F7}"/>
              </a:ext>
            </a:extLst>
          </p:cNvPr>
          <p:cNvSpPr>
            <a:spLocks noGrp="1"/>
          </p:cNvSpPr>
          <p:nvPr>
            <p:ph type="title" idx="10" hasCustomPrompt="1"/>
          </p:nvPr>
        </p:nvSpPr>
        <p:spPr>
          <a:xfrm>
            <a:off x="457200" y="279400"/>
            <a:ext cx="11277600" cy="1143000"/>
          </a:xfrm>
        </p:spPr>
        <p:txBody>
          <a:bodyPr>
            <a:normAutofit/>
          </a:bodyPr>
          <a:lstStyle>
            <a:lvl1pPr algn="ctr">
              <a:defRPr sz="3200"/>
            </a:lvl1pPr>
          </a:lstStyle>
          <a:p>
            <a:r>
              <a:rPr lang="en-US"/>
              <a:t>Click to enter poll prompt.</a:t>
            </a:r>
          </a:p>
        </p:txBody>
      </p:sp>
      <p:sp>
        <p:nvSpPr>
          <p:cNvPr id="7" name="ContextB">
            <a:extLst>
              <a:ext uri="{FF2B5EF4-FFF2-40B4-BE49-F238E27FC236}">
                <a16:creationId xmlns:a16="http://schemas.microsoft.com/office/drawing/2014/main" id="{6B1B22E8-8252-4F2B-8069-F6ABFF7EF206}"/>
              </a:ext>
            </a:extLst>
          </p:cNvPr>
          <p:cNvSpPr>
            <a:spLocks noGrp="1"/>
          </p:cNvSpPr>
          <p:nvPr>
            <p:ph type="body" idx="11" hasCustomPrompt="1"/>
          </p:nvPr>
        </p:nvSpPr>
        <p:spPr>
          <a:xfrm>
            <a:off x="457200" y="1498600"/>
            <a:ext cx="5080000" cy="4445000"/>
          </a:xfrm>
        </p:spPr>
        <p:txBody>
          <a:bodyPr wrap="square">
            <a:noAutofit/>
          </a:bodyPr>
          <a:lstStyle>
            <a:lvl1pPr marL="5143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1pPr>
            <a:lvl2pPr marL="9715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2pPr>
            <a:lvl3pPr marL="14287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3pPr>
            <a:lvl4pPr marL="18859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4pPr>
            <a:lvl5pPr marL="23431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5pPr>
          </a:lstStyle>
          <a:p>
            <a:pPr lvl="0"/>
            <a:r>
              <a:rPr lang="en-US"/>
              <a:t>Click to enter choices.</a:t>
            </a:r>
          </a:p>
        </p:txBody>
      </p:sp>
    </p:spTree>
    <p:extLst>
      <p:ext uri="{BB962C8B-B14F-4D97-AF65-F5344CB8AC3E}">
        <p14:creationId xmlns:p14="http://schemas.microsoft.com/office/powerpoint/2010/main" val="222967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5CE2-3544-44B9-886E-70C1ECEC0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6244D-32DD-40F3-9135-E0F9E4BAF2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0DCC7-1BD8-4128-86D0-4D5625CF47CB}"/>
              </a:ext>
            </a:extLst>
          </p:cNvPr>
          <p:cNvSpPr>
            <a:spLocks noGrp="1"/>
          </p:cNvSpPr>
          <p:nvPr>
            <p:ph type="dt" sz="half" idx="10"/>
          </p:nvPr>
        </p:nvSpPr>
        <p:spPr/>
        <p:txBody>
          <a:bodyPr/>
          <a:lstStyle/>
          <a:p>
            <a:fld id="{57CBC9F0-2EB5-444B-9719-4F463A8E74B4}" type="datetimeFigureOut">
              <a:rPr lang="en-US" smtClean="0"/>
              <a:t>3/10/2025</a:t>
            </a:fld>
            <a:endParaRPr lang="en-US"/>
          </a:p>
        </p:txBody>
      </p:sp>
      <p:sp>
        <p:nvSpPr>
          <p:cNvPr id="5" name="Footer Placeholder 4">
            <a:extLst>
              <a:ext uri="{FF2B5EF4-FFF2-40B4-BE49-F238E27FC236}">
                <a16:creationId xmlns:a16="http://schemas.microsoft.com/office/drawing/2014/main" id="{FADA82EE-7994-4DAA-8D7B-72F1791C4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2621D-220F-4F0E-ADD9-10EC68CBCEF4}"/>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125621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F267-13CE-4FFE-98C3-F2CE808781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91B0DD-617E-4358-9C2A-874F7301B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B871E8-A0D1-4B50-B023-0F3267A435AB}"/>
              </a:ext>
            </a:extLst>
          </p:cNvPr>
          <p:cNvSpPr>
            <a:spLocks noGrp="1"/>
          </p:cNvSpPr>
          <p:nvPr>
            <p:ph type="dt" sz="half" idx="10"/>
          </p:nvPr>
        </p:nvSpPr>
        <p:spPr/>
        <p:txBody>
          <a:bodyPr/>
          <a:lstStyle/>
          <a:p>
            <a:fld id="{57CBC9F0-2EB5-444B-9719-4F463A8E74B4}" type="datetimeFigureOut">
              <a:rPr lang="en-US" smtClean="0"/>
              <a:t>3/10/2025</a:t>
            </a:fld>
            <a:endParaRPr lang="en-US"/>
          </a:p>
        </p:txBody>
      </p:sp>
      <p:sp>
        <p:nvSpPr>
          <p:cNvPr id="5" name="Footer Placeholder 4">
            <a:extLst>
              <a:ext uri="{FF2B5EF4-FFF2-40B4-BE49-F238E27FC236}">
                <a16:creationId xmlns:a16="http://schemas.microsoft.com/office/drawing/2014/main" id="{1EF5EB4F-F561-43CC-A385-66189D3DA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76A7C-3C27-446F-89A1-0748323FC5E7}"/>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331788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1548-80D1-44CE-865A-F3F05A98F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1931-06EF-4638-9E12-48482F2297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0FC2F7-6D26-4E72-AA21-4AEFEFC5C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0C411D-2752-4057-A4AF-38058702CBDD}"/>
              </a:ext>
            </a:extLst>
          </p:cNvPr>
          <p:cNvSpPr>
            <a:spLocks noGrp="1"/>
          </p:cNvSpPr>
          <p:nvPr>
            <p:ph type="dt" sz="half" idx="10"/>
          </p:nvPr>
        </p:nvSpPr>
        <p:spPr/>
        <p:txBody>
          <a:bodyPr/>
          <a:lstStyle/>
          <a:p>
            <a:fld id="{57CBC9F0-2EB5-444B-9719-4F463A8E74B4}" type="datetimeFigureOut">
              <a:rPr lang="en-US" smtClean="0"/>
              <a:t>3/10/2025</a:t>
            </a:fld>
            <a:endParaRPr lang="en-US"/>
          </a:p>
        </p:txBody>
      </p:sp>
      <p:sp>
        <p:nvSpPr>
          <p:cNvPr id="6" name="Footer Placeholder 5">
            <a:extLst>
              <a:ext uri="{FF2B5EF4-FFF2-40B4-BE49-F238E27FC236}">
                <a16:creationId xmlns:a16="http://schemas.microsoft.com/office/drawing/2014/main" id="{544E52B2-1EF7-4721-9644-4AA652155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38E63-CF56-4DD4-8099-E740F45F53EA}"/>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220987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DBA-26C7-4A40-BF3E-8890CE21F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E0344-6100-4AE0-9BA2-3F1056E45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A4EEE-59CC-4EF6-B471-407AF2F647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5096D6-C87D-41CB-8D95-CC4A173553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5A052-FC8B-47C4-A04D-A7960FCCF8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39F56A-6CD5-453D-BD31-F2656E21CD1D}"/>
              </a:ext>
            </a:extLst>
          </p:cNvPr>
          <p:cNvSpPr>
            <a:spLocks noGrp="1"/>
          </p:cNvSpPr>
          <p:nvPr>
            <p:ph type="dt" sz="half" idx="10"/>
          </p:nvPr>
        </p:nvSpPr>
        <p:spPr/>
        <p:txBody>
          <a:bodyPr/>
          <a:lstStyle/>
          <a:p>
            <a:fld id="{57CBC9F0-2EB5-444B-9719-4F463A8E74B4}" type="datetimeFigureOut">
              <a:rPr lang="en-US" smtClean="0"/>
              <a:t>3/10/2025</a:t>
            </a:fld>
            <a:endParaRPr lang="en-US"/>
          </a:p>
        </p:txBody>
      </p:sp>
      <p:sp>
        <p:nvSpPr>
          <p:cNvPr id="8" name="Footer Placeholder 7">
            <a:extLst>
              <a:ext uri="{FF2B5EF4-FFF2-40B4-BE49-F238E27FC236}">
                <a16:creationId xmlns:a16="http://schemas.microsoft.com/office/drawing/2014/main" id="{8E741DD1-9FAA-4836-8B3C-8F5E2148CF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1385D3-1AB0-43C3-A564-F9F48076BA85}"/>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23548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3C8C-EE62-4D92-8F83-050C76FADE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CD5C71-D9BC-480F-BCDB-FFF2FD4C81B3}"/>
              </a:ext>
            </a:extLst>
          </p:cNvPr>
          <p:cNvSpPr>
            <a:spLocks noGrp="1"/>
          </p:cNvSpPr>
          <p:nvPr>
            <p:ph type="dt" sz="half" idx="10"/>
          </p:nvPr>
        </p:nvSpPr>
        <p:spPr/>
        <p:txBody>
          <a:bodyPr/>
          <a:lstStyle/>
          <a:p>
            <a:fld id="{57CBC9F0-2EB5-444B-9719-4F463A8E74B4}" type="datetimeFigureOut">
              <a:rPr lang="en-US" smtClean="0"/>
              <a:t>3/10/2025</a:t>
            </a:fld>
            <a:endParaRPr lang="en-US"/>
          </a:p>
        </p:txBody>
      </p:sp>
      <p:sp>
        <p:nvSpPr>
          <p:cNvPr id="4" name="Footer Placeholder 3">
            <a:extLst>
              <a:ext uri="{FF2B5EF4-FFF2-40B4-BE49-F238E27FC236}">
                <a16:creationId xmlns:a16="http://schemas.microsoft.com/office/drawing/2014/main" id="{39E170F6-ADF7-464E-9415-2CB76E3560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8C6745-2886-45CC-AFF0-D4D6E96BC243}"/>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15674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80001-8550-4250-A4F6-BA09BE723447}"/>
              </a:ext>
            </a:extLst>
          </p:cNvPr>
          <p:cNvSpPr>
            <a:spLocks noGrp="1"/>
          </p:cNvSpPr>
          <p:nvPr>
            <p:ph type="dt" sz="half" idx="10"/>
          </p:nvPr>
        </p:nvSpPr>
        <p:spPr/>
        <p:txBody>
          <a:bodyPr/>
          <a:lstStyle/>
          <a:p>
            <a:fld id="{57CBC9F0-2EB5-444B-9719-4F463A8E74B4}" type="datetimeFigureOut">
              <a:rPr lang="en-US" smtClean="0"/>
              <a:t>3/10/2025</a:t>
            </a:fld>
            <a:endParaRPr lang="en-US"/>
          </a:p>
        </p:txBody>
      </p:sp>
      <p:sp>
        <p:nvSpPr>
          <p:cNvPr id="3" name="Footer Placeholder 2">
            <a:extLst>
              <a:ext uri="{FF2B5EF4-FFF2-40B4-BE49-F238E27FC236}">
                <a16:creationId xmlns:a16="http://schemas.microsoft.com/office/drawing/2014/main" id="{7BD846B8-9A4C-4287-8A39-70F4087DC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CF43D2-D13D-40CE-9D97-DCA150DE278F}"/>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226224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B44E-CA9E-4ADF-854B-03C06709A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D83DE4-251D-4AF4-9F1D-3AB607547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C01C92-E9E4-4079-B19D-7146686A5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A7F75-9E6B-461B-9781-4C6C170F34B6}"/>
              </a:ext>
            </a:extLst>
          </p:cNvPr>
          <p:cNvSpPr>
            <a:spLocks noGrp="1"/>
          </p:cNvSpPr>
          <p:nvPr>
            <p:ph type="dt" sz="half" idx="10"/>
          </p:nvPr>
        </p:nvSpPr>
        <p:spPr/>
        <p:txBody>
          <a:bodyPr/>
          <a:lstStyle/>
          <a:p>
            <a:fld id="{57CBC9F0-2EB5-444B-9719-4F463A8E74B4}" type="datetimeFigureOut">
              <a:rPr lang="en-US" smtClean="0"/>
              <a:t>3/10/2025</a:t>
            </a:fld>
            <a:endParaRPr lang="en-US"/>
          </a:p>
        </p:txBody>
      </p:sp>
      <p:sp>
        <p:nvSpPr>
          <p:cNvPr id="6" name="Footer Placeholder 5">
            <a:extLst>
              <a:ext uri="{FF2B5EF4-FFF2-40B4-BE49-F238E27FC236}">
                <a16:creationId xmlns:a16="http://schemas.microsoft.com/office/drawing/2014/main" id="{77293118-26F2-4AAE-9CE2-E086EAD5F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9AEA1-7C75-423B-87A5-9215D1484335}"/>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398563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FB4F-E521-45AE-9931-E59C1960E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3D3A16-590D-47C1-AED5-25D0B2F06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1E5821-E213-4935-A5FB-419C8F6E7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C34F6-35FE-4688-AB78-2CD83A65D49B}"/>
              </a:ext>
            </a:extLst>
          </p:cNvPr>
          <p:cNvSpPr>
            <a:spLocks noGrp="1"/>
          </p:cNvSpPr>
          <p:nvPr>
            <p:ph type="dt" sz="half" idx="10"/>
          </p:nvPr>
        </p:nvSpPr>
        <p:spPr/>
        <p:txBody>
          <a:bodyPr/>
          <a:lstStyle/>
          <a:p>
            <a:fld id="{57CBC9F0-2EB5-444B-9719-4F463A8E74B4}" type="datetimeFigureOut">
              <a:rPr lang="en-US" smtClean="0"/>
              <a:t>3/10/2025</a:t>
            </a:fld>
            <a:endParaRPr lang="en-US"/>
          </a:p>
        </p:txBody>
      </p:sp>
      <p:sp>
        <p:nvSpPr>
          <p:cNvPr id="6" name="Footer Placeholder 5">
            <a:extLst>
              <a:ext uri="{FF2B5EF4-FFF2-40B4-BE49-F238E27FC236}">
                <a16:creationId xmlns:a16="http://schemas.microsoft.com/office/drawing/2014/main" id="{60D0AC1A-5BF0-48E1-87B3-9FD5B2FDF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225B9-F9B5-4AD8-9111-2AC87BDA371C}"/>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188008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28A01-356A-42D6-9419-89E560E5D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66A7E-0184-43DF-8DD7-2E78B0923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D8402-2853-4D44-8FD2-66B543DCB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BC9F0-2EB5-444B-9719-4F463A8E74B4}" type="datetimeFigureOut">
              <a:rPr lang="en-US" smtClean="0"/>
              <a:t>3/10/2025</a:t>
            </a:fld>
            <a:endParaRPr lang="en-US"/>
          </a:p>
        </p:txBody>
      </p:sp>
      <p:sp>
        <p:nvSpPr>
          <p:cNvPr id="5" name="Footer Placeholder 4">
            <a:extLst>
              <a:ext uri="{FF2B5EF4-FFF2-40B4-BE49-F238E27FC236}">
                <a16:creationId xmlns:a16="http://schemas.microsoft.com/office/drawing/2014/main" id="{F4049A58-C838-4B41-8A59-D6AEEF35D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275D35-D114-47A9-A46D-98A318324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6CB5B-1051-41BC-9DDE-28C05F3C22D2}" type="slidenum">
              <a:rPr lang="en-US" smtClean="0"/>
              <a:t>‹#›</a:t>
            </a:fld>
            <a:endParaRPr lang="en-US"/>
          </a:p>
        </p:txBody>
      </p:sp>
    </p:spTree>
    <p:extLst>
      <p:ext uri="{BB962C8B-B14F-4D97-AF65-F5344CB8AC3E}">
        <p14:creationId xmlns:p14="http://schemas.microsoft.com/office/powerpoint/2010/main" val="401647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12.xml"/><Relationship Id="rId4"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Layout" Target="../slideLayouts/slideLayout12.xml"/><Relationship Id="rId4" Type="http://schemas.openxmlformats.org/officeDocument/2006/relationships/tags" Target="../tags/tag1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12.xml"/><Relationship Id="rId4"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12.xml"/><Relationship Id="rId4"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2FBAD-AF8F-21FB-2F06-97B049AD0527}"/>
            </a:ext>
          </a:extLst>
        </p:cNvPr>
        <p:cNvGrpSpPr/>
        <p:nvPr/>
      </p:nvGrpSpPr>
      <p:grpSpPr>
        <a:xfrm>
          <a:off x="0" y="0"/>
          <a:ext cx="0" cy="0"/>
          <a:chOff x="0" y="0"/>
          <a:chExt cx="0" cy="0"/>
        </a:xfrm>
      </p:grpSpPr>
      <p:pic>
        <p:nvPicPr>
          <p:cNvPr id="3" name="Picture 2" descr="A close up of water">
            <a:extLst>
              <a:ext uri="{FF2B5EF4-FFF2-40B4-BE49-F238E27FC236}">
                <a16:creationId xmlns:a16="http://schemas.microsoft.com/office/drawing/2014/main" id="{C775AF9A-1FD2-F110-56CE-2CF7C16E6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47385"/>
          </a:xfrm>
          <a:prstGeom prst="rect">
            <a:avLst/>
          </a:prstGeom>
          <a:ln w="31750">
            <a:solidFill>
              <a:srgbClr val="00B0F0"/>
            </a:solidFill>
          </a:ln>
        </p:spPr>
      </p:pic>
      <p:pic>
        <p:nvPicPr>
          <p:cNvPr id="7" name="Picture 6" descr="A close up of a sign&#10;&#10;Description automatically generated">
            <a:extLst>
              <a:ext uri="{FF2B5EF4-FFF2-40B4-BE49-F238E27FC236}">
                <a16:creationId xmlns:a16="http://schemas.microsoft.com/office/drawing/2014/main" id="{EB9E9E04-1493-7A51-90E7-F10D47879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89" y="0"/>
            <a:ext cx="1897439" cy="1897439"/>
          </a:xfrm>
          <a:prstGeom prst="rect">
            <a:avLst/>
          </a:prstGeom>
        </p:spPr>
      </p:pic>
      <p:sp>
        <p:nvSpPr>
          <p:cNvPr id="5" name="Subtitle 4">
            <a:extLst>
              <a:ext uri="{FF2B5EF4-FFF2-40B4-BE49-F238E27FC236}">
                <a16:creationId xmlns:a16="http://schemas.microsoft.com/office/drawing/2014/main" id="{465E99E2-DDA8-6254-BDB2-746126001891}"/>
              </a:ext>
            </a:extLst>
          </p:cNvPr>
          <p:cNvSpPr>
            <a:spLocks noGrp="1"/>
          </p:cNvSpPr>
          <p:nvPr>
            <p:ph type="subTitle" idx="1"/>
          </p:nvPr>
        </p:nvSpPr>
        <p:spPr>
          <a:xfrm>
            <a:off x="2602054" y="314957"/>
            <a:ext cx="6885782" cy="18669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0">
            <a:solidFill>
              <a:schemeClr val="bg1"/>
            </a:solidFill>
          </a:ln>
        </p:spPr>
        <p:txBody>
          <a:bodyPr/>
          <a:lstStyle/>
          <a:p>
            <a:endParaRPr lang="en-US" dirty="0"/>
          </a:p>
          <a:p>
            <a:r>
              <a:rPr lang="en-US" sz="2800" dirty="0">
                <a:latin typeface="Amasis MT Pro Black" panose="020F0502020204030204" pitchFamily="18" charset="0"/>
              </a:rPr>
              <a:t>Indian Wells Valley Water District</a:t>
            </a:r>
          </a:p>
          <a:p>
            <a:r>
              <a:rPr lang="en-US" dirty="0">
                <a:latin typeface="Amasis MT Pro Medium" panose="020F0502020204030204" pitchFamily="18" charset="0"/>
              </a:rPr>
              <a:t>Celebrating more than 70 Years of Service</a:t>
            </a:r>
          </a:p>
          <a:p>
            <a:r>
              <a:rPr lang="en-US" dirty="0">
                <a:latin typeface="Amasis MT Pro Medium" panose="02040604050005020304" pitchFamily="18" charset="0"/>
              </a:rPr>
              <a:t>www.iwvwd.com</a:t>
            </a:r>
          </a:p>
        </p:txBody>
      </p:sp>
      <p:pic>
        <p:nvPicPr>
          <p:cNvPr id="6" name="Picture 5" descr="A close up of a sign&#10;&#10;Description automatically generated">
            <a:extLst>
              <a:ext uri="{FF2B5EF4-FFF2-40B4-BE49-F238E27FC236}">
                <a16:creationId xmlns:a16="http://schemas.microsoft.com/office/drawing/2014/main" id="{4169C477-F248-11D9-10BD-0E6FB396F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370" y="0"/>
            <a:ext cx="2048641" cy="2048641"/>
          </a:xfrm>
          <a:prstGeom prst="rect">
            <a:avLst/>
          </a:prstGeom>
        </p:spPr>
      </p:pic>
      <p:sp>
        <p:nvSpPr>
          <p:cNvPr id="11" name="TextBox 10">
            <a:extLst>
              <a:ext uri="{FF2B5EF4-FFF2-40B4-BE49-F238E27FC236}">
                <a16:creationId xmlns:a16="http://schemas.microsoft.com/office/drawing/2014/main" id="{79327997-797D-82F7-AFBA-891645B40EA1}"/>
              </a:ext>
            </a:extLst>
          </p:cNvPr>
          <p:cNvSpPr txBox="1"/>
          <p:nvPr/>
        </p:nvSpPr>
        <p:spPr>
          <a:xfrm>
            <a:off x="2357533" y="3170208"/>
            <a:ext cx="7374839" cy="1938992"/>
          </a:xfrm>
          <a:prstGeom prst="rect">
            <a:avLst/>
          </a:prstGeom>
          <a:solidFill>
            <a:schemeClr val="accent1">
              <a:lumMod val="20000"/>
              <a:lumOff val="80000"/>
              <a:alpha val="68000"/>
            </a:schemeClr>
          </a:solidFill>
        </p:spPr>
        <p:txBody>
          <a:bodyPr wrap="none" rtlCol="0">
            <a:spAutoFit/>
          </a:bodyPr>
          <a:lstStyle/>
          <a:p>
            <a:pPr algn="ctr"/>
            <a:r>
              <a:rPr lang="en-US" sz="6000" dirty="0"/>
              <a:t>Regular Board Meeting</a:t>
            </a:r>
          </a:p>
          <a:p>
            <a:pPr algn="ctr"/>
            <a:r>
              <a:rPr lang="en-US" sz="6000" dirty="0"/>
              <a:t>March 10, 2025</a:t>
            </a:r>
          </a:p>
        </p:txBody>
      </p:sp>
    </p:spTree>
    <p:extLst>
      <p:ext uri="{BB962C8B-B14F-4D97-AF65-F5344CB8AC3E}">
        <p14:creationId xmlns:p14="http://schemas.microsoft.com/office/powerpoint/2010/main" val="168157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B75EA-B6AD-ED2D-27AB-1ED16215BB58}"/>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D34DBBF6-3A16-DA52-BC3A-C29E64ABA39F}"/>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Approval of Org Chart and Supervisor Position</a:t>
            </a:r>
            <a:endParaRPr lang="en-US" sz="4400" dirty="0"/>
          </a:p>
        </p:txBody>
      </p:sp>
      <p:sp>
        <p:nvSpPr>
          <p:cNvPr id="3" name="ContextB">
            <a:extLst>
              <a:ext uri="{FF2B5EF4-FFF2-40B4-BE49-F238E27FC236}">
                <a16:creationId xmlns:a16="http://schemas.microsoft.com/office/drawing/2014/main" id="{37BBCBBB-F1F8-2D8B-E93C-7C5535E59107}"/>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F77A6738-F6F0-747C-1CA9-FA51FBA8124F}"/>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8F4211B3-C3B9-1F1E-208A-130BC2984AD1}"/>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F43C63B5-0ECD-5445-B271-CB6C4E872C36}"/>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DDA8E1C3-F429-7762-CAC5-352F21424D7B}"/>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3165B909-AB5A-8559-DF0A-85BF0A732D35}"/>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270624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6CA58-7866-8F68-96F4-EE05C5295C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4A019-46F8-146F-7443-54AC30BC7E3C}"/>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Finance CM</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1A691C2F-77D0-D5C4-2E96-7A30CE99A99D}"/>
              </a:ext>
            </a:extLst>
          </p:cNvPr>
          <p:cNvGraphicFramePr>
            <a:graphicFrameLocks noGrp="1"/>
          </p:cNvGraphicFramePr>
          <p:nvPr>
            <p:ph idx="1"/>
            <p:extLst>
              <p:ext uri="{D42A27DB-BD31-4B8C-83A1-F6EECF244321}">
                <p14:modId xmlns:p14="http://schemas.microsoft.com/office/powerpoint/2010/main" val="4129713898"/>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lvl="2"/>
                      <a:r>
                        <a:rPr lang="en-US" sz="2800" b="1" kern="1200" dirty="0">
                          <a:solidFill>
                            <a:schemeClr val="tx1"/>
                          </a:solidFill>
                          <a:effectLst/>
                          <a:latin typeface="Times New Roman" panose="02020603050405020304" pitchFamily="18" charset="0"/>
                          <a:ea typeface="+mn-ea"/>
                          <a:cs typeface="Times New Roman" panose="02020603050405020304" pitchFamily="18" charset="0"/>
                        </a:rPr>
                        <a:t>9.D.1.   Recycled Water Project Preliminary Engineering Analysis </a:t>
                      </a:r>
                    </a:p>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marL="914400" indent="0"/>
                      <a:r>
                        <a:rPr lang="en-US" sz="28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Board to discuss the funding of the Recycled Water Project Preliminary Engineering Analysis </a:t>
                      </a:r>
                    </a:p>
                    <a:p>
                      <a:pPr marL="1828800" lvl="1" indent="-514350">
                        <a:buAutoNum type="arabicPeriod"/>
                      </a:pPr>
                      <a:r>
                        <a:rPr lang="en-US" sz="2800" b="0" kern="1200" dirty="0">
                          <a:solidFill>
                            <a:schemeClr val="tx1"/>
                          </a:solidFill>
                          <a:effectLst/>
                          <a:latin typeface="Times New Roman" panose="02020603050405020304" pitchFamily="18" charset="0"/>
                          <a:ea typeface="+mn-ea"/>
                          <a:cs typeface="Times New Roman" panose="02020603050405020304" pitchFamily="18" charset="0"/>
                        </a:rPr>
                        <a:t>Recycled Water Project (K&amp;S)</a:t>
                      </a:r>
                    </a:p>
                    <a:p>
                      <a:pPr marL="1828800" lvl="1" indent="-514350">
                        <a:buAutoNum type="arabicPeriod"/>
                      </a:pPr>
                      <a:r>
                        <a:rPr lang="en-US" sz="2800" b="0" kern="1200" dirty="0">
                          <a:solidFill>
                            <a:schemeClr val="tx1"/>
                          </a:solidFill>
                          <a:effectLst/>
                          <a:latin typeface="Times New Roman" panose="02020603050405020304" pitchFamily="18" charset="0"/>
                          <a:ea typeface="+mn-ea"/>
                          <a:cs typeface="Times New Roman" panose="02020603050405020304" pitchFamily="18" charset="0"/>
                        </a:rPr>
                        <a:t>Percolation and Injection (Parker Groundwater)</a:t>
                      </a:r>
                    </a:p>
                    <a:p>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4F7A3ACE-AD79-593C-B132-2FD744BBD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999596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E2A69-AB60-EE7D-9D0E-2EAFEF860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0029A-1218-4D75-B80F-AB415C0AEA44}"/>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Admin/Exec CM</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755C91CE-7189-A391-5DBC-CB497BE4DB61}"/>
              </a:ext>
            </a:extLst>
          </p:cNvPr>
          <p:cNvGraphicFramePr>
            <a:graphicFrameLocks noGrp="1"/>
          </p:cNvGraphicFramePr>
          <p:nvPr>
            <p:ph idx="1"/>
            <p:extLst>
              <p:ext uri="{D42A27DB-BD31-4B8C-83A1-F6EECF244321}">
                <p14:modId xmlns:p14="http://schemas.microsoft.com/office/powerpoint/2010/main" val="3192412156"/>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lvl="2"/>
                      <a:r>
                        <a:rPr lang="en-US" sz="2800" b="1" kern="1200" dirty="0">
                          <a:solidFill>
                            <a:schemeClr val="tx1"/>
                          </a:solidFill>
                          <a:effectLst/>
                          <a:latin typeface="Times New Roman" panose="02020603050405020304" pitchFamily="18" charset="0"/>
                          <a:ea typeface="+mn-ea"/>
                          <a:cs typeface="Times New Roman" panose="02020603050405020304" pitchFamily="18" charset="0"/>
                        </a:rPr>
                        <a:t>9.E.1. Draft Driver Policy </a:t>
                      </a:r>
                    </a:p>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lvl="2"/>
                      <a:r>
                        <a:rPr lang="en-US" sz="28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Board to review the draft driver policy provided by SDRMA to reflect recent Senate Bill 1100 – FEHA changes to Driver’s License Requirements.</a:t>
                      </a:r>
                    </a:p>
                    <a:p>
                      <a:pPr lvl="2"/>
                      <a:br>
                        <a:rPr lang="en-US" sz="2800" b="1" kern="1200" dirty="0">
                          <a:solidFill>
                            <a:schemeClr val="tx1"/>
                          </a:solidFill>
                          <a:effectLst/>
                          <a:latin typeface="Times New Roman" panose="02020603050405020304" pitchFamily="18" charset="0"/>
                          <a:ea typeface="+mn-ea"/>
                          <a:cs typeface="Times New Roman" panose="02020603050405020304" pitchFamily="18" charset="0"/>
                        </a:rPr>
                      </a:br>
                      <a:r>
                        <a:rPr lang="en-US" sz="2800" b="1" kern="1200" dirty="0">
                          <a:solidFill>
                            <a:schemeClr val="tx1"/>
                          </a:solidFill>
                          <a:effectLst/>
                          <a:latin typeface="Times New Roman" panose="02020603050405020304" pitchFamily="18" charset="0"/>
                          <a:ea typeface="+mn-ea"/>
                          <a:cs typeface="Times New Roman" panose="02020603050405020304" pitchFamily="18" charset="0"/>
                        </a:rPr>
                        <a:t>Committee Recommends the Following: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Defer to Board.</a:t>
                      </a: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6B01315A-DECA-3378-2CA0-7CC415E0D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323077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B4CD8-A235-C9BD-EEFB-1B1DA96A0668}"/>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121A43F5-06FD-2A57-AC09-C95B07BD417D}"/>
              </a:ext>
            </a:extLst>
          </p:cNvPr>
          <p:cNvSpPr>
            <a:spLocks noGrp="1"/>
          </p:cNvSpPr>
          <p:nvPr>
            <p:ph type="title" idx="10"/>
            <p:custDataLst>
              <p:tags r:id="rId2"/>
            </p:custDataLst>
          </p:nvPr>
        </p:nvSpPr>
        <p:spPr>
          <a:xfrm>
            <a:off x="466344" y="196282"/>
            <a:ext cx="11277600" cy="1659950"/>
          </a:xfrm>
        </p:spPr>
        <p:txBody>
          <a:bodyPr>
            <a:normAutofit/>
          </a:bodyPr>
          <a:lstStyle/>
          <a:p>
            <a:pPr lvl="2" algn="ctr"/>
            <a:r>
              <a:rPr lang="en-US" sz="3200" b="1" kern="1200" dirty="0">
                <a:solidFill>
                  <a:schemeClr val="tx1"/>
                </a:solidFill>
                <a:effectLst/>
                <a:latin typeface="Times New Roman" panose="02020603050405020304" pitchFamily="18" charset="0"/>
                <a:ea typeface="+mn-ea"/>
                <a:cs typeface="Times New Roman" panose="02020603050405020304" pitchFamily="18" charset="0"/>
              </a:rPr>
              <a:t>Driver Policy </a:t>
            </a:r>
          </a:p>
        </p:txBody>
      </p:sp>
      <p:sp>
        <p:nvSpPr>
          <p:cNvPr id="3" name="ContextB">
            <a:extLst>
              <a:ext uri="{FF2B5EF4-FFF2-40B4-BE49-F238E27FC236}">
                <a16:creationId xmlns:a16="http://schemas.microsoft.com/office/drawing/2014/main" id="{26E67ECD-BC27-209C-A988-252B25D0198E}"/>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54D10B12-1C03-3FE7-130D-C803A618C638}"/>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14E4ABB6-91C1-776C-26BB-1FFC6BCB8892}"/>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353385F0-C394-10A0-0EDB-C9AEC6FB097E}"/>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86F87636-F1DB-ECD7-1747-93BD5D048944}"/>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B4C72377-F2FE-4FB9-32F6-E3A73EBDA828}"/>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14038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58861-7641-D123-BB51-546E66189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BC963-3A91-74C0-CBD4-23694675BC1B}"/>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Admin/Exec CM</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A23FACE7-B849-B693-0C5D-F0FC8492B9AD}"/>
              </a:ext>
            </a:extLst>
          </p:cNvPr>
          <p:cNvGraphicFramePr>
            <a:graphicFrameLocks noGrp="1"/>
          </p:cNvGraphicFramePr>
          <p:nvPr>
            <p:ph idx="1"/>
            <p:extLst>
              <p:ext uri="{D42A27DB-BD31-4B8C-83A1-F6EECF244321}">
                <p14:modId xmlns:p14="http://schemas.microsoft.com/office/powerpoint/2010/main" val="817895929"/>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lvl="2"/>
                      <a:r>
                        <a:rPr lang="en-US" sz="2800" b="1" kern="1200" dirty="0">
                          <a:solidFill>
                            <a:schemeClr val="tx1"/>
                          </a:solidFill>
                          <a:effectLst/>
                          <a:latin typeface="Times New Roman" panose="02020603050405020304" pitchFamily="18" charset="0"/>
                          <a:ea typeface="+mn-ea"/>
                          <a:cs typeface="Times New Roman" panose="02020603050405020304" pitchFamily="18" charset="0"/>
                        </a:rPr>
                        <a:t>9.E.2. Resolution 25-01: Staled Dated Check Policy </a:t>
                      </a:r>
                    </a:p>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8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Board to review Resolution 25-01: Stale Dated Check Policy.</a:t>
                      </a:r>
                    </a:p>
                    <a:p>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800" b="1" kern="1200" dirty="0">
                          <a:solidFill>
                            <a:schemeClr val="tx1"/>
                          </a:solidFill>
                          <a:effectLst/>
                          <a:latin typeface="Times New Roman" panose="02020603050405020304" pitchFamily="18" charset="0"/>
                          <a:ea typeface="+mn-ea"/>
                          <a:cs typeface="Times New Roman" panose="02020603050405020304" pitchFamily="18" charset="0"/>
                        </a:rPr>
                        <a:t>Committee Recommends the Following: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Board approved the policy as presented.</a:t>
                      </a: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2E8E9902-0456-ED6C-4687-4AF7B5182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349611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4261E-60C5-C068-8281-3440EC888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402DE-97F0-67CC-8CE0-2A7C53C1EC15}"/>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IWVGA</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97EB5746-96C6-86BE-7F81-C23BB303847F}"/>
              </a:ext>
            </a:extLst>
          </p:cNvPr>
          <p:cNvGraphicFramePr>
            <a:graphicFrameLocks noGrp="1"/>
          </p:cNvGraphicFramePr>
          <p:nvPr>
            <p:ph idx="1"/>
            <p:extLst>
              <p:ext uri="{D42A27DB-BD31-4B8C-83A1-F6EECF244321}">
                <p14:modId xmlns:p14="http://schemas.microsoft.com/office/powerpoint/2010/main" val="2670183395"/>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pPr marL="0" indent="0" algn="l">
                        <a:buFont typeface="Arial" panose="020B0604020202020204" pitchFamily="34" charset="0"/>
                        <a:buNone/>
                      </a:pPr>
                      <a:r>
                        <a:rPr lang="en-US" sz="2800" b="1" dirty="0">
                          <a:solidFill>
                            <a:schemeClr val="tx1"/>
                          </a:solidFill>
                          <a:latin typeface="Times New Roman" panose="02020603050405020304" pitchFamily="18" charset="0"/>
                          <a:cs typeface="Times New Roman" panose="02020603050405020304" pitchFamily="18" charset="0"/>
                        </a:rPr>
                        <a:t>Description</a:t>
                      </a:r>
                      <a:r>
                        <a:rPr lang="en-US" sz="2800" b="0" dirty="0">
                          <a:solidFill>
                            <a:schemeClr val="tx1"/>
                          </a:solidFill>
                          <a:latin typeface="Times New Roman" panose="02020603050405020304" pitchFamily="18" charset="0"/>
                          <a:cs typeface="Times New Roman" panose="02020603050405020304" pitchFamily="18" charset="0"/>
                        </a:rPr>
                        <a:t>:   </a:t>
                      </a:r>
                      <a:r>
                        <a:rPr lang="en-US" sz="2400" b="0" kern="1200" dirty="0">
                          <a:solidFill>
                            <a:schemeClr val="tx1"/>
                          </a:solidFill>
                          <a:effectLst/>
                          <a:latin typeface="Times New Roman" panose="02020603050405020304" pitchFamily="18" charset="0"/>
                          <a:ea typeface="+mn-ea"/>
                          <a:cs typeface="Times New Roman" panose="02020603050405020304" pitchFamily="18" charset="0"/>
                        </a:rPr>
                        <a:t>Report and discussion regarding meetings of the Indian Wells Valley Groundwater Authority (IWVGA).  Including, Board discussion and consideration of issues of importance requiring action by the IWVGA. </a:t>
                      </a:r>
                    </a:p>
                    <a:p>
                      <a:pPr marL="0" indent="0" algn="ctr">
                        <a:buFont typeface="Arial" panose="020B0604020202020204" pitchFamily="34" charset="0"/>
                        <a:buNone/>
                      </a:pP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l">
                        <a:buFont typeface="Arial" panose="020B0604020202020204" pitchFamily="34" charset="0"/>
                        <a:buNone/>
                      </a:pPr>
                      <a:r>
                        <a:rPr lang="en-US" sz="2400" b="0" kern="1200" dirty="0">
                          <a:solidFill>
                            <a:schemeClr val="tx1"/>
                          </a:solidFill>
                          <a:effectLst/>
                          <a:latin typeface="Times New Roman" panose="02020603050405020304" pitchFamily="18" charset="0"/>
                          <a:ea typeface="+mn-ea"/>
                          <a:cs typeface="Times New Roman" panose="02020603050405020304" pitchFamily="18" charset="0"/>
                        </a:rPr>
                        <a:t>Feb 12 2025 GA meeting – Routine Meeting</a:t>
                      </a:r>
                    </a:p>
                    <a:p>
                      <a:pPr marL="457200" lvl="0" indent="-457200" algn="l">
                        <a:buFont typeface="Arial" panose="020B0604020202020204" pitchFamily="34" charset="0"/>
                        <a:buAutoNum type="arabicPeriod"/>
                      </a:pPr>
                      <a:r>
                        <a:rPr lang="en-US" sz="2400" b="0" kern="1200" dirty="0">
                          <a:solidFill>
                            <a:schemeClr val="tx1"/>
                          </a:solidFill>
                          <a:effectLst/>
                          <a:latin typeface="Times New Roman" panose="02020603050405020304" pitchFamily="18" charset="0"/>
                          <a:ea typeface="+mn-ea"/>
                          <a:cs typeface="Times New Roman" panose="02020603050405020304" pitchFamily="18" charset="0"/>
                        </a:rPr>
                        <a:t>No progress on water rights from WW Plant</a:t>
                      </a:r>
                    </a:p>
                    <a:p>
                      <a:pPr marL="457200" lvl="0" indent="-457200" algn="l">
                        <a:buFont typeface="Arial" panose="020B0604020202020204" pitchFamily="34" charset="0"/>
                        <a:buAutoNum type="arabicPeriod"/>
                      </a:pPr>
                      <a:r>
                        <a:rPr lang="en-US" sz="2400" b="0" kern="1200" dirty="0">
                          <a:solidFill>
                            <a:schemeClr val="tx1"/>
                          </a:solidFill>
                          <a:effectLst/>
                          <a:latin typeface="Times New Roman" panose="02020603050405020304" pitchFamily="18" charset="0"/>
                          <a:ea typeface="+mn-ea"/>
                          <a:cs typeface="Times New Roman" panose="02020603050405020304" pitchFamily="18" charset="0"/>
                        </a:rPr>
                        <a:t>IWVGA request for Pipeline Connection Coordination</a:t>
                      </a:r>
                    </a:p>
                    <a:p>
                      <a:pPr marL="457200" lvl="0" indent="-457200" algn="l">
                        <a:buFont typeface="Arial" panose="020B0604020202020204" pitchFamily="34" charset="0"/>
                        <a:buAutoNum type="arabicPeriod"/>
                      </a:pPr>
                      <a:r>
                        <a:rPr lang="en-US" sz="2400" b="0" kern="1200" dirty="0">
                          <a:solidFill>
                            <a:schemeClr val="tx1"/>
                          </a:solidFill>
                          <a:effectLst/>
                          <a:latin typeface="Times New Roman" panose="02020603050405020304" pitchFamily="18" charset="0"/>
                          <a:ea typeface="+mn-ea"/>
                          <a:cs typeface="Times New Roman" panose="02020603050405020304" pitchFamily="18" charset="0"/>
                        </a:rPr>
                        <a:t>FB Posting by the City on behalf of the GA</a:t>
                      </a:r>
                    </a:p>
                    <a:p>
                      <a:pPr marL="457200" lvl="0" indent="-457200" algn="l">
                        <a:buFont typeface="Arial" panose="020B0604020202020204" pitchFamily="34" charset="0"/>
                        <a:buAutoNum type="arabicPeriod"/>
                      </a:pPr>
                      <a:r>
                        <a:rPr lang="en-US" sz="2400" b="0" kern="1200" dirty="0">
                          <a:solidFill>
                            <a:schemeClr val="tx1"/>
                          </a:solidFill>
                          <a:effectLst/>
                          <a:latin typeface="Times New Roman" panose="02020603050405020304" pitchFamily="18" charset="0"/>
                          <a:ea typeface="+mn-ea"/>
                          <a:cs typeface="Times New Roman" panose="02020603050405020304" pitchFamily="18" charset="0"/>
                        </a:rPr>
                        <a:t>Several Legislative Bills in work, including a GA Proposal </a:t>
                      </a:r>
                    </a:p>
                    <a:p>
                      <a:pPr marL="0" indent="0" algn="l">
                        <a:buFont typeface="Arial" panose="020B0604020202020204" pitchFamily="34" charset="0"/>
                        <a:buNone/>
                      </a:pP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l">
                        <a:buFont typeface="Arial" panose="020B0604020202020204" pitchFamily="34" charset="0"/>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Next Meeting: March 12, 2025</a:t>
                      </a:r>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ctr">
                        <a:buFont typeface="Arial" panose="020B0604020202020204" pitchFamily="34" charse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7D728BDE-6275-0678-1017-2E5C85C8D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58983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61701-B147-1893-8408-89CD7351F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24191-0329-04FC-18BD-5CE76C4C5F70}"/>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Comprehensive Adjudication</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B9EEE959-AC4E-AEF4-9D00-7488E48BEA6A}"/>
              </a:ext>
            </a:extLst>
          </p:cNvPr>
          <p:cNvGraphicFramePr>
            <a:graphicFrameLocks noGrp="1"/>
          </p:cNvGraphicFramePr>
          <p:nvPr>
            <p:ph idx="1"/>
            <p:extLst>
              <p:ext uri="{D42A27DB-BD31-4B8C-83A1-F6EECF244321}">
                <p14:modId xmlns:p14="http://schemas.microsoft.com/office/powerpoint/2010/main" val="2573858158"/>
              </p:ext>
            </p:extLst>
          </p:nvPr>
        </p:nvGraphicFramePr>
        <p:xfrm>
          <a:off x="838200" y="1825624"/>
          <a:ext cx="10515600" cy="4698364"/>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98364">
                <a:tc>
                  <a:txBody>
                    <a:bodyPr/>
                    <a:lstStyle/>
                    <a:p>
                      <a:pPr marL="0" indent="0" algn="l">
                        <a:buFont typeface="Arial" panose="020B0604020202020204" pitchFamily="34" charset="0"/>
                        <a:buNone/>
                      </a:pP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Description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Report and discussion regarding the status of the Comprehensive Adjudication.</a:t>
                      </a:r>
                    </a:p>
                    <a:p>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pPr marL="457200" indent="-457200">
                        <a:buFont typeface="Arial" panose="020B0604020202020204" pitchFamily="34" charset="0"/>
                        <a:buChar char="•"/>
                      </a:pPr>
                      <a:r>
                        <a:rPr lang="en-US" sz="2800" b="0" kern="1200" dirty="0">
                          <a:solidFill>
                            <a:schemeClr val="tx1"/>
                          </a:solidFill>
                          <a:effectLst/>
                          <a:latin typeface="Times New Roman" panose="02020603050405020304" pitchFamily="18" charset="0"/>
                          <a:ea typeface="+mn-ea"/>
                          <a:cs typeface="Times New Roman" panose="02020603050405020304" pitchFamily="18" charset="0"/>
                        </a:rPr>
                        <a:t>Upcoming Trial Dates and proceedings</a:t>
                      </a:r>
                    </a:p>
                    <a:p>
                      <a:pPr marL="0" indent="0" algn="ctr">
                        <a:buFont typeface="Arial" panose="020B0604020202020204" pitchFamily="34" charset="0"/>
                        <a:buNone/>
                      </a:pPr>
                      <a:r>
                        <a:rPr lang="en-US" sz="2800"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24CC35EF-4C09-7D19-C7AA-413185B40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17762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B33F1-E43C-8741-B121-C36E4ECFC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13F44-0835-9BAB-12C9-58E09DA17294}"/>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GM Report</a:t>
            </a:r>
            <a:br>
              <a:rPr lang="en-US" dirty="0">
                <a:latin typeface="Amasis MT Pro Black" panose="02040A04050005020304" pitchFamily="18" charset="0"/>
              </a:rPr>
            </a:br>
            <a:r>
              <a:rPr lang="en-US" dirty="0">
                <a:latin typeface="Amasis MT Pro Black" panose="02040A04050005020304" pitchFamily="18" charset="0"/>
              </a:rPr>
              <a:t>Water District Data</a:t>
            </a:r>
          </a:p>
        </p:txBody>
      </p:sp>
      <p:graphicFrame>
        <p:nvGraphicFramePr>
          <p:cNvPr id="6" name="Content Placeholder 5">
            <a:extLst>
              <a:ext uri="{FF2B5EF4-FFF2-40B4-BE49-F238E27FC236}">
                <a16:creationId xmlns:a16="http://schemas.microsoft.com/office/drawing/2014/main" id="{768E1517-B546-36A3-1F3C-CF50A62DF1B0}"/>
              </a:ext>
            </a:extLst>
          </p:cNvPr>
          <p:cNvGraphicFramePr>
            <a:graphicFrameLocks noGrp="1"/>
          </p:cNvGraphicFramePr>
          <p:nvPr>
            <p:ph idx="1"/>
            <p:extLst>
              <p:ext uri="{D42A27DB-BD31-4B8C-83A1-F6EECF244321}">
                <p14:modId xmlns:p14="http://schemas.microsoft.com/office/powerpoint/2010/main" val="1739356563"/>
              </p:ext>
            </p:extLst>
          </p:nvPr>
        </p:nvGraphicFramePr>
        <p:xfrm>
          <a:off x="838200" y="1825624"/>
          <a:ext cx="10515600" cy="43211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321176">
                <a:tc>
                  <a:txBody>
                    <a:bodyPr/>
                    <a:lstStyle/>
                    <a:p>
                      <a:pPr marL="57150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Monthly Data</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Water Produced:  January 2025 = 243,035,000 gallons </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Water Consumed:  February 2025 = 89,735,000 gallons</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Brady line repairs in work.</a:t>
                      </a:r>
                    </a:p>
                    <a:p>
                      <a:pPr marL="57150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Employee Injury Report</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One minor injury, cut to hand requiring stitches</a:t>
                      </a:r>
                    </a:p>
                    <a:p>
                      <a:pPr marL="571500" lvl="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Conservation</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WaterSmart data.   20 Conversations,  17 Field Visits</a:t>
                      </a:r>
                    </a:p>
                    <a:p>
                      <a:pPr marL="571500" lvl="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Delinquent Account Lock-offs – restored service</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February = 76</a:t>
                      </a:r>
                    </a:p>
                    <a:p>
                      <a:pPr marL="571500" indent="-571500" algn="l">
                        <a:buFont typeface="Arial" panose="020B0604020202020204" pitchFamily="34" charset="0"/>
                        <a:buChar char="•"/>
                      </a:pPr>
                      <a:endParaRPr lang="en-US" sz="24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E788E739-7214-6E74-8F98-1F87FAD53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95478347-ECCB-6CF3-F292-0158A506DBCA}"/>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Tree>
    <p:extLst>
      <p:ext uri="{BB962C8B-B14F-4D97-AF65-F5344CB8AC3E}">
        <p14:creationId xmlns:p14="http://schemas.microsoft.com/office/powerpoint/2010/main" val="251449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B960-ED14-E6BD-6D88-C5C8268BE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2BA6E-F109-4EC0-2A66-3A3DB1180685}"/>
              </a:ext>
            </a:extLst>
          </p:cNvPr>
          <p:cNvSpPr>
            <a:spLocks noGrp="1"/>
          </p:cNvSpPr>
          <p:nvPr>
            <p:ph type="title"/>
          </p:nvPr>
        </p:nvSpPr>
        <p:spPr>
          <a:xfrm>
            <a:off x="2246541" y="323735"/>
            <a:ext cx="8752840" cy="1325563"/>
          </a:xfrm>
          <a:ln w="31750">
            <a:solidFill>
              <a:schemeClr val="accent1">
                <a:lumMod val="75000"/>
              </a:schemeClr>
            </a:solidFill>
          </a:ln>
        </p:spPr>
        <p:txBody>
          <a:bodyPr>
            <a:normAutofit fontScale="90000"/>
          </a:bodyPr>
          <a:lstStyle/>
          <a:p>
            <a:pPr algn="ctr"/>
            <a:br>
              <a:rPr lang="en-US" sz="3200" dirty="0">
                <a:latin typeface="Amasis MT Pro Black" panose="02040A04050005020304" pitchFamily="18" charset="0"/>
                <a:cs typeface="Times New Roman" panose="02020603050405020304" pitchFamily="18" charset="0"/>
              </a:rPr>
            </a:br>
            <a:r>
              <a:rPr lang="en-US" sz="3200" dirty="0">
                <a:latin typeface="Amasis MT Pro Black" panose="02040A04050005020304" pitchFamily="18" charset="0"/>
                <a:cs typeface="Times New Roman" panose="02020603050405020304" pitchFamily="18" charset="0"/>
              </a:rPr>
              <a:t>GM Report </a:t>
            </a:r>
            <a:br>
              <a:rPr lang="en-US" sz="3200" dirty="0">
                <a:latin typeface="Amasis MT Pro Black" panose="02040A04050005020304" pitchFamily="18" charset="0"/>
                <a:cs typeface="Times New Roman" panose="02020603050405020304" pitchFamily="18" charset="0"/>
              </a:rPr>
            </a:br>
            <a:r>
              <a:rPr lang="en-US" sz="3200" dirty="0">
                <a:latin typeface="Amasis MT Pro Black" panose="02040A04050005020304" pitchFamily="18" charset="0"/>
                <a:cs typeface="Times New Roman" panose="02020603050405020304" pitchFamily="18" charset="0"/>
              </a:rPr>
              <a:t>Committee Meeting Updates</a:t>
            </a:r>
            <a:br>
              <a:rPr lang="en-US" sz="3200" dirty="0">
                <a:latin typeface="Amasis MT Pro Black" panose="02040A04050005020304" pitchFamily="18" charset="0"/>
                <a:cs typeface="Times New Roman" panose="02020603050405020304" pitchFamily="18" charset="0"/>
              </a:rPr>
            </a:br>
            <a:endParaRPr lang="en-US" sz="3200"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4B75D253-1594-58B1-0903-368B5643BB1D}"/>
              </a:ext>
            </a:extLst>
          </p:cNvPr>
          <p:cNvGraphicFramePr>
            <a:graphicFrameLocks noGrp="1"/>
          </p:cNvGraphicFramePr>
          <p:nvPr>
            <p:ph idx="1"/>
            <p:extLst>
              <p:ext uri="{D42A27DB-BD31-4B8C-83A1-F6EECF244321}">
                <p14:modId xmlns:p14="http://schemas.microsoft.com/office/powerpoint/2010/main" val="4096924101"/>
              </p:ext>
            </p:extLst>
          </p:nvPr>
        </p:nvGraphicFramePr>
        <p:xfrm>
          <a:off x="838200" y="1825624"/>
          <a:ext cx="10515600" cy="4270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270376">
                <a:tc>
                  <a:txBody>
                    <a:bodyPr/>
                    <a:lstStyle/>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Finance Committee – GA Imported Water Cost, Financial Statements, Grant Writing Assistance, Potential Collaboration with </a:t>
                      </a:r>
                      <a:br>
                        <a:rPr lang="en-US" sz="2400" b="1" kern="1200" dirty="0">
                          <a:solidFill>
                            <a:schemeClr val="tx1"/>
                          </a:solidFill>
                          <a:effectLst/>
                          <a:latin typeface="Times New Roman" panose="02020603050405020304" pitchFamily="18" charset="0"/>
                          <a:ea typeface="+mn-ea"/>
                          <a:cs typeface="Times New Roman" panose="02020603050405020304" pitchFamily="18" charset="0"/>
                        </a:rPr>
                      </a:br>
                      <a:r>
                        <a:rPr lang="en-US" sz="2400" b="1" kern="1200" dirty="0">
                          <a:solidFill>
                            <a:schemeClr val="tx1"/>
                          </a:solidFill>
                          <a:effectLst/>
                          <a:latin typeface="Times New Roman" panose="02020603050405020304" pitchFamily="18" charset="0"/>
                          <a:ea typeface="+mn-ea"/>
                          <a:cs typeface="Times New Roman" panose="02020603050405020304" pitchFamily="18" charset="0"/>
                        </a:rPr>
                        <a:t>Navy on off base Resiliency</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Plant and Equipment – Rademacher Update, Consolidations updates, Northwest Transmission Line Bag Update , Recycled Water Feasibility (already covered), Brady Line Break, Arsenic Plants</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Admin/Exec – Driver Policy, DOT Policy, Stale Check Policy, PRR</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8A6FB186-9FCA-31F3-BB1C-2DA3B1448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744852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44BA3-593B-1C1E-1968-5BFD8092B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39868-513C-8CC5-23FE-D3F022154DC9}"/>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GM Report</a:t>
            </a:r>
            <a:br>
              <a:rPr lang="en-US" dirty="0">
                <a:latin typeface="Amasis MT Pro Black" panose="02040A04050005020304" pitchFamily="18" charset="0"/>
              </a:rPr>
            </a:br>
            <a:r>
              <a:rPr lang="en-US" dirty="0">
                <a:latin typeface="Amasis MT Pro Black" panose="02040A04050005020304" pitchFamily="18" charset="0"/>
              </a:rPr>
              <a:t>WD Public Outreach</a:t>
            </a:r>
          </a:p>
        </p:txBody>
      </p:sp>
      <p:graphicFrame>
        <p:nvGraphicFramePr>
          <p:cNvPr id="6" name="Content Placeholder 5">
            <a:extLst>
              <a:ext uri="{FF2B5EF4-FFF2-40B4-BE49-F238E27FC236}">
                <a16:creationId xmlns:a16="http://schemas.microsoft.com/office/drawing/2014/main" id="{9E431E75-DDCB-AAC8-7CD8-DC376A5E1113}"/>
              </a:ext>
            </a:extLst>
          </p:cNvPr>
          <p:cNvGraphicFramePr>
            <a:graphicFrameLocks noGrp="1"/>
          </p:cNvGraphicFramePr>
          <p:nvPr>
            <p:ph idx="1"/>
            <p:extLst>
              <p:ext uri="{D42A27DB-BD31-4B8C-83A1-F6EECF244321}">
                <p14:modId xmlns:p14="http://schemas.microsoft.com/office/powerpoint/2010/main" val="2996655152"/>
              </p:ext>
            </p:extLst>
          </p:nvPr>
        </p:nvGraphicFramePr>
        <p:xfrm>
          <a:off x="838200" y="1825624"/>
          <a:ext cx="10515600" cy="4270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270376">
                <a:tc>
                  <a:txBody>
                    <a:bodyPr/>
                    <a:lstStyle/>
                    <a:p>
                      <a:pPr marL="571500"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Upcoming</a:t>
                      </a:r>
                    </a:p>
                    <a:p>
                      <a:pPr marL="1028700" lvl="1"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NSTR</a:t>
                      </a:r>
                    </a:p>
                    <a:p>
                      <a:pPr marL="571500" lvl="0"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Since the last Board Meeting</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tx1"/>
                          </a:solidFill>
                          <a:latin typeface="Times New Roman" panose="02020603050405020304" pitchFamily="18" charset="0"/>
                          <a:cs typeface="Times New Roman" panose="02020603050405020304" pitchFamily="18" charset="0"/>
                        </a:rPr>
                        <a:t>Jason briefed the Daughters of the Revolution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tx1"/>
                          </a:solidFill>
                          <a:latin typeface="Times New Roman" panose="02020603050405020304" pitchFamily="18" charset="0"/>
                          <a:cs typeface="Times New Roman" panose="02020603050405020304" pitchFamily="18" charset="0"/>
                        </a:rPr>
                        <a:t>Social Media</a:t>
                      </a:r>
                    </a:p>
                    <a:p>
                      <a:pPr marL="1028700" lvl="1"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WD Web Page updates have occurred, looking for feedback</a:t>
                      </a:r>
                    </a:p>
                    <a:p>
                      <a:pPr marL="1028700" lvl="1"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Multiple social media posts on WD activities</a:t>
                      </a:r>
                    </a:p>
                    <a:p>
                      <a:pPr marL="571500" lvl="0"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News Media</a:t>
                      </a:r>
                    </a:p>
                    <a:p>
                      <a:pPr marL="1028700" lvl="1"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Numerous articles have been emailed to Board</a:t>
                      </a: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73C1B3D1-9384-0AEE-D9C0-F06B4966E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2CAEE8CE-B821-94E5-53AB-CF7CADC4D976}"/>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Tree>
    <p:extLst>
      <p:ext uri="{BB962C8B-B14F-4D97-AF65-F5344CB8AC3E}">
        <p14:creationId xmlns:p14="http://schemas.microsoft.com/office/powerpoint/2010/main" val="321604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A78D-24E7-706A-84FA-1C59E5F0AA14}"/>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March Board Meeting</a:t>
            </a:r>
          </a:p>
        </p:txBody>
      </p:sp>
      <p:graphicFrame>
        <p:nvGraphicFramePr>
          <p:cNvPr id="6" name="Content Placeholder 5">
            <a:extLst>
              <a:ext uri="{FF2B5EF4-FFF2-40B4-BE49-F238E27FC236}">
                <a16:creationId xmlns:a16="http://schemas.microsoft.com/office/drawing/2014/main" id="{DF58B2CB-A61B-C8C1-F0CE-753BA9F2BD9D}"/>
              </a:ext>
            </a:extLst>
          </p:cNvPr>
          <p:cNvGraphicFramePr>
            <a:graphicFrameLocks noGrp="1"/>
          </p:cNvGraphicFramePr>
          <p:nvPr>
            <p:ph idx="1"/>
            <p:extLst>
              <p:ext uri="{D42A27DB-BD31-4B8C-83A1-F6EECF244321}">
                <p14:modId xmlns:p14="http://schemas.microsoft.com/office/powerpoint/2010/main" val="3021017991"/>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pPr marL="0" indent="0" algn="l">
                        <a:buFont typeface="Arial" panose="020B0604020202020204" pitchFamily="34" charset="0"/>
                        <a:buNone/>
                      </a:pPr>
                      <a:r>
                        <a:rPr lang="en-US" sz="2000" dirty="0">
                          <a:solidFill>
                            <a:schemeClr val="tx1"/>
                          </a:solidFill>
                          <a:latin typeface="Times New Roman" panose="02020603050405020304" pitchFamily="18" charset="0"/>
                          <a:cs typeface="Times New Roman" panose="02020603050405020304" pitchFamily="18" charset="0"/>
                        </a:rPr>
                        <a:t>1. 	Call to Order</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2. 	Pledge of Allegiance</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3. 	Roll Call</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4.	Posting of Agenda Declaration</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5.	Conflict of Interest Declaration</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6.	Public Questions and Comments on Closed Session</a:t>
                      </a:r>
                      <a:br>
                        <a:rPr lang="en-US" sz="2400" dirty="0">
                          <a:solidFill>
                            <a:schemeClr val="tx1"/>
                          </a:solidFill>
                          <a:latin typeface="Times New Roman" panose="02020603050405020304" pitchFamily="18" charset="0"/>
                          <a:cs typeface="Times New Roman" panose="02020603050405020304" pitchFamily="18" charset="0"/>
                        </a:rPr>
                      </a:br>
                      <a:r>
                        <a:rPr lang="en-US" sz="1600" i="1" dirty="0">
                          <a:solidFill>
                            <a:schemeClr val="tx1"/>
                          </a:solidFill>
                          <a:effectLst/>
                          <a:latin typeface="Times New Roman" panose="02020603050405020304" pitchFamily="18" charset="0"/>
                          <a:ea typeface="Times New Roman" panose="02020603050405020304" pitchFamily="18" charset="0"/>
                        </a:rPr>
                        <a:t>This portion of the meeting is reserved for persons desiring to address the Board on any matter not on the agenda and over which the Board has jurisdiction. However, no action may be taken by the Board of Directors on any item not appearing on the agenda.  Non-agenda speakers are asked to limit their presentation to five minutes.  Public questions and comments on items listed on the agenda will be accepted at any time the item is brought forth for consideration by the Board.  When you are recognized by the chairperson, please state your name and address for the record. </a:t>
                      </a:r>
                      <a:endParaRPr lang="en-US" sz="16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90591628-7C1B-E57A-0D57-0423EBEDB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59135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24D1E-80AF-8CF1-6664-892F4297A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F6538-05D2-258F-94CC-97D647B121B4}"/>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 </a:t>
            </a:r>
            <a:br>
              <a:rPr lang="en-US" dirty="0">
                <a:latin typeface="Amasis MT Pro Black" panose="02040A04050005020304" pitchFamily="18" charset="0"/>
              </a:rPr>
            </a:br>
            <a:r>
              <a:rPr lang="en-US" dirty="0">
                <a:latin typeface="Amasis MT Pro Black" panose="02040A04050005020304" pitchFamily="18" charset="0"/>
              </a:rPr>
              <a:t>Engineering</a:t>
            </a:r>
          </a:p>
        </p:txBody>
      </p:sp>
      <p:pic>
        <p:nvPicPr>
          <p:cNvPr id="4" name="Picture 3" descr="A close up of a sign&#10;&#10;Description automatically generated">
            <a:extLst>
              <a:ext uri="{FF2B5EF4-FFF2-40B4-BE49-F238E27FC236}">
                <a16:creationId xmlns:a16="http://schemas.microsoft.com/office/drawing/2014/main" id="{1042C701-3C27-3823-4598-DAD051915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B89FDA81-F7E8-0E11-9BF5-C8F13AD8638C}"/>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
        <p:nvSpPr>
          <p:cNvPr id="6" name="Content Placeholder 5">
            <a:extLst>
              <a:ext uri="{FF2B5EF4-FFF2-40B4-BE49-F238E27FC236}">
                <a16:creationId xmlns:a16="http://schemas.microsoft.com/office/drawing/2014/main" id="{737AF388-F6F8-08AC-CEAB-E62C26173D2A}"/>
              </a:ext>
            </a:extLst>
          </p:cNvPr>
          <p:cNvSpPr>
            <a:spLocks noGrp="1"/>
          </p:cNvSpPr>
          <p:nvPr>
            <p:ph idx="1"/>
          </p:nvPr>
        </p:nvSpPr>
        <p:spPr/>
        <p:txBody>
          <a:bodyPr>
            <a:normAutofit/>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r>
              <a:rPr lang="en-US" b="1" dirty="0">
                <a:latin typeface="Times New Roman" panose="02020603050405020304" pitchFamily="18" charset="0"/>
                <a:ea typeface="Times New Roman" panose="02020603050405020304" pitchFamily="18" charset="0"/>
              </a:rPr>
              <a:t>4</a:t>
            </a:r>
            <a:r>
              <a:rPr lang="en-US" b="1" dirty="0">
                <a:effectLst/>
                <a:latin typeface="Times New Roman" panose="02020603050405020304" pitchFamily="18" charset="0"/>
                <a:ea typeface="Times New Roman" panose="02020603050405020304" pitchFamily="18" charset="0"/>
              </a:rPr>
              <a:t>.	NW Transmission Pipeline </a:t>
            </a:r>
            <a:endParaRPr lang="en-US" dirty="0">
              <a:effectLst/>
              <a:latin typeface="Times New Roman" panose="02020603050405020304" pitchFamily="18" charset="0"/>
              <a:ea typeface="Times New Roman" panose="02020603050405020304" pitchFamily="18" charset="0"/>
            </a:endParaRPr>
          </a:p>
          <a:p>
            <a:pPr marL="114300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L="114300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L="1143000" indent="0" algn="just">
              <a:spcBef>
                <a:spcPts val="0"/>
              </a:spcBef>
              <a:buNone/>
            </a:pPr>
            <a:endParaRPr lang="en-US" sz="1800" dirty="0">
              <a:latin typeface="Times New Roman" panose="02020603050405020304" pitchFamily="18" charset="0"/>
              <a:ea typeface="Times New Roman" panose="02020603050405020304" pitchFamily="18" charset="0"/>
            </a:endParaRPr>
          </a:p>
          <a:p>
            <a:pPr marL="1143000" indent="0" algn="just">
              <a:spcBef>
                <a:spcPts val="0"/>
              </a:spcBef>
              <a:buNone/>
            </a:pPr>
            <a:r>
              <a:rPr lang="en-US" sz="4000" b="1" dirty="0">
                <a:effectLst/>
                <a:latin typeface="Times New Roman" panose="02020603050405020304" pitchFamily="18" charset="0"/>
                <a:ea typeface="Times New Roman" panose="02020603050405020304" pitchFamily="18" charset="0"/>
              </a:rPr>
              <a:t>THE BAG WAS FOUND!!</a:t>
            </a:r>
          </a:p>
          <a:p>
            <a:pPr marL="114300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861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527471-1F3F-211A-8716-E5F51C4120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4744" y="0"/>
            <a:ext cx="5131674" cy="6842234"/>
          </a:xfrm>
        </p:spPr>
      </p:pic>
    </p:spTree>
    <p:extLst>
      <p:ext uri="{BB962C8B-B14F-4D97-AF65-F5344CB8AC3E}">
        <p14:creationId xmlns:p14="http://schemas.microsoft.com/office/powerpoint/2010/main" val="3617026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E67816-8843-F0F2-9CE6-9EA7BD345782}"/>
              </a:ext>
            </a:extLst>
          </p:cNvPr>
          <p:cNvPicPr>
            <a:picLocks noGrp="1" noChangeAspect="1"/>
          </p:cNvPicPr>
          <p:nvPr>
            <p:ph idx="1"/>
          </p:nvPr>
        </p:nvPicPr>
        <p:blipFill>
          <a:blip r:embed="rId2"/>
          <a:stretch>
            <a:fillRect/>
          </a:stretch>
        </p:blipFill>
        <p:spPr>
          <a:xfrm>
            <a:off x="829808" y="86081"/>
            <a:ext cx="10532384" cy="6685838"/>
          </a:xfrm>
        </p:spPr>
      </p:pic>
    </p:spTree>
    <p:extLst>
      <p:ext uri="{BB962C8B-B14F-4D97-AF65-F5344CB8AC3E}">
        <p14:creationId xmlns:p14="http://schemas.microsoft.com/office/powerpoint/2010/main" val="224578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8F4E1-4410-B12F-086C-E2314414B6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EA254-F6D5-4D66-DC8F-6D7E715FC5E1}"/>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 </a:t>
            </a:r>
            <a:br>
              <a:rPr lang="en-US" dirty="0">
                <a:latin typeface="Amasis MT Pro Black" panose="02040A04050005020304" pitchFamily="18" charset="0"/>
              </a:rPr>
            </a:br>
            <a:r>
              <a:rPr lang="en-US" dirty="0">
                <a:latin typeface="Amasis MT Pro Black" panose="02040A04050005020304" pitchFamily="18" charset="0"/>
              </a:rPr>
              <a:t>Engineering</a:t>
            </a:r>
          </a:p>
        </p:txBody>
      </p:sp>
      <p:pic>
        <p:nvPicPr>
          <p:cNvPr id="4" name="Picture 3" descr="A close up of a sign&#10;&#10;Description automatically generated">
            <a:extLst>
              <a:ext uri="{FF2B5EF4-FFF2-40B4-BE49-F238E27FC236}">
                <a16:creationId xmlns:a16="http://schemas.microsoft.com/office/drawing/2014/main" id="{22F823DD-2E67-FBAE-F14F-6B1ACA006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BB00CD98-183F-E2BA-F673-F7CDAEB5960B}"/>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
        <p:nvSpPr>
          <p:cNvPr id="6" name="Content Placeholder 5">
            <a:extLst>
              <a:ext uri="{FF2B5EF4-FFF2-40B4-BE49-F238E27FC236}">
                <a16:creationId xmlns:a16="http://schemas.microsoft.com/office/drawing/2014/main" id="{5F83C99C-2312-9682-5A60-3A707D772751}"/>
              </a:ext>
            </a:extLst>
          </p:cNvPr>
          <p:cNvSpPr>
            <a:spLocks noGrp="1"/>
          </p:cNvSpPr>
          <p:nvPr>
            <p:ph idx="1"/>
          </p:nvPr>
        </p:nvSpPr>
        <p:spPr/>
        <p:txBody>
          <a:bodyPr>
            <a:normAutofit/>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r>
              <a:rPr lang="en-US" b="1" dirty="0">
                <a:latin typeface="Times New Roman" panose="02020603050405020304" pitchFamily="18" charset="0"/>
                <a:ea typeface="Times New Roman" panose="02020603050405020304" pitchFamily="18" charset="0"/>
              </a:rPr>
              <a:t>5. 	</a:t>
            </a:r>
            <a:r>
              <a:rPr lang="en-US" b="1" dirty="0">
                <a:effectLst/>
                <a:latin typeface="Times New Roman" panose="02020603050405020304" pitchFamily="18" charset="0"/>
                <a:ea typeface="Times New Roman" panose="02020603050405020304" pitchFamily="18" charset="0"/>
              </a:rPr>
              <a:t>Water Systems Consolidations Update</a:t>
            </a:r>
            <a:endParaRPr lang="en-US" dirty="0">
              <a:effectLst/>
              <a:latin typeface="Times New Roman" panose="02020603050405020304" pitchFamily="18" charset="0"/>
              <a:ea typeface="Times New Roman" panose="02020603050405020304" pitchFamily="18" charset="0"/>
            </a:endParaRPr>
          </a:p>
          <a:p>
            <a:pPr marL="1141413" indent="-227013"/>
            <a:r>
              <a:rPr lang="en-US" sz="2400" u="sng" dirty="0">
                <a:effectLst/>
                <a:latin typeface="Times New Roman" panose="02020603050405020304" pitchFamily="18" charset="0"/>
                <a:ea typeface="Times New Roman" panose="02020603050405020304" pitchFamily="18" charset="0"/>
              </a:rPr>
              <a:t>Dune 3</a:t>
            </a:r>
            <a:r>
              <a:rPr lang="en-US" sz="2400" dirty="0">
                <a:effectLst/>
                <a:latin typeface="Times New Roman" panose="02020603050405020304" pitchFamily="18" charset="0"/>
                <a:ea typeface="Times New Roman" panose="02020603050405020304" pitchFamily="18" charset="0"/>
              </a:rPr>
              <a:t>: Legal is working on the language of the agreement between Dune 3 and the District. Virtual kick-off meeting with GHD held last week. State is also reviewing the right of entry agreement that will be needed for both Dune 3 and the Hometown projects.</a:t>
            </a:r>
          </a:p>
          <a:p>
            <a:pPr marL="1141413" indent="-227013"/>
            <a:r>
              <a:rPr lang="en-US" sz="2400" u="sng" dirty="0">
                <a:effectLst/>
                <a:latin typeface="Times New Roman" panose="02020603050405020304" pitchFamily="18" charset="0"/>
                <a:ea typeface="Times New Roman" panose="02020603050405020304" pitchFamily="18" charset="0"/>
              </a:rPr>
              <a:t>Hometown</a:t>
            </a:r>
            <a:r>
              <a:rPr lang="en-US" sz="2400" dirty="0">
                <a:effectLst/>
                <a:latin typeface="Times New Roman" panose="02020603050405020304" pitchFamily="18" charset="0"/>
                <a:ea typeface="Times New Roman" panose="02020603050405020304" pitchFamily="18" charset="0"/>
              </a:rPr>
              <a:t>:   Potholing to finish the Hometown design was completed and the design should be completed within 2 weeks.  </a:t>
            </a:r>
          </a:p>
          <a:p>
            <a:pPr marL="1146175" indent="-231775" algn="just">
              <a:spcBef>
                <a:spcPts val="1200"/>
              </a:spcBef>
            </a:pPr>
            <a:r>
              <a:rPr lang="en-US" sz="2400" u="sng" dirty="0">
                <a:effectLst/>
                <a:latin typeface="Times New Roman" panose="02020603050405020304" pitchFamily="18" charset="0"/>
                <a:ea typeface="Times New Roman" panose="02020603050405020304" pitchFamily="18" charset="0"/>
              </a:rPr>
              <a:t>Rademacher</a:t>
            </a:r>
            <a:r>
              <a:rPr lang="en-US" sz="2400" dirty="0">
                <a:effectLst/>
                <a:latin typeface="Times New Roman" panose="02020603050405020304" pitchFamily="18" charset="0"/>
                <a:ea typeface="Times New Roman" panose="02020603050405020304" pitchFamily="18" charset="0"/>
              </a:rPr>
              <a:t>: Potholing completed for Phase 2. Preliminary pipeline alignment under review by Staff. Two of five easement </a:t>
            </a:r>
            <a:r>
              <a:rPr lang="en-US" sz="2400">
                <a:effectLst/>
                <a:latin typeface="Times New Roman" panose="02020603050405020304" pitchFamily="18" charset="0"/>
                <a:ea typeface="Times New Roman" panose="02020603050405020304" pitchFamily="18" charset="0"/>
              </a:rPr>
              <a:t>documents signed/filed.</a:t>
            </a:r>
            <a:endParaRPr lang="en-US" sz="2400" dirty="0">
              <a:latin typeface="Times New Roman" panose="02020603050405020304" pitchFamily="18" charset="0"/>
              <a:ea typeface="Times New Roman" panose="02020603050405020304" pitchFamily="18" charset="0"/>
            </a:endParaRPr>
          </a:p>
          <a:p>
            <a:pPr marL="1143000" marR="0" indent="0" algn="just">
              <a:spcBef>
                <a:spcPts val="0"/>
              </a:spcBef>
              <a:spcAft>
                <a:spcPts val="0"/>
              </a:spcAft>
              <a:buNone/>
            </a:pPr>
            <a:endParaRPr lang="en-US" dirty="0">
              <a:latin typeface="Times New Roman" panose="02020603050405020304" pitchFamily="18" charset="0"/>
              <a:ea typeface="Times New Roman" panose="02020603050405020304" pitchFamily="18" charset="0"/>
            </a:endParaRPr>
          </a:p>
          <a:p>
            <a:pPr marL="1143000" marR="0" indent="0">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114300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114300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2833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B606E-C254-98A5-A79F-A1C0FE0C6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B7671-7EAE-B377-D184-A13C780BD619}"/>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a:t>
            </a:r>
            <a:br>
              <a:rPr lang="en-US" dirty="0">
                <a:latin typeface="Amasis MT Pro Black" panose="02040A04050005020304" pitchFamily="18" charset="0"/>
              </a:rPr>
            </a:br>
            <a:r>
              <a:rPr lang="en-US" dirty="0">
                <a:latin typeface="Amasis MT Pro Black" panose="02040A04050005020304" pitchFamily="18" charset="0"/>
              </a:rPr>
              <a:t>Financial </a:t>
            </a:r>
          </a:p>
        </p:txBody>
      </p:sp>
      <p:pic>
        <p:nvPicPr>
          <p:cNvPr id="4" name="Picture 3" descr="A close up of a sign&#10;&#10;Description automatically generated">
            <a:extLst>
              <a:ext uri="{FF2B5EF4-FFF2-40B4-BE49-F238E27FC236}">
                <a16:creationId xmlns:a16="http://schemas.microsoft.com/office/drawing/2014/main" id="{37B8C683-81FE-A06A-64BE-50AC56757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A337E6B4-1F20-A43C-F240-404D389B2E0E}"/>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
        <p:nvSpPr>
          <p:cNvPr id="6" name="Content Placeholder 5">
            <a:extLst>
              <a:ext uri="{FF2B5EF4-FFF2-40B4-BE49-F238E27FC236}">
                <a16:creationId xmlns:a16="http://schemas.microsoft.com/office/drawing/2014/main" id="{395A0ABA-37BF-8112-EDFB-4E6E5E3566E6}"/>
              </a:ext>
            </a:extLst>
          </p:cNvPr>
          <p:cNvSpPr>
            <a:spLocks noGrp="1"/>
          </p:cNvSpPr>
          <p:nvPr>
            <p:ph idx="1"/>
          </p:nvPr>
        </p:nvSpPr>
        <p:spPr/>
        <p:txBody>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arabicPeriod" startAt="5"/>
            </a:pPr>
            <a:endParaRPr lang="en-US" b="1" dirty="0">
              <a:latin typeface="Times New Roman" panose="02020603050405020304" pitchFamily="18" charset="0"/>
              <a:ea typeface="Times New Roman" panose="02020603050405020304" pitchFamily="18" charset="0"/>
            </a:endParaRPr>
          </a:p>
          <a:p>
            <a:pPr marL="0" indent="0">
              <a:buNone/>
            </a:pPr>
            <a:r>
              <a:rPr lang="en-US" b="1" dirty="0">
                <a:latin typeface="Times New Roman" panose="02020603050405020304" pitchFamily="18" charset="0"/>
              </a:rPr>
              <a:t>6. 	</a:t>
            </a:r>
            <a:r>
              <a:rPr lang="en-US" b="1" dirty="0">
                <a:latin typeface="Times New Roman" panose="02020603050405020304" pitchFamily="18" charset="0"/>
                <a:cs typeface="Times New Roman" panose="02020603050405020304" pitchFamily="18" charset="0"/>
              </a:rPr>
              <a:t>Financial Status </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Description:  Report on the District’s current financial status.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651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4CAC8-6B1B-C299-0F0F-BB4EFBC56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57F9D-F154-50F2-6CA4-8259197F3E22}"/>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Financial Breakout</a:t>
            </a:r>
          </a:p>
        </p:txBody>
      </p:sp>
      <p:pic>
        <p:nvPicPr>
          <p:cNvPr id="4" name="Picture 3" descr="A close up of a sign&#10;&#10;Description automatically generated">
            <a:extLst>
              <a:ext uri="{FF2B5EF4-FFF2-40B4-BE49-F238E27FC236}">
                <a16:creationId xmlns:a16="http://schemas.microsoft.com/office/drawing/2014/main" id="{88AD8723-4CC8-56DD-23EA-44ACE5458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954A0399-639E-9F22-8880-EC7839EA14CB}"/>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graphicFrame>
        <p:nvGraphicFramePr>
          <p:cNvPr id="15" name="Content Placeholder 14">
            <a:extLst>
              <a:ext uri="{FF2B5EF4-FFF2-40B4-BE49-F238E27FC236}">
                <a16:creationId xmlns:a16="http://schemas.microsoft.com/office/drawing/2014/main" id="{C3ECE487-9B2B-C4B4-ACC3-EC9F0F9262A5}"/>
              </a:ext>
            </a:extLst>
          </p:cNvPr>
          <p:cNvGraphicFramePr>
            <a:graphicFrameLocks noGrp="1"/>
          </p:cNvGraphicFramePr>
          <p:nvPr>
            <p:ph idx="1"/>
            <p:extLst>
              <p:ext uri="{D42A27DB-BD31-4B8C-83A1-F6EECF244321}">
                <p14:modId xmlns:p14="http://schemas.microsoft.com/office/powerpoint/2010/main" val="191376927"/>
              </p:ext>
            </p:extLst>
          </p:nvPr>
        </p:nvGraphicFramePr>
        <p:xfrm>
          <a:off x="1099930" y="1748617"/>
          <a:ext cx="10253870" cy="4486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1335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5603-128F-9447-51E2-0A5F40570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AB2A0-02B4-0BBC-0101-0539F04831C6}"/>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Financial Breakout</a:t>
            </a:r>
          </a:p>
        </p:txBody>
      </p:sp>
      <p:pic>
        <p:nvPicPr>
          <p:cNvPr id="4" name="Picture 3" descr="A close up of a sign&#10;&#10;Description automatically generated">
            <a:extLst>
              <a:ext uri="{FF2B5EF4-FFF2-40B4-BE49-F238E27FC236}">
                <a16:creationId xmlns:a16="http://schemas.microsoft.com/office/drawing/2014/main" id="{B9A63F31-C313-B7AF-6B5F-5E463024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D1B71132-6948-BAFD-5F09-9FFF19D1491D}"/>
              </a:ext>
            </a:extLst>
          </p:cNvPr>
          <p:cNvSpPr txBox="1"/>
          <p:nvPr/>
        </p:nvSpPr>
        <p:spPr>
          <a:xfrm>
            <a:off x="3423920" y="6292820"/>
            <a:ext cx="502682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masis MT Pro Medium" panose="02040604050005020304" pitchFamily="18" charset="0"/>
                <a:ea typeface="+mn-ea"/>
                <a:cs typeface="+mn-cs"/>
              </a:rPr>
              <a:t>Serving Our Community for over 60 Years</a:t>
            </a:r>
          </a:p>
        </p:txBody>
      </p:sp>
      <p:graphicFrame>
        <p:nvGraphicFramePr>
          <p:cNvPr id="15" name="Content Placeholder 14">
            <a:extLst>
              <a:ext uri="{FF2B5EF4-FFF2-40B4-BE49-F238E27FC236}">
                <a16:creationId xmlns:a16="http://schemas.microsoft.com/office/drawing/2014/main" id="{651F1FB7-744F-4EC0-3F6D-F79C7BE8E683}"/>
              </a:ext>
            </a:extLst>
          </p:cNvPr>
          <p:cNvGraphicFramePr>
            <a:graphicFrameLocks noGrp="1"/>
          </p:cNvGraphicFramePr>
          <p:nvPr>
            <p:ph idx="1"/>
            <p:extLst>
              <p:ext uri="{D42A27DB-BD31-4B8C-83A1-F6EECF244321}">
                <p14:modId xmlns:p14="http://schemas.microsoft.com/office/powerpoint/2010/main" val="3487470847"/>
              </p:ext>
            </p:extLst>
          </p:nvPr>
        </p:nvGraphicFramePr>
        <p:xfrm>
          <a:off x="838200" y="1748617"/>
          <a:ext cx="10515600" cy="4486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829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ADDDA-9F04-811E-57BF-DBC447341A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20373-8B74-0ADD-93D8-E9A34C274856}"/>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 </a:t>
            </a:r>
            <a:br>
              <a:rPr lang="en-US" dirty="0">
                <a:latin typeface="Amasis MT Pro Black" panose="02040A04050005020304" pitchFamily="18" charset="0"/>
              </a:rPr>
            </a:br>
            <a:r>
              <a:rPr lang="en-US" dirty="0">
                <a:latin typeface="Amasis MT Pro Black" panose="02040A04050005020304" pitchFamily="18" charset="0"/>
              </a:rPr>
              <a:t>Operations</a:t>
            </a:r>
          </a:p>
        </p:txBody>
      </p:sp>
      <p:pic>
        <p:nvPicPr>
          <p:cNvPr id="4" name="Picture 3" descr="A close up of a sign&#10;&#10;Description automatically generated">
            <a:extLst>
              <a:ext uri="{FF2B5EF4-FFF2-40B4-BE49-F238E27FC236}">
                <a16:creationId xmlns:a16="http://schemas.microsoft.com/office/drawing/2014/main" id="{5B2812BA-2F41-6E0F-1A02-A1809B19E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FC07534D-4CA3-CD16-C445-704C27A34FB2}"/>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
        <p:nvSpPr>
          <p:cNvPr id="6" name="Content Placeholder 5">
            <a:extLst>
              <a:ext uri="{FF2B5EF4-FFF2-40B4-BE49-F238E27FC236}">
                <a16:creationId xmlns:a16="http://schemas.microsoft.com/office/drawing/2014/main" id="{1258F9A8-3A81-D2A0-D014-1BF7DB5BCF85}"/>
              </a:ext>
            </a:extLst>
          </p:cNvPr>
          <p:cNvSpPr>
            <a:spLocks noGrp="1"/>
          </p:cNvSpPr>
          <p:nvPr>
            <p:ph idx="1"/>
          </p:nvPr>
        </p:nvSpPr>
        <p:spPr/>
        <p:txBody>
          <a:bodyPr>
            <a:normAutofit fontScale="85000" lnSpcReduction="20000"/>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114300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7.	Arsenic Treatment Facilities </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Description:  Staff will update the Board on Maintenance Issues and production. </a:t>
            </a:r>
          </a:p>
          <a:p>
            <a:pPr marL="0" indent="0">
              <a:buNone/>
            </a:pPr>
            <a:r>
              <a:rPr lang="en-US"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Plant 2 media removed, repairs ongoing, installation of replacement media to follow</a:t>
            </a:r>
          </a:p>
          <a:p>
            <a:pPr marL="0" indent="0">
              <a:buNone/>
            </a:pPr>
            <a:r>
              <a:rPr lang="en-US" b="1" dirty="0">
                <a:latin typeface="Times New Roman" panose="02020603050405020304" pitchFamily="18" charset="0"/>
                <a:cs typeface="Times New Roman" panose="02020603050405020304" pitchFamily="18" charset="0"/>
              </a:rPr>
              <a:t>8.	Operations</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Description:  Staff report on Operations</a:t>
            </a:r>
          </a:p>
          <a:p>
            <a:pPr marL="0" indent="0">
              <a:buNone/>
            </a:pPr>
            <a:r>
              <a:rPr lang="en-US"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8 replacements 7 repairs</a:t>
            </a:r>
          </a:p>
          <a:p>
            <a:pPr marL="0" indent="0">
              <a:buNone/>
            </a:pPr>
            <a:r>
              <a:rPr lang="en-US" sz="2200" dirty="0">
                <a:latin typeface="Times New Roman" panose="02020603050405020304" pitchFamily="18" charset="0"/>
                <a:cs typeface="Times New Roman" panose="02020603050405020304" pitchFamily="18" charset="0"/>
              </a:rPr>
              <a:t>		0 NO-DES (9,501,562g)</a:t>
            </a:r>
          </a:p>
          <a:p>
            <a:pPr marL="0" indent="0">
              <a:buNone/>
            </a:pPr>
            <a:r>
              <a:rPr lang="en-US" sz="2200" dirty="0">
                <a:latin typeface="Times New Roman" panose="02020603050405020304" pitchFamily="18" charset="0"/>
                <a:cs typeface="Times New Roman" panose="02020603050405020304" pitchFamily="18" charset="0"/>
              </a:rPr>
              <a:t>		1 Valve (14 YTD)</a:t>
            </a:r>
          </a:p>
          <a:p>
            <a:pPr marL="0" indent="0">
              <a:buNone/>
            </a:pPr>
            <a:r>
              <a:rPr lang="en-US" sz="2200" dirty="0">
                <a:latin typeface="Times New Roman" panose="02020603050405020304" pitchFamily="18" charset="0"/>
                <a:cs typeface="Times New Roman" panose="02020603050405020304" pitchFamily="18" charset="0"/>
              </a:rPr>
              <a:t>		GIS continues Water Supply testing</a:t>
            </a:r>
          </a:p>
        </p:txBody>
      </p:sp>
    </p:spTree>
    <p:extLst>
      <p:ext uri="{BB962C8B-B14F-4D97-AF65-F5344CB8AC3E}">
        <p14:creationId xmlns:p14="http://schemas.microsoft.com/office/powerpoint/2010/main" val="3377338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ED8C9-EBAB-6943-24D8-90C1415B42E4}"/>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75210707-5D8A-9E2D-7BA5-D83088903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5C1E0ABB-1B4A-7DCA-D4FD-39462877460E}"/>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
        <p:nvSpPr>
          <p:cNvPr id="3" name="Title 1">
            <a:extLst>
              <a:ext uri="{FF2B5EF4-FFF2-40B4-BE49-F238E27FC236}">
                <a16:creationId xmlns:a16="http://schemas.microsoft.com/office/drawing/2014/main" id="{716F7C0A-01B4-347B-C57A-9C3E99951ED8}"/>
              </a:ext>
            </a:extLst>
          </p:cNvPr>
          <p:cNvSpPr>
            <a:spLocks noGrp="1"/>
          </p:cNvSpPr>
          <p:nvPr>
            <p:ph idx="1"/>
          </p:nvPr>
        </p:nvSpPr>
        <p:spPr>
          <a:xfrm>
            <a:off x="838200" y="1825625"/>
            <a:ext cx="10515600" cy="4351338"/>
          </a:xfrm>
          <a:ln w="31750">
            <a:solidFill>
              <a:schemeClr val="accent1">
                <a:lumMod val="75000"/>
              </a:schemeClr>
            </a:solidFill>
          </a:ln>
        </p:spPr>
        <p:txBody>
          <a:bodyPr/>
          <a:lstStyle/>
          <a:p>
            <a:pPr algn="ctr"/>
            <a:endParaRPr lang="en-US" dirty="0">
              <a:latin typeface="Amasis MT Pro Black" panose="02040A04050005020304" pitchFamily="18" charset="0"/>
            </a:endParaRPr>
          </a:p>
          <a:p>
            <a:pPr algn="ctr"/>
            <a:r>
              <a:rPr lang="en-US" sz="3600" dirty="0">
                <a:latin typeface="Amasis MT Pro Black" panose="02040A04050005020304" pitchFamily="18" charset="0"/>
              </a:rPr>
              <a:t>Board Comments/Future Agenda Items</a:t>
            </a:r>
          </a:p>
          <a:p>
            <a:pPr algn="ctr"/>
            <a:endParaRPr lang="en-US" sz="3600" dirty="0">
              <a:latin typeface="Amasis MT Pro Black" panose="02040A04050005020304" pitchFamily="18" charset="0"/>
            </a:endParaRPr>
          </a:p>
          <a:p>
            <a:pPr algn="ctr"/>
            <a:r>
              <a:rPr lang="en-US" sz="3600" dirty="0">
                <a:latin typeface="Amasis MT Pro Black" panose="02040A04050005020304" pitchFamily="18" charset="0"/>
              </a:rPr>
              <a:t>Date of Next Regular Board Meeting:</a:t>
            </a:r>
          </a:p>
          <a:p>
            <a:pPr marL="0" indent="0" algn="ctr">
              <a:buNone/>
            </a:pPr>
            <a:r>
              <a:rPr lang="en-US" sz="3600">
                <a:latin typeface="Amasis MT Pro Black" panose="02040A04050005020304" pitchFamily="18" charset="0"/>
              </a:rPr>
              <a:t>April 14, </a:t>
            </a:r>
            <a:r>
              <a:rPr lang="en-US" sz="3600" dirty="0">
                <a:latin typeface="Amasis MT Pro Black" panose="02040A04050005020304" pitchFamily="18" charset="0"/>
              </a:rPr>
              <a:t>2025</a:t>
            </a:r>
          </a:p>
          <a:p>
            <a:pPr algn="ctr"/>
            <a:endParaRPr lang="en-US" sz="3600" dirty="0">
              <a:latin typeface="Amasis MT Pro Black" panose="02040A04050005020304" pitchFamily="18" charset="0"/>
            </a:endParaRPr>
          </a:p>
          <a:p>
            <a:pPr algn="ctr"/>
            <a:r>
              <a:rPr lang="en-US" sz="3600" dirty="0">
                <a:latin typeface="Amasis MT Pro Black" panose="02040A04050005020304" pitchFamily="18" charset="0"/>
              </a:rPr>
              <a:t>Adjournment </a:t>
            </a:r>
          </a:p>
        </p:txBody>
      </p:sp>
    </p:spTree>
    <p:extLst>
      <p:ext uri="{BB962C8B-B14F-4D97-AF65-F5344CB8AC3E}">
        <p14:creationId xmlns:p14="http://schemas.microsoft.com/office/powerpoint/2010/main" val="360190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61C2-40FE-A750-E2FC-65DF53380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4D2CA-3092-F2D0-0FF3-6D9447F27A22}"/>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March Board Meeting</a:t>
            </a:r>
          </a:p>
        </p:txBody>
      </p:sp>
      <p:graphicFrame>
        <p:nvGraphicFramePr>
          <p:cNvPr id="6" name="Content Placeholder 5">
            <a:extLst>
              <a:ext uri="{FF2B5EF4-FFF2-40B4-BE49-F238E27FC236}">
                <a16:creationId xmlns:a16="http://schemas.microsoft.com/office/drawing/2014/main" id="{84D05969-473E-B683-E641-CEF0958DE86E}"/>
              </a:ext>
            </a:extLst>
          </p:cNvPr>
          <p:cNvGraphicFramePr>
            <a:graphicFrameLocks noGrp="1"/>
          </p:cNvGraphicFramePr>
          <p:nvPr>
            <p:ph idx="1"/>
            <p:extLst>
              <p:ext uri="{D42A27DB-BD31-4B8C-83A1-F6EECF244321}">
                <p14:modId xmlns:p14="http://schemas.microsoft.com/office/powerpoint/2010/main" val="3589811953"/>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pPr marL="0" indent="0" algn="ctr">
                        <a:buFont typeface="Arial" panose="020B0604020202020204" pitchFamily="34" charset="0"/>
                        <a:buNone/>
                      </a:pPr>
                      <a:endParaRPr lang="en-US" sz="4000" b="1" dirty="0">
                        <a:solidFill>
                          <a:schemeClr val="tx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endParaRPr lang="en-US" sz="4000" b="1" dirty="0">
                        <a:solidFill>
                          <a:schemeClr val="tx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en-US" sz="4000" b="1" dirty="0">
                          <a:solidFill>
                            <a:schemeClr val="tx1"/>
                          </a:solidFill>
                          <a:latin typeface="Times New Roman" panose="02020603050405020304" pitchFamily="18" charset="0"/>
                          <a:cs typeface="Times New Roman" panose="02020603050405020304" pitchFamily="18" charset="0"/>
                        </a:rPr>
                        <a:t>7. 	Closed Session</a:t>
                      </a:r>
                      <a:endParaRPr lang="en-US" sz="3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39E4D409-80CA-495D-F008-E11110BB0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408370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A2C18-0F67-B399-6FF3-5504277E6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7CDB6-E7BD-29B0-CACB-BAF5AA9BDCD4}"/>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March Board Meeting</a:t>
            </a:r>
          </a:p>
        </p:txBody>
      </p:sp>
      <p:graphicFrame>
        <p:nvGraphicFramePr>
          <p:cNvPr id="6" name="Content Placeholder 5">
            <a:extLst>
              <a:ext uri="{FF2B5EF4-FFF2-40B4-BE49-F238E27FC236}">
                <a16:creationId xmlns:a16="http://schemas.microsoft.com/office/drawing/2014/main" id="{11D072E5-AC2C-A9D5-4DDA-01E9F4E979D6}"/>
              </a:ext>
            </a:extLst>
          </p:cNvPr>
          <p:cNvGraphicFramePr>
            <a:graphicFrameLocks noGrp="1"/>
          </p:cNvGraphicFramePr>
          <p:nvPr>
            <p:ph idx="1"/>
            <p:extLst>
              <p:ext uri="{D42A27DB-BD31-4B8C-83A1-F6EECF244321}">
                <p14:modId xmlns:p14="http://schemas.microsoft.com/office/powerpoint/2010/main" val="3117161356"/>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pPr marL="0" indent="0" algn="ctr">
                        <a:buFont typeface="Arial" panose="020B0604020202020204" pitchFamily="34" charset="0"/>
                        <a:buNone/>
                      </a:pPr>
                      <a:endParaRPr lang="en-US" sz="4000" b="1" dirty="0">
                        <a:solidFill>
                          <a:schemeClr val="tx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en-US" sz="3200" dirty="0">
                          <a:solidFill>
                            <a:schemeClr val="tx1"/>
                          </a:solidFill>
                          <a:latin typeface="Times New Roman" panose="02020603050405020304" pitchFamily="18" charset="0"/>
                          <a:cs typeface="Times New Roman" panose="02020603050405020304" pitchFamily="18" charset="0"/>
                        </a:rPr>
                        <a:t>8. 	Public Questions and Comments</a:t>
                      </a:r>
                      <a:br>
                        <a:rPr lang="en-US" sz="2800" dirty="0">
                          <a:solidFill>
                            <a:schemeClr val="tx1"/>
                          </a:solidFill>
                          <a:latin typeface="Times New Roman" panose="02020603050405020304" pitchFamily="18" charset="0"/>
                          <a:cs typeface="Times New Roman" panose="02020603050405020304" pitchFamily="18" charset="0"/>
                        </a:rPr>
                      </a:br>
                      <a:r>
                        <a:rPr lang="en-US" sz="1800" i="1" dirty="0">
                          <a:solidFill>
                            <a:schemeClr val="tx1"/>
                          </a:solidFill>
                          <a:effectLst/>
                          <a:latin typeface="Times New Roman" panose="02020603050405020304" pitchFamily="18" charset="0"/>
                          <a:ea typeface="Times New Roman" panose="02020603050405020304" pitchFamily="18" charset="0"/>
                        </a:rPr>
                        <a:t>This portion of the meeting is reserved for persons desiring to address the Board on any matter not on the agenda and over which the Board has jurisdiction. However, no action may be taken by the Board of Directors on any item not appearing on the agenda.  Non-agenda speakers are asked to limit their presentation to five minutes.  Public questions and comments on items listed on the agenda will be accepted at any time the item is brought forth for consideration by the Board.  When you are recognized by the chairperson, please state your name and address for the record.</a:t>
                      </a:r>
                      <a:br>
                        <a:rPr lang="en-US" sz="5400" dirty="0">
                          <a:solidFill>
                            <a:schemeClr val="bg1"/>
                          </a:solidFill>
                          <a:latin typeface="Times New Roman" panose="02020603050405020304" pitchFamily="18" charset="0"/>
                          <a:cs typeface="Times New Roman" panose="02020603050405020304" pitchFamily="18" charset="0"/>
                        </a:rPr>
                      </a:br>
                      <a:endParaRPr lang="en-US" sz="3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5C115E5E-7169-595C-7EBA-A227D20C8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11120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A7B68-154C-9095-C7D7-C4048FA7C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1B93D-79ED-56EF-2B2B-8E8D43DC2712}"/>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sz="3200" dirty="0">
                <a:latin typeface="Amasis MT Pro Black" panose="02040A04050005020304" pitchFamily="18" charset="0"/>
                <a:cs typeface="Times New Roman" panose="02020603050405020304" pitchFamily="18" charset="0"/>
              </a:rPr>
              <a:t>Current Business/Committee Reports</a:t>
            </a:r>
            <a:endParaRPr lang="en-US" sz="3200"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B31F1D4A-70A0-8D1A-7D73-B3C4373A2238}"/>
              </a:ext>
            </a:extLst>
          </p:cNvPr>
          <p:cNvGraphicFramePr>
            <a:graphicFrameLocks noGrp="1"/>
          </p:cNvGraphicFramePr>
          <p:nvPr>
            <p:ph idx="1"/>
            <p:extLst>
              <p:ext uri="{D42A27DB-BD31-4B8C-83A1-F6EECF244321}">
                <p14:modId xmlns:p14="http://schemas.microsoft.com/office/powerpoint/2010/main" val="161255361"/>
              </p:ext>
            </p:extLst>
          </p:nvPr>
        </p:nvGraphicFramePr>
        <p:xfrm>
          <a:off x="838200" y="1825624"/>
          <a:ext cx="10515600" cy="44481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448176">
                <a:tc>
                  <a:txBody>
                    <a:bodyPr/>
                    <a:lstStyle/>
                    <a:p>
                      <a:pPr marL="0" indent="0" algn="l">
                        <a:buFont typeface="Arial" panose="020B0604020202020204" pitchFamily="34" charset="0"/>
                        <a:buNone/>
                      </a:pP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11.A.   </a:t>
                      </a:r>
                      <a:r>
                        <a:rPr lang="en-US" sz="2400" b="1" dirty="0">
                          <a:solidFill>
                            <a:schemeClr val="tx1"/>
                          </a:solidFill>
                          <a:latin typeface="Times New Roman" panose="02020603050405020304" pitchFamily="18" charset="0"/>
                          <a:cs typeface="Times New Roman" panose="02020603050405020304" pitchFamily="18" charset="0"/>
                        </a:rPr>
                        <a:t>Consent Calendar</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US" sz="2400" b="0" dirty="0">
                          <a:solidFill>
                            <a:schemeClr val="tx1"/>
                          </a:solidFill>
                          <a:latin typeface="Times New Roman" panose="02020603050405020304" pitchFamily="18" charset="0"/>
                          <a:cs typeface="Times New Roman" panose="02020603050405020304" pitchFamily="18" charset="0"/>
                        </a:rPr>
                        <a:t>Description:  Approval of Board Meeting Minutes and 			            Accounts Payable Disbursements.</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1.        Approval of Minutes:</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a:t>
                      </a:r>
                      <a:r>
                        <a:rPr lang="en-US" sz="2000" dirty="0">
                          <a:solidFill>
                            <a:schemeClr val="tx1"/>
                          </a:solidFill>
                          <a:latin typeface="Times New Roman" panose="02020603050405020304" pitchFamily="18" charset="0"/>
                          <a:cs typeface="Times New Roman" panose="02020603050405020304" pitchFamily="18" charset="0"/>
                        </a:rPr>
                        <a:t>.     February 10, 2025, Regular Board Meeting &amp; Public Hearing</a:t>
                      </a:r>
                    </a:p>
                    <a:p>
                      <a:pPr marL="0" indent="0" algn="l">
                        <a:buFont typeface="Arial" panose="020B0604020202020204" pitchFamily="34" charset="0"/>
                        <a:buNone/>
                      </a:pPr>
                      <a:r>
                        <a:rPr lang="en-US" sz="20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2.	Approval of Accounts Payable Disbursements</a:t>
                      </a:r>
                      <a:endParaRPr lang="en-US" sz="3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C53807A1-F25A-4985-CAF7-6BFB58BDE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87098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7E7239AC-DBC3-4B88-99F3-72F0E9DAAD02}"/>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Consent Calendar</a:t>
            </a:r>
            <a:endParaRPr lang="en-US" sz="4400" dirty="0"/>
          </a:p>
        </p:txBody>
      </p:sp>
      <p:sp>
        <p:nvSpPr>
          <p:cNvPr id="3" name="ContextB">
            <a:extLst>
              <a:ext uri="{FF2B5EF4-FFF2-40B4-BE49-F238E27FC236}">
                <a16:creationId xmlns:a16="http://schemas.microsoft.com/office/drawing/2014/main" id="{5DBECDFE-B6BB-4816-A2F2-A3C2695584CE}"/>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0B9B4671-89EC-4D45-911F-D836DA4C4880}"/>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B56AAE72-775A-4E59-85E3-A54020DD80BA}"/>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9EE02D57-BB62-4294-8474-BD434C79ED95}"/>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B120D1C1-D587-4B83-84B9-B4B7AC929A2F}"/>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C8418178-A423-4F86-9B7D-B8269F0E7E2B}"/>
              </a:ext>
            </a:extLst>
          </p:cNvPr>
          <p:cNvGraphicFramePr>
            <a:graphicFrameLocks noGrp="1"/>
          </p:cNvGraphicFramePr>
          <p:nvPr>
            <p:extLst>
              <p:ext uri="{D42A27DB-BD31-4B8C-83A1-F6EECF244321}">
                <p14:modId xmlns:p14="http://schemas.microsoft.com/office/powerpoint/2010/main" val="1621256006"/>
              </p:ext>
            </p:extLst>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249077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81521-9345-DC33-AC57-EDB4B24B6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3FF45-DF48-1D4B-BC1A-1379B4C15CCB}"/>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Current Business (cont.)</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7D1A5CEB-B9B4-7B19-2454-D1E0EBF8957A}"/>
              </a:ext>
            </a:extLst>
          </p:cNvPr>
          <p:cNvGraphicFramePr>
            <a:graphicFrameLocks noGrp="1"/>
          </p:cNvGraphicFramePr>
          <p:nvPr>
            <p:ph idx="1"/>
            <p:extLst>
              <p:ext uri="{D42A27DB-BD31-4B8C-83A1-F6EECF244321}">
                <p14:modId xmlns:p14="http://schemas.microsoft.com/office/powerpoint/2010/main" val="230709796"/>
              </p:ext>
            </p:extLst>
          </p:nvPr>
        </p:nvGraphicFramePr>
        <p:xfrm>
          <a:off x="838200" y="1825624"/>
          <a:ext cx="10515600" cy="50901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endParaRPr lang="en-US" sz="3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p>
                    <a:p>
                      <a:pPr lvl="1"/>
                      <a:r>
                        <a:rPr lang="en-US" sz="3200" b="1" kern="1200" dirty="0">
                          <a:solidFill>
                            <a:schemeClr val="tx1"/>
                          </a:solidFill>
                          <a:effectLst/>
                          <a:latin typeface="Times New Roman" panose="02020603050405020304" pitchFamily="18" charset="0"/>
                          <a:ea typeface="+mn-ea"/>
                          <a:cs typeface="Times New Roman" panose="02020603050405020304" pitchFamily="18" charset="0"/>
                        </a:rPr>
                        <a:t> B.        Board of Directors Manual</a:t>
                      </a:r>
                    </a:p>
                    <a:p>
                      <a:pPr lvl="1"/>
                      <a:endParaRPr lang="en-US" sz="32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32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The Districts of Distinction application requires the District’s Board minute action adopting and/or having reviewed the policies and procedures manual within the past year.</a:t>
                      </a:r>
                    </a:p>
                    <a:p>
                      <a:endParaRPr lang="en-US" sz="4400" b="1"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ctr">
                        <a:buFont typeface="Arial" panose="020B0604020202020204" pitchFamily="34" charse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1FD9D938-BC62-5C9B-834B-199C18325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305911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60055-0BD9-8F76-BD7B-AC53C0831F3E}"/>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7D06A5F5-4915-33D3-7FAB-2AB431C2BC7A}"/>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Board of Directors Manual</a:t>
            </a:r>
            <a:endParaRPr lang="en-US" sz="4400" dirty="0"/>
          </a:p>
        </p:txBody>
      </p:sp>
      <p:sp>
        <p:nvSpPr>
          <p:cNvPr id="3" name="ContextB">
            <a:extLst>
              <a:ext uri="{FF2B5EF4-FFF2-40B4-BE49-F238E27FC236}">
                <a16:creationId xmlns:a16="http://schemas.microsoft.com/office/drawing/2014/main" id="{C9900156-814F-BC4B-75A4-AFE93316206B}"/>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38D9980B-9F8C-3ADF-B74A-2157526A6624}"/>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A83A6B09-2DE5-1E80-CD32-C56F1C09C391}"/>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64F44758-EA09-70CA-0F52-455E5AF582EC}"/>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09FA2027-E791-63EE-208C-F72BF69BC8CA}"/>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C3BE335A-179D-B712-AC6D-C46FFF694B4D}"/>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277916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B95BE-7ADF-3C7D-C3AE-51AED52EB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B97F8-8A63-3069-F2B4-A802279647D0}"/>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Current Business (cont.)</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8B902471-214B-12F0-635A-4B25267F6851}"/>
              </a:ext>
            </a:extLst>
          </p:cNvPr>
          <p:cNvGraphicFramePr>
            <a:graphicFrameLocks noGrp="1"/>
          </p:cNvGraphicFramePr>
          <p:nvPr>
            <p:ph idx="1"/>
            <p:extLst>
              <p:ext uri="{D42A27DB-BD31-4B8C-83A1-F6EECF244321}">
                <p14:modId xmlns:p14="http://schemas.microsoft.com/office/powerpoint/2010/main" val="3018834882"/>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endParaRPr lang="en-US" sz="3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800" b="1" kern="1200" dirty="0">
                          <a:solidFill>
                            <a:schemeClr val="lt1"/>
                          </a:solidFill>
                          <a:effectLst/>
                          <a:latin typeface="+mn-lt"/>
                          <a:ea typeface="+mn-ea"/>
                          <a:cs typeface="+mn-cs"/>
                        </a:rPr>
                        <a:t> </a:t>
                      </a:r>
                    </a:p>
                    <a:p>
                      <a:pPr marL="457200" lvl="1" inden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C.  Restructure of Organization Chart</a:t>
                      </a:r>
                    </a:p>
                    <a:p>
                      <a:pPr marL="971550" lvl="1" indent="-514350">
                        <a:buAutoNum type="alphaUcPeriod" startAt="2"/>
                      </a:pPr>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None/>
                      </a:pPr>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8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Staff to request Board to consider restructuring the organizational chart and creation of a supervisor position to accommodate the formation of a construction crew.</a:t>
                      </a:r>
                    </a:p>
                    <a:p>
                      <a:endParaRPr lang="en-US" sz="4400" b="1"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ctr">
                        <a:buFont typeface="Arial" panose="020B0604020202020204" pitchFamily="34" charse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A5FB847C-D4F3-4CE1-9D1D-7CBDD72D8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4012591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926004a-486d-4062-8334-6b008bcd0e35"/>
  <p:tag name="SESGUID" val="45"/>
  <p:tag name="SESIDS" val="1093"/>
</p:tagLst>
</file>

<file path=ppt/tags/tag10.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11.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12.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13.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14.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15.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16.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17.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2.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3.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4.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5.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6.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7.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8.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9.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720591629436488A4E284F1870BE6D" ma:contentTypeVersion="3" ma:contentTypeDescription="Create a new document." ma:contentTypeScope="" ma:versionID="242496566091ea46ed195a03208f6fdb">
  <xsd:schema xmlns:xsd="http://www.w3.org/2001/XMLSchema" xmlns:xs="http://www.w3.org/2001/XMLSchema" xmlns:p="http://schemas.microsoft.com/office/2006/metadata/properties" xmlns:ns3="c4b0a688-7887-4f2c-800f-38def0b48c25" targetNamespace="http://schemas.microsoft.com/office/2006/metadata/properties" ma:root="true" ma:fieldsID="455621e370702eec12376c831492e4fb" ns3:_="">
    <xsd:import namespace="c4b0a688-7887-4f2c-800f-38def0b48c25"/>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0a688-7887-4f2c-800f-38def0b48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4BD19A-677A-4877-90A6-EAF9061A0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b0a688-7887-4f2c-800f-38def0b48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7CC283-5248-42AE-88E5-551ADF57EAB2}">
  <ds:schemaRef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terms/"/>
    <ds:schemaRef ds:uri="http://purl.org/dc/dcmitype/"/>
    <ds:schemaRef ds:uri="http://schemas.microsoft.com/office/2006/metadata/properties"/>
    <ds:schemaRef ds:uri="c4b0a688-7887-4f2c-800f-38def0b48c25"/>
  </ds:schemaRefs>
</ds:datastoreItem>
</file>

<file path=customXml/itemProps3.xml><?xml version="1.0" encoding="utf-8"?>
<ds:datastoreItem xmlns:ds="http://schemas.openxmlformats.org/officeDocument/2006/customXml" ds:itemID="{43E6D73F-A7D3-4AEF-A280-8A1F3767AB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42544</TotalTime>
  <Words>1375</Words>
  <Application>Microsoft Office PowerPoint</Application>
  <PresentationFormat>Widescreen</PresentationFormat>
  <Paragraphs>223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Amasis MT Pro Black</vt:lpstr>
      <vt:lpstr>Amasis MT Pro Medium</vt:lpstr>
      <vt:lpstr>Arial</vt:lpstr>
      <vt:lpstr>Calibri</vt:lpstr>
      <vt:lpstr>Calibri Light</vt:lpstr>
      <vt:lpstr>Times New Roman</vt:lpstr>
      <vt:lpstr>Office Theme</vt:lpstr>
      <vt:lpstr>PowerPoint Presentation</vt:lpstr>
      <vt:lpstr>March Board Meeting</vt:lpstr>
      <vt:lpstr>March Board Meeting</vt:lpstr>
      <vt:lpstr>March Board Meeting</vt:lpstr>
      <vt:lpstr>Current Business/Committee Reports</vt:lpstr>
      <vt:lpstr>Consent Calendar</vt:lpstr>
      <vt:lpstr>Current Business (cont.)</vt:lpstr>
      <vt:lpstr>Board of Directors Manual</vt:lpstr>
      <vt:lpstr>Current Business (cont.)</vt:lpstr>
      <vt:lpstr>Approval of Org Chart and Supervisor Position</vt:lpstr>
      <vt:lpstr>Finance CM</vt:lpstr>
      <vt:lpstr>Admin/Exec CM</vt:lpstr>
      <vt:lpstr>Driver Policy </vt:lpstr>
      <vt:lpstr>Admin/Exec CM</vt:lpstr>
      <vt:lpstr>IWVGA</vt:lpstr>
      <vt:lpstr>Comprehensive Adjudication</vt:lpstr>
      <vt:lpstr>GM Report Water District Data</vt:lpstr>
      <vt:lpstr> GM Report  Committee Meeting Updates </vt:lpstr>
      <vt:lpstr>GM Report WD Public Outreach</vt:lpstr>
      <vt:lpstr>Staff Updates  Engineering</vt:lpstr>
      <vt:lpstr>PowerPoint Presentation</vt:lpstr>
      <vt:lpstr>PowerPoint Presentation</vt:lpstr>
      <vt:lpstr>Staff Updates  Engineering</vt:lpstr>
      <vt:lpstr>Staff Updates Financial </vt:lpstr>
      <vt:lpstr>Financial Breakout</vt:lpstr>
      <vt:lpstr>Financial Breakout</vt:lpstr>
      <vt:lpstr>Staff Updates  Operations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Smith</dc:creator>
  <cp:lastModifiedBy>Ty Staheli</cp:lastModifiedBy>
  <cp:revision>310</cp:revision>
  <dcterms:created xsi:type="dcterms:W3CDTF">2021-05-10T18:05:24Z</dcterms:created>
  <dcterms:modified xsi:type="dcterms:W3CDTF">2025-03-10T21:19:22Z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0x01010087720591629436488A4E284F1870BE6D</vt:lpwstr>
  </property>
</Properties>
</file>